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3"/>
  </p:notesMasterIdLst>
  <p:handoutMasterIdLst>
    <p:handoutMasterId r:id="rId604"/>
  </p:handoutMasterIdLst>
  <p:sldIdLst>
    <p:sldId id="257" r:id="rId2"/>
    <p:sldId id="261" r:id="rId3"/>
    <p:sldId id="287" r:id="rId4"/>
    <p:sldId id="289" r:id="rId5"/>
    <p:sldId id="290" r:id="rId6"/>
    <p:sldId id="291" r:id="rId7"/>
    <p:sldId id="283" r:id="rId8"/>
    <p:sldId id="771" r:id="rId9"/>
    <p:sldId id="774" r:id="rId10"/>
    <p:sldId id="772" r:id="rId11"/>
    <p:sldId id="775" r:id="rId12"/>
    <p:sldId id="773" r:id="rId13"/>
    <p:sldId id="776" r:id="rId14"/>
    <p:sldId id="777" r:id="rId15"/>
    <p:sldId id="778" r:id="rId16"/>
    <p:sldId id="779" r:id="rId17"/>
    <p:sldId id="780" r:id="rId18"/>
    <p:sldId id="781" r:id="rId19"/>
    <p:sldId id="782" r:id="rId20"/>
    <p:sldId id="783"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446" r:id="rId49"/>
    <p:sldId id="447" r:id="rId50"/>
    <p:sldId id="448" r:id="rId51"/>
    <p:sldId id="449" r:id="rId52"/>
    <p:sldId id="450" r:id="rId53"/>
    <p:sldId id="451" r:id="rId54"/>
    <p:sldId id="452" r:id="rId55"/>
    <p:sldId id="453" r:id="rId56"/>
    <p:sldId id="454" r:id="rId57"/>
    <p:sldId id="455" r:id="rId58"/>
    <p:sldId id="456" r:id="rId59"/>
    <p:sldId id="457" r:id="rId60"/>
    <p:sldId id="458" r:id="rId61"/>
    <p:sldId id="459" r:id="rId62"/>
    <p:sldId id="460" r:id="rId63"/>
    <p:sldId id="461" r:id="rId64"/>
    <p:sldId id="462" r:id="rId65"/>
    <p:sldId id="463" r:id="rId66"/>
    <p:sldId id="464" r:id="rId67"/>
    <p:sldId id="465" r:id="rId68"/>
    <p:sldId id="466" r:id="rId69"/>
    <p:sldId id="467" r:id="rId70"/>
    <p:sldId id="468" r:id="rId71"/>
    <p:sldId id="469" r:id="rId72"/>
    <p:sldId id="470" r:id="rId73"/>
    <p:sldId id="471" r:id="rId74"/>
    <p:sldId id="472" r:id="rId75"/>
    <p:sldId id="473" r:id="rId76"/>
    <p:sldId id="474" r:id="rId77"/>
    <p:sldId id="475" r:id="rId78"/>
    <p:sldId id="476" r:id="rId79"/>
    <p:sldId id="477" r:id="rId80"/>
    <p:sldId id="478" r:id="rId81"/>
    <p:sldId id="479" r:id="rId82"/>
    <p:sldId id="480" r:id="rId83"/>
    <p:sldId id="481" r:id="rId84"/>
    <p:sldId id="482" r:id="rId85"/>
    <p:sldId id="483" r:id="rId86"/>
    <p:sldId id="484" r:id="rId87"/>
    <p:sldId id="485" r:id="rId88"/>
    <p:sldId id="486" r:id="rId89"/>
    <p:sldId id="487" r:id="rId90"/>
    <p:sldId id="488" r:id="rId91"/>
    <p:sldId id="489" r:id="rId92"/>
    <p:sldId id="490" r:id="rId93"/>
    <p:sldId id="491" r:id="rId94"/>
    <p:sldId id="492" r:id="rId95"/>
    <p:sldId id="493" r:id="rId96"/>
    <p:sldId id="494" r:id="rId97"/>
    <p:sldId id="495" r:id="rId98"/>
    <p:sldId id="496" r:id="rId99"/>
    <p:sldId id="497" r:id="rId100"/>
    <p:sldId id="498" r:id="rId101"/>
    <p:sldId id="499" r:id="rId102"/>
    <p:sldId id="500" r:id="rId103"/>
    <p:sldId id="501" r:id="rId104"/>
    <p:sldId id="502" r:id="rId105"/>
    <p:sldId id="503" r:id="rId106"/>
    <p:sldId id="504" r:id="rId107"/>
    <p:sldId id="505" r:id="rId108"/>
    <p:sldId id="506" r:id="rId109"/>
    <p:sldId id="507" r:id="rId110"/>
    <p:sldId id="508" r:id="rId111"/>
    <p:sldId id="509" r:id="rId112"/>
    <p:sldId id="510" r:id="rId113"/>
    <p:sldId id="511" r:id="rId114"/>
    <p:sldId id="512" r:id="rId115"/>
    <p:sldId id="513" r:id="rId116"/>
    <p:sldId id="514" r:id="rId117"/>
    <p:sldId id="515" r:id="rId118"/>
    <p:sldId id="516" r:id="rId119"/>
    <p:sldId id="517" r:id="rId120"/>
    <p:sldId id="519" r:id="rId121"/>
    <p:sldId id="520" r:id="rId122"/>
    <p:sldId id="521" r:id="rId123"/>
    <p:sldId id="522" r:id="rId124"/>
    <p:sldId id="523" r:id="rId125"/>
    <p:sldId id="524" r:id="rId126"/>
    <p:sldId id="525" r:id="rId127"/>
    <p:sldId id="526" r:id="rId128"/>
    <p:sldId id="527" r:id="rId129"/>
    <p:sldId id="528" r:id="rId130"/>
    <p:sldId id="529" r:id="rId131"/>
    <p:sldId id="530" r:id="rId132"/>
    <p:sldId id="531" r:id="rId133"/>
    <p:sldId id="532" r:id="rId134"/>
    <p:sldId id="534" r:id="rId135"/>
    <p:sldId id="535" r:id="rId136"/>
    <p:sldId id="536" r:id="rId137"/>
    <p:sldId id="537" r:id="rId138"/>
    <p:sldId id="538" r:id="rId139"/>
    <p:sldId id="539" r:id="rId140"/>
    <p:sldId id="540" r:id="rId141"/>
    <p:sldId id="541" r:id="rId142"/>
    <p:sldId id="542" r:id="rId143"/>
    <p:sldId id="543" r:id="rId144"/>
    <p:sldId id="786" r:id="rId145"/>
    <p:sldId id="544" r:id="rId146"/>
    <p:sldId id="545" r:id="rId147"/>
    <p:sldId id="546" r:id="rId148"/>
    <p:sldId id="547" r:id="rId149"/>
    <p:sldId id="548" r:id="rId150"/>
    <p:sldId id="549" r:id="rId151"/>
    <p:sldId id="550" r:id="rId152"/>
    <p:sldId id="551" r:id="rId153"/>
    <p:sldId id="552" r:id="rId154"/>
    <p:sldId id="553" r:id="rId155"/>
    <p:sldId id="554" r:id="rId156"/>
    <p:sldId id="555" r:id="rId157"/>
    <p:sldId id="556" r:id="rId158"/>
    <p:sldId id="557" r:id="rId159"/>
    <p:sldId id="558" r:id="rId160"/>
    <p:sldId id="559" r:id="rId161"/>
    <p:sldId id="560" r:id="rId162"/>
    <p:sldId id="561" r:id="rId163"/>
    <p:sldId id="562" r:id="rId164"/>
    <p:sldId id="563" r:id="rId165"/>
    <p:sldId id="564" r:id="rId166"/>
    <p:sldId id="565" r:id="rId167"/>
    <p:sldId id="566" r:id="rId168"/>
    <p:sldId id="567" r:id="rId169"/>
    <p:sldId id="568" r:id="rId170"/>
    <p:sldId id="569" r:id="rId171"/>
    <p:sldId id="570" r:id="rId172"/>
    <p:sldId id="571" r:id="rId173"/>
    <p:sldId id="572" r:id="rId174"/>
    <p:sldId id="573" r:id="rId175"/>
    <p:sldId id="574" r:id="rId176"/>
    <p:sldId id="575" r:id="rId177"/>
    <p:sldId id="576" r:id="rId178"/>
    <p:sldId id="577" r:id="rId179"/>
    <p:sldId id="578" r:id="rId180"/>
    <p:sldId id="579" r:id="rId181"/>
    <p:sldId id="580" r:id="rId182"/>
    <p:sldId id="581" r:id="rId183"/>
    <p:sldId id="582" r:id="rId184"/>
    <p:sldId id="583" r:id="rId185"/>
    <p:sldId id="584" r:id="rId186"/>
    <p:sldId id="585" r:id="rId187"/>
    <p:sldId id="586" r:id="rId188"/>
    <p:sldId id="587" r:id="rId189"/>
    <p:sldId id="588" r:id="rId190"/>
    <p:sldId id="589" r:id="rId191"/>
    <p:sldId id="590" r:id="rId192"/>
    <p:sldId id="591" r:id="rId193"/>
    <p:sldId id="592" r:id="rId194"/>
    <p:sldId id="593" r:id="rId195"/>
    <p:sldId id="594" r:id="rId196"/>
    <p:sldId id="595" r:id="rId197"/>
    <p:sldId id="596" r:id="rId198"/>
    <p:sldId id="597" r:id="rId199"/>
    <p:sldId id="598" r:id="rId200"/>
    <p:sldId id="599" r:id="rId201"/>
    <p:sldId id="600" r:id="rId202"/>
    <p:sldId id="601" r:id="rId203"/>
    <p:sldId id="602" r:id="rId204"/>
    <p:sldId id="603" r:id="rId205"/>
    <p:sldId id="604" r:id="rId206"/>
    <p:sldId id="605" r:id="rId207"/>
    <p:sldId id="606" r:id="rId208"/>
    <p:sldId id="607" r:id="rId209"/>
    <p:sldId id="608" r:id="rId210"/>
    <p:sldId id="609" r:id="rId211"/>
    <p:sldId id="610" r:id="rId212"/>
    <p:sldId id="611" r:id="rId213"/>
    <p:sldId id="612" r:id="rId214"/>
    <p:sldId id="613" r:id="rId215"/>
    <p:sldId id="614" r:id="rId216"/>
    <p:sldId id="615" r:id="rId217"/>
    <p:sldId id="616" r:id="rId218"/>
    <p:sldId id="617" r:id="rId219"/>
    <p:sldId id="618" r:id="rId220"/>
    <p:sldId id="619" r:id="rId221"/>
    <p:sldId id="620" r:id="rId222"/>
    <p:sldId id="621" r:id="rId223"/>
    <p:sldId id="622" r:id="rId224"/>
    <p:sldId id="623" r:id="rId225"/>
    <p:sldId id="624" r:id="rId226"/>
    <p:sldId id="625" r:id="rId227"/>
    <p:sldId id="626" r:id="rId228"/>
    <p:sldId id="627" r:id="rId229"/>
    <p:sldId id="628" r:id="rId230"/>
    <p:sldId id="629" r:id="rId231"/>
    <p:sldId id="630" r:id="rId232"/>
    <p:sldId id="631" r:id="rId233"/>
    <p:sldId id="632" r:id="rId234"/>
    <p:sldId id="633" r:id="rId235"/>
    <p:sldId id="634" r:id="rId236"/>
    <p:sldId id="635" r:id="rId237"/>
    <p:sldId id="636" r:id="rId238"/>
    <p:sldId id="637" r:id="rId239"/>
    <p:sldId id="638" r:id="rId240"/>
    <p:sldId id="639" r:id="rId241"/>
    <p:sldId id="640" r:id="rId242"/>
    <p:sldId id="641" r:id="rId243"/>
    <p:sldId id="642" r:id="rId244"/>
    <p:sldId id="643" r:id="rId245"/>
    <p:sldId id="644" r:id="rId246"/>
    <p:sldId id="645" r:id="rId247"/>
    <p:sldId id="646" r:id="rId248"/>
    <p:sldId id="647" r:id="rId249"/>
    <p:sldId id="648" r:id="rId250"/>
    <p:sldId id="651" r:id="rId251"/>
    <p:sldId id="652" r:id="rId252"/>
    <p:sldId id="653" r:id="rId253"/>
    <p:sldId id="654" r:id="rId254"/>
    <p:sldId id="655" r:id="rId255"/>
    <p:sldId id="656" r:id="rId256"/>
    <p:sldId id="657" r:id="rId257"/>
    <p:sldId id="658" r:id="rId258"/>
    <p:sldId id="659" r:id="rId259"/>
    <p:sldId id="660" r:id="rId260"/>
    <p:sldId id="661" r:id="rId261"/>
    <p:sldId id="662" r:id="rId262"/>
    <p:sldId id="663" r:id="rId263"/>
    <p:sldId id="664" r:id="rId264"/>
    <p:sldId id="665" r:id="rId265"/>
    <p:sldId id="666" r:id="rId266"/>
    <p:sldId id="667" r:id="rId267"/>
    <p:sldId id="668" r:id="rId268"/>
    <p:sldId id="669" r:id="rId269"/>
    <p:sldId id="670" r:id="rId270"/>
    <p:sldId id="671" r:id="rId271"/>
    <p:sldId id="672" r:id="rId272"/>
    <p:sldId id="673" r:id="rId273"/>
    <p:sldId id="674" r:id="rId274"/>
    <p:sldId id="675" r:id="rId275"/>
    <p:sldId id="676" r:id="rId276"/>
    <p:sldId id="677" r:id="rId277"/>
    <p:sldId id="678" r:id="rId278"/>
    <p:sldId id="679" r:id="rId279"/>
    <p:sldId id="680" r:id="rId280"/>
    <p:sldId id="681" r:id="rId281"/>
    <p:sldId id="682" r:id="rId282"/>
    <p:sldId id="683" r:id="rId283"/>
    <p:sldId id="684" r:id="rId284"/>
    <p:sldId id="685" r:id="rId285"/>
    <p:sldId id="686" r:id="rId286"/>
    <p:sldId id="687" r:id="rId287"/>
    <p:sldId id="688" r:id="rId288"/>
    <p:sldId id="689" r:id="rId289"/>
    <p:sldId id="690" r:id="rId290"/>
    <p:sldId id="691" r:id="rId291"/>
    <p:sldId id="692" r:id="rId292"/>
    <p:sldId id="693" r:id="rId293"/>
    <p:sldId id="694" r:id="rId294"/>
    <p:sldId id="695" r:id="rId295"/>
    <p:sldId id="696" r:id="rId296"/>
    <p:sldId id="697" r:id="rId297"/>
    <p:sldId id="698" r:id="rId298"/>
    <p:sldId id="699" r:id="rId299"/>
    <p:sldId id="700" r:id="rId300"/>
    <p:sldId id="701" r:id="rId301"/>
    <p:sldId id="702" r:id="rId302"/>
    <p:sldId id="703" r:id="rId303"/>
    <p:sldId id="704" r:id="rId304"/>
    <p:sldId id="705" r:id="rId305"/>
    <p:sldId id="706" r:id="rId306"/>
    <p:sldId id="707" r:id="rId307"/>
    <p:sldId id="708" r:id="rId308"/>
    <p:sldId id="709" r:id="rId309"/>
    <p:sldId id="710" r:id="rId310"/>
    <p:sldId id="711" r:id="rId311"/>
    <p:sldId id="712" r:id="rId312"/>
    <p:sldId id="713" r:id="rId313"/>
    <p:sldId id="714" r:id="rId314"/>
    <p:sldId id="715" r:id="rId315"/>
    <p:sldId id="716" r:id="rId316"/>
    <p:sldId id="717" r:id="rId317"/>
    <p:sldId id="718" r:id="rId318"/>
    <p:sldId id="719" r:id="rId319"/>
    <p:sldId id="720" r:id="rId320"/>
    <p:sldId id="721" r:id="rId321"/>
    <p:sldId id="722" r:id="rId322"/>
    <p:sldId id="723" r:id="rId323"/>
    <p:sldId id="724" r:id="rId324"/>
    <p:sldId id="725" r:id="rId325"/>
    <p:sldId id="726" r:id="rId326"/>
    <p:sldId id="727" r:id="rId327"/>
    <p:sldId id="728" r:id="rId328"/>
    <p:sldId id="729" r:id="rId329"/>
    <p:sldId id="730" r:id="rId330"/>
    <p:sldId id="731" r:id="rId331"/>
    <p:sldId id="732" r:id="rId332"/>
    <p:sldId id="733" r:id="rId333"/>
    <p:sldId id="734" r:id="rId334"/>
    <p:sldId id="735" r:id="rId335"/>
    <p:sldId id="736" r:id="rId336"/>
    <p:sldId id="737" r:id="rId337"/>
    <p:sldId id="738" r:id="rId338"/>
    <p:sldId id="739" r:id="rId339"/>
    <p:sldId id="740" r:id="rId340"/>
    <p:sldId id="741" r:id="rId341"/>
    <p:sldId id="742" r:id="rId342"/>
    <p:sldId id="743" r:id="rId343"/>
    <p:sldId id="744" r:id="rId344"/>
    <p:sldId id="745" r:id="rId345"/>
    <p:sldId id="746" r:id="rId346"/>
    <p:sldId id="747" r:id="rId347"/>
    <p:sldId id="748" r:id="rId348"/>
    <p:sldId id="749" r:id="rId349"/>
    <p:sldId id="750" r:id="rId350"/>
    <p:sldId id="751" r:id="rId351"/>
    <p:sldId id="752" r:id="rId352"/>
    <p:sldId id="753" r:id="rId353"/>
    <p:sldId id="754" r:id="rId354"/>
    <p:sldId id="755" r:id="rId355"/>
    <p:sldId id="756" r:id="rId356"/>
    <p:sldId id="757" r:id="rId357"/>
    <p:sldId id="758" r:id="rId358"/>
    <p:sldId id="759" r:id="rId359"/>
    <p:sldId id="760" r:id="rId360"/>
    <p:sldId id="761" r:id="rId361"/>
    <p:sldId id="762" r:id="rId362"/>
    <p:sldId id="763" r:id="rId363"/>
    <p:sldId id="764" r:id="rId364"/>
    <p:sldId id="765" r:id="rId365"/>
    <p:sldId id="766" r:id="rId366"/>
    <p:sldId id="767" r:id="rId367"/>
    <p:sldId id="768" r:id="rId368"/>
    <p:sldId id="769" r:id="rId369"/>
    <p:sldId id="770" r:id="rId370"/>
    <p:sldId id="787" r:id="rId371"/>
    <p:sldId id="788" r:id="rId372"/>
    <p:sldId id="789" r:id="rId373"/>
    <p:sldId id="790" r:id="rId374"/>
    <p:sldId id="791" r:id="rId375"/>
    <p:sldId id="792" r:id="rId376"/>
    <p:sldId id="793" r:id="rId377"/>
    <p:sldId id="794" r:id="rId378"/>
    <p:sldId id="795" r:id="rId379"/>
    <p:sldId id="796" r:id="rId380"/>
    <p:sldId id="797" r:id="rId381"/>
    <p:sldId id="798" r:id="rId382"/>
    <p:sldId id="799" r:id="rId383"/>
    <p:sldId id="800" r:id="rId384"/>
    <p:sldId id="801" r:id="rId385"/>
    <p:sldId id="802" r:id="rId386"/>
    <p:sldId id="803" r:id="rId387"/>
    <p:sldId id="804" r:id="rId388"/>
    <p:sldId id="805" r:id="rId389"/>
    <p:sldId id="806" r:id="rId390"/>
    <p:sldId id="807" r:id="rId391"/>
    <p:sldId id="808" r:id="rId392"/>
    <p:sldId id="809" r:id="rId393"/>
    <p:sldId id="810" r:id="rId394"/>
    <p:sldId id="811" r:id="rId395"/>
    <p:sldId id="812" r:id="rId396"/>
    <p:sldId id="813" r:id="rId397"/>
    <p:sldId id="814" r:id="rId398"/>
    <p:sldId id="815" r:id="rId399"/>
    <p:sldId id="816" r:id="rId400"/>
    <p:sldId id="817" r:id="rId401"/>
    <p:sldId id="818" r:id="rId402"/>
    <p:sldId id="819" r:id="rId403"/>
    <p:sldId id="820" r:id="rId404"/>
    <p:sldId id="821" r:id="rId405"/>
    <p:sldId id="822" r:id="rId406"/>
    <p:sldId id="823" r:id="rId407"/>
    <p:sldId id="824" r:id="rId408"/>
    <p:sldId id="825" r:id="rId409"/>
    <p:sldId id="826" r:id="rId410"/>
    <p:sldId id="827" r:id="rId411"/>
    <p:sldId id="828" r:id="rId412"/>
    <p:sldId id="829" r:id="rId413"/>
    <p:sldId id="830" r:id="rId414"/>
    <p:sldId id="831" r:id="rId415"/>
    <p:sldId id="832" r:id="rId416"/>
    <p:sldId id="833" r:id="rId417"/>
    <p:sldId id="834" r:id="rId418"/>
    <p:sldId id="835" r:id="rId419"/>
    <p:sldId id="836" r:id="rId420"/>
    <p:sldId id="837" r:id="rId421"/>
    <p:sldId id="838" r:id="rId422"/>
    <p:sldId id="839" r:id="rId423"/>
    <p:sldId id="840" r:id="rId424"/>
    <p:sldId id="841" r:id="rId425"/>
    <p:sldId id="842" r:id="rId426"/>
    <p:sldId id="843" r:id="rId427"/>
    <p:sldId id="844" r:id="rId428"/>
    <p:sldId id="845" r:id="rId429"/>
    <p:sldId id="846" r:id="rId430"/>
    <p:sldId id="847" r:id="rId431"/>
    <p:sldId id="848" r:id="rId432"/>
    <p:sldId id="849" r:id="rId433"/>
    <p:sldId id="850" r:id="rId434"/>
    <p:sldId id="851" r:id="rId435"/>
    <p:sldId id="852" r:id="rId436"/>
    <p:sldId id="853" r:id="rId437"/>
    <p:sldId id="854" r:id="rId438"/>
    <p:sldId id="855" r:id="rId439"/>
    <p:sldId id="856" r:id="rId440"/>
    <p:sldId id="857" r:id="rId441"/>
    <p:sldId id="858" r:id="rId442"/>
    <p:sldId id="859" r:id="rId443"/>
    <p:sldId id="860" r:id="rId444"/>
    <p:sldId id="861" r:id="rId445"/>
    <p:sldId id="862" r:id="rId446"/>
    <p:sldId id="863" r:id="rId447"/>
    <p:sldId id="864" r:id="rId448"/>
    <p:sldId id="865" r:id="rId449"/>
    <p:sldId id="866" r:id="rId450"/>
    <p:sldId id="867" r:id="rId451"/>
    <p:sldId id="868" r:id="rId452"/>
    <p:sldId id="869" r:id="rId453"/>
    <p:sldId id="870" r:id="rId454"/>
    <p:sldId id="871" r:id="rId455"/>
    <p:sldId id="872" r:id="rId456"/>
    <p:sldId id="873" r:id="rId457"/>
    <p:sldId id="874" r:id="rId458"/>
    <p:sldId id="875" r:id="rId459"/>
    <p:sldId id="876" r:id="rId460"/>
    <p:sldId id="877" r:id="rId461"/>
    <p:sldId id="878" r:id="rId462"/>
    <p:sldId id="879" r:id="rId463"/>
    <p:sldId id="880" r:id="rId464"/>
    <p:sldId id="881" r:id="rId465"/>
    <p:sldId id="882" r:id="rId466"/>
    <p:sldId id="883" r:id="rId467"/>
    <p:sldId id="884" r:id="rId468"/>
    <p:sldId id="885" r:id="rId469"/>
    <p:sldId id="886" r:id="rId470"/>
    <p:sldId id="887" r:id="rId471"/>
    <p:sldId id="888" r:id="rId472"/>
    <p:sldId id="889" r:id="rId473"/>
    <p:sldId id="890" r:id="rId474"/>
    <p:sldId id="891" r:id="rId475"/>
    <p:sldId id="892" r:id="rId476"/>
    <p:sldId id="893" r:id="rId477"/>
    <p:sldId id="894" r:id="rId478"/>
    <p:sldId id="895" r:id="rId479"/>
    <p:sldId id="896" r:id="rId480"/>
    <p:sldId id="897" r:id="rId481"/>
    <p:sldId id="898" r:id="rId482"/>
    <p:sldId id="899" r:id="rId483"/>
    <p:sldId id="900" r:id="rId484"/>
    <p:sldId id="901" r:id="rId485"/>
    <p:sldId id="902" r:id="rId486"/>
    <p:sldId id="903" r:id="rId487"/>
    <p:sldId id="904" r:id="rId488"/>
    <p:sldId id="905" r:id="rId489"/>
    <p:sldId id="906" r:id="rId490"/>
    <p:sldId id="907" r:id="rId491"/>
    <p:sldId id="908" r:id="rId492"/>
    <p:sldId id="909" r:id="rId493"/>
    <p:sldId id="910" r:id="rId494"/>
    <p:sldId id="911" r:id="rId495"/>
    <p:sldId id="912" r:id="rId496"/>
    <p:sldId id="913" r:id="rId497"/>
    <p:sldId id="914" r:id="rId498"/>
    <p:sldId id="915" r:id="rId499"/>
    <p:sldId id="916" r:id="rId500"/>
    <p:sldId id="917" r:id="rId501"/>
    <p:sldId id="918" r:id="rId502"/>
    <p:sldId id="919" r:id="rId503"/>
    <p:sldId id="920" r:id="rId504"/>
    <p:sldId id="921" r:id="rId505"/>
    <p:sldId id="922" r:id="rId506"/>
    <p:sldId id="923" r:id="rId507"/>
    <p:sldId id="924" r:id="rId508"/>
    <p:sldId id="925" r:id="rId509"/>
    <p:sldId id="926" r:id="rId510"/>
    <p:sldId id="927" r:id="rId511"/>
    <p:sldId id="932" r:id="rId512"/>
    <p:sldId id="933" r:id="rId513"/>
    <p:sldId id="934" r:id="rId514"/>
    <p:sldId id="936" r:id="rId515"/>
    <p:sldId id="937" r:id="rId516"/>
    <p:sldId id="938" r:id="rId517"/>
    <p:sldId id="939" r:id="rId518"/>
    <p:sldId id="940" r:id="rId519"/>
    <p:sldId id="941" r:id="rId520"/>
    <p:sldId id="942" r:id="rId521"/>
    <p:sldId id="943" r:id="rId522"/>
    <p:sldId id="944" r:id="rId523"/>
    <p:sldId id="945" r:id="rId524"/>
    <p:sldId id="946" r:id="rId525"/>
    <p:sldId id="947" r:id="rId526"/>
    <p:sldId id="948" r:id="rId527"/>
    <p:sldId id="949" r:id="rId528"/>
    <p:sldId id="950" r:id="rId529"/>
    <p:sldId id="951" r:id="rId530"/>
    <p:sldId id="952" r:id="rId531"/>
    <p:sldId id="953" r:id="rId532"/>
    <p:sldId id="954" r:id="rId533"/>
    <p:sldId id="955" r:id="rId534"/>
    <p:sldId id="956" r:id="rId535"/>
    <p:sldId id="957" r:id="rId536"/>
    <p:sldId id="958" r:id="rId537"/>
    <p:sldId id="959" r:id="rId538"/>
    <p:sldId id="960" r:id="rId539"/>
    <p:sldId id="961" r:id="rId540"/>
    <p:sldId id="962" r:id="rId541"/>
    <p:sldId id="963" r:id="rId542"/>
    <p:sldId id="964" r:id="rId543"/>
    <p:sldId id="965" r:id="rId544"/>
    <p:sldId id="966" r:id="rId545"/>
    <p:sldId id="967" r:id="rId546"/>
    <p:sldId id="968" r:id="rId547"/>
    <p:sldId id="969" r:id="rId548"/>
    <p:sldId id="970" r:id="rId549"/>
    <p:sldId id="971" r:id="rId550"/>
    <p:sldId id="972" r:id="rId551"/>
    <p:sldId id="973" r:id="rId552"/>
    <p:sldId id="974" r:id="rId553"/>
    <p:sldId id="975" r:id="rId554"/>
    <p:sldId id="976" r:id="rId555"/>
    <p:sldId id="977" r:id="rId556"/>
    <p:sldId id="978" r:id="rId557"/>
    <p:sldId id="979" r:id="rId558"/>
    <p:sldId id="980" r:id="rId559"/>
    <p:sldId id="981" r:id="rId560"/>
    <p:sldId id="982" r:id="rId561"/>
    <p:sldId id="983" r:id="rId562"/>
    <p:sldId id="984" r:id="rId563"/>
    <p:sldId id="985" r:id="rId564"/>
    <p:sldId id="986" r:id="rId565"/>
    <p:sldId id="987" r:id="rId566"/>
    <p:sldId id="988" r:id="rId567"/>
    <p:sldId id="989" r:id="rId568"/>
    <p:sldId id="990" r:id="rId569"/>
    <p:sldId id="991" r:id="rId570"/>
    <p:sldId id="992" r:id="rId571"/>
    <p:sldId id="993" r:id="rId572"/>
    <p:sldId id="994" r:id="rId573"/>
    <p:sldId id="995" r:id="rId574"/>
    <p:sldId id="996" r:id="rId575"/>
    <p:sldId id="997" r:id="rId576"/>
    <p:sldId id="998" r:id="rId577"/>
    <p:sldId id="999" r:id="rId578"/>
    <p:sldId id="1000" r:id="rId579"/>
    <p:sldId id="1001" r:id="rId580"/>
    <p:sldId id="1002" r:id="rId581"/>
    <p:sldId id="1003" r:id="rId582"/>
    <p:sldId id="1004" r:id="rId583"/>
    <p:sldId id="1005" r:id="rId584"/>
    <p:sldId id="1006" r:id="rId585"/>
    <p:sldId id="1007" r:id="rId586"/>
    <p:sldId id="1008" r:id="rId587"/>
    <p:sldId id="1009" r:id="rId588"/>
    <p:sldId id="1010" r:id="rId589"/>
    <p:sldId id="1011" r:id="rId590"/>
    <p:sldId id="1012" r:id="rId591"/>
    <p:sldId id="1013" r:id="rId592"/>
    <p:sldId id="1014" r:id="rId593"/>
    <p:sldId id="1015" r:id="rId594"/>
    <p:sldId id="1016" r:id="rId595"/>
    <p:sldId id="1017" r:id="rId596"/>
    <p:sldId id="1018" r:id="rId597"/>
    <p:sldId id="1019" r:id="rId598"/>
    <p:sldId id="1020" r:id="rId599"/>
    <p:sldId id="1021" r:id="rId600"/>
    <p:sldId id="1022" r:id="rId601"/>
    <p:sldId id="1023" r:id="rId60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1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35" autoAdjust="0"/>
    <p:restoredTop sz="94129" autoAdjust="0"/>
  </p:normalViewPr>
  <p:slideViewPr>
    <p:cSldViewPr>
      <p:cViewPr varScale="1">
        <p:scale>
          <a:sx n="66" d="100"/>
          <a:sy n="66" d="100"/>
        </p:scale>
        <p:origin x="1194" y="72"/>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handoutMaster" Target="handoutMasters/handoutMaster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4.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image" Target="../media/image30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D65EBF-7D9D-40B6-BF11-DF12B4232C5D}" type="datetimeFigureOut">
              <a:rPr lang="fr-FR" smtClean="0"/>
              <a:t>09/11/2016</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6" name="Espace réservé du numéro de diapositive 5"/>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C195D1C-1FF0-4851-B3A4-0573B25CFC64}" type="slidenum">
              <a:rPr lang="fr-FR" smtClean="0"/>
              <a:t>‹N°›</a:t>
            </a:fld>
            <a:endParaRPr lang="fr-FR"/>
          </a:p>
        </p:txBody>
      </p:sp>
    </p:spTree>
    <p:extLst>
      <p:ext uri="{BB962C8B-B14F-4D97-AF65-F5344CB8AC3E}">
        <p14:creationId xmlns:p14="http://schemas.microsoft.com/office/powerpoint/2010/main" val="2253609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AC9970-CBE1-4F9C-AE7A-9AC3CDB95F68}" type="datetimeFigureOut">
              <a:rPr lang="fr-BE" smtClean="0"/>
              <a:t>09-11-16</a:t>
            </a:fld>
            <a:endParaRPr lang="fr-BE"/>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E8F34A-2CE3-4515-889B-CCDA45FADDD4}" type="slidenum">
              <a:rPr lang="fr-BE" smtClean="0"/>
              <a:t>‹N°›</a:t>
            </a:fld>
            <a:endParaRPr lang="fr-BE"/>
          </a:p>
        </p:txBody>
      </p:sp>
    </p:spTree>
    <p:extLst>
      <p:ext uri="{BB962C8B-B14F-4D97-AF65-F5344CB8AC3E}">
        <p14:creationId xmlns:p14="http://schemas.microsoft.com/office/powerpoint/2010/main" val="3569500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redac_weblmi@it-news-info.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lemondeinformatique.fr/actualites/lire-une-erreur-dns-a-l-origine-de-la-mega-panne-itunes-et-app-store-60511.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3" Type="http://schemas.openxmlformats.org/officeDocument/2006/relationships/hyperlink" Target="http://www.radio-electronics.com/info/propagation/path-loss/free-space-formula-equation.php" TargetMode="External"/><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fr.wikipedia.org/wiki/Wi-Fi_Protected_Access" TargetMode="External"/><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8" Type="http://schemas.openxmlformats.org/officeDocument/2006/relationships/hyperlink" Target="http://fr.wikipedia.org/w/index.php?title=EAP-TLS&amp;action=edit&amp;redlink=1" TargetMode="External"/><Relationship Id="rId13" Type="http://schemas.openxmlformats.org/officeDocument/2006/relationships/hyperlink" Target="http://fr.wikipedia.org/w/index.php?title=EAP-GTC&amp;action=edit&amp;redlink=1" TargetMode="External"/><Relationship Id="rId3" Type="http://schemas.openxmlformats.org/officeDocument/2006/relationships/hyperlink" Target="http://fr.wikipedia.org/wiki/Protocole_point_%C3%A0_point" TargetMode="External"/><Relationship Id="rId7" Type="http://schemas.openxmlformats.org/officeDocument/2006/relationships/hyperlink" Target="http://fr.wikipedia.org/wiki/Wi-Fi_Protected_Access#Pr.C3.A9sentation" TargetMode="External"/><Relationship Id="rId12" Type="http://schemas.openxmlformats.org/officeDocument/2006/relationships/hyperlink" Target="http://fr.wikipedia.org/wiki/PEAP" TargetMode="External"/><Relationship Id="rId2" Type="http://schemas.openxmlformats.org/officeDocument/2006/relationships/slide" Target="../slides/slide565.xml"/><Relationship Id="rId16" Type="http://schemas.openxmlformats.org/officeDocument/2006/relationships/hyperlink" Target="http://fr.wikipedia.org/wiki/Transport_Layer_Security" TargetMode="External"/><Relationship Id="rId1" Type="http://schemas.openxmlformats.org/officeDocument/2006/relationships/notesMaster" Target="../notesMasters/notesMaster1.xml"/><Relationship Id="rId6" Type="http://schemas.openxmlformats.org/officeDocument/2006/relationships/hyperlink" Target="http://fr.wikipedia.org/wiki/Wi-Fi_Protected_Access" TargetMode="External"/><Relationship Id="rId11" Type="http://schemas.openxmlformats.org/officeDocument/2006/relationships/hyperlink" Target="http://fr.wikipedia.org/wiki/MS-CHAPv2" TargetMode="External"/><Relationship Id="rId5" Type="http://schemas.openxmlformats.org/officeDocument/2006/relationships/hyperlink" Target="http://fr.wikipedia.org/wiki/MS-CHAP" TargetMode="External"/><Relationship Id="rId15" Type="http://schemas.openxmlformats.org/officeDocument/2006/relationships/hyperlink" Target="http://fr.wikipedia.org/wiki/Infrastructure_%C3%A0_cl%C3%A9s_publiques" TargetMode="External"/><Relationship Id="rId10" Type="http://schemas.openxmlformats.org/officeDocument/2006/relationships/hyperlink" Target="http://fr.wikipedia.org/w/index.php?title=MSCHAPv2&amp;action=edit&amp;redlink=1" TargetMode="External"/><Relationship Id="rId4" Type="http://schemas.openxmlformats.org/officeDocument/2006/relationships/hyperlink" Target="http://fr.wikipedia.org/wiki/Microsoft" TargetMode="External"/><Relationship Id="rId9" Type="http://schemas.openxmlformats.org/officeDocument/2006/relationships/hyperlink" Target="http://fr.wikipedia.org/w/index.php?title=EAP-TTLS&amp;action=edit&amp;redlink=1" TargetMode="External"/><Relationship Id="rId14" Type="http://schemas.openxmlformats.org/officeDocument/2006/relationships/hyperlink" Target="http://fr.wikipedia.org/wiki/EAP-SIM" TargetMode="Externa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Mercredi 11 mars 2015, les services cloud iTunes et App Store d'Apple étaient inaccessibles pour de nombreuses personnes. Apple n'a pas précisé le manque à gagner dû à cette gigantesque panne, mais elle pourrait atteindre plusieurs millions de dollars. </a:t>
            </a:r>
          </a:p>
          <a:p>
            <a:r>
              <a:rPr lang="fr-FR" sz="1200" kern="1200" dirty="0" smtClean="0">
                <a:solidFill>
                  <a:schemeClr val="tx1"/>
                </a:solidFill>
                <a:effectLst/>
                <a:latin typeface="+mn-lt"/>
                <a:ea typeface="+mn-ea"/>
                <a:cs typeface="+mn-cs"/>
              </a:rPr>
              <a:t>Article de </a:t>
            </a:r>
            <a:r>
              <a:rPr lang="fr-FR" sz="1200" u="sng" kern="1200" dirty="0" smtClean="0">
                <a:solidFill>
                  <a:schemeClr val="tx1"/>
                </a:solidFill>
                <a:effectLst/>
                <a:latin typeface="+mn-lt"/>
                <a:ea typeface="+mn-ea"/>
                <a:cs typeface="+mn-cs"/>
                <a:hlinkClick r:id="rId3"/>
              </a:rPr>
              <a:t>Dominique </a:t>
            </a:r>
            <a:r>
              <a:rPr lang="fr-FR" sz="1200" u="sng" kern="1200" dirty="0" err="1" smtClean="0">
                <a:solidFill>
                  <a:schemeClr val="tx1"/>
                </a:solidFill>
                <a:effectLst/>
                <a:latin typeface="+mn-lt"/>
                <a:ea typeface="+mn-ea"/>
                <a:cs typeface="+mn-cs"/>
                <a:hlinkClick r:id="rId3"/>
              </a:rPr>
              <a:t>Filippone</a:t>
            </a:r>
            <a:endParaRPr lang="fr-FR" sz="1200" kern="1200" dirty="0" smtClean="0">
              <a:solidFill>
                <a:schemeClr val="tx1"/>
              </a:solidFill>
              <a:effectLst/>
              <a:latin typeface="+mn-lt"/>
              <a:ea typeface="+mn-ea"/>
              <a:cs typeface="+mn-cs"/>
            </a:endParaRPr>
          </a:p>
          <a:p>
            <a:r>
              <a:rPr lang="fr-FR" sz="1200" u="sng" kern="1200" dirty="0" smtClean="0">
                <a:solidFill>
                  <a:schemeClr val="tx1"/>
                </a:solidFill>
                <a:effectLst/>
                <a:latin typeface="+mn-lt"/>
                <a:ea typeface="+mn-ea"/>
                <a:cs typeface="+mn-cs"/>
                <a:hlinkClick r:id="rId4"/>
              </a:rPr>
              <a:t>http://www.lemondeinformatique.fr/actualites/lire-une-erreur-dns-a-l-origine-de-la-mega-panne-itunes-et-app-store-60511.html</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7</a:t>
            </a:fld>
            <a:endParaRPr lang="fr-BE"/>
          </a:p>
        </p:txBody>
      </p:sp>
    </p:spTree>
    <p:extLst>
      <p:ext uri="{BB962C8B-B14F-4D97-AF65-F5344CB8AC3E}">
        <p14:creationId xmlns:p14="http://schemas.microsoft.com/office/powerpoint/2010/main" val="2111526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Espace réservé de l'image des diapositives 1"/>
          <p:cNvSpPr>
            <a:spLocks noGrp="1" noRot="1" noChangeAspect="1" noTextEdit="1"/>
          </p:cNvSpPr>
          <p:nvPr>
            <p:ph type="sldImg"/>
          </p:nvPr>
        </p:nvSpPr>
        <p:spPr>
          <a:ln/>
        </p:spPr>
      </p:sp>
      <p:sp>
        <p:nvSpPr>
          <p:cNvPr id="7373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smtClean="0"/>
              <a:t>Source des images :</a:t>
            </a:r>
          </a:p>
          <a:p>
            <a:r>
              <a:rPr lang="fr-FR" altLang="fr-FR" dirty="0" smtClean="0"/>
              <a:t>http://1.bp.blogspot.com/_gHZHKprMUn0/S0WTvzIm8SI/AAAAAAAAAbo/3bPuF5kWvEc/s320/Cisco_29608TC.jpg</a:t>
            </a:r>
          </a:p>
          <a:p>
            <a:r>
              <a:rPr lang="fr-FR" altLang="fr-FR" dirty="0" smtClean="0"/>
              <a:t>http://www.howardcomputers.com/images/digcon/JPG_400x300/4153F6D0-7632-4D76-AA59-F2E7EDC500E5.jpg</a:t>
            </a:r>
          </a:p>
          <a:p>
            <a:endParaRPr lang="fr-FR" altLang="fr-FR" dirty="0" smtClean="0"/>
          </a:p>
          <a:p>
            <a:endParaRPr lang="fr-FR" altLang="fr-FR" dirty="0" smtClean="0"/>
          </a:p>
          <a:p>
            <a:r>
              <a:rPr lang="fr-FR" altLang="fr-FR" dirty="0" smtClean="0"/>
              <a:t>http://www.google.be/url?sa=i&amp;rct=j&amp;q=&amp;esrc=s&amp;source=images&amp;cd=&amp;docid=NUgWeiB4hieEbM&amp;tbnid=x0_u2fAue6qjEM:&amp;ved=0CAcQjRw&amp;url=http%3A%2F%2Fciscosystum.blogspot.com%2F2010_01_01_archive.html&amp;ei=SioYVITYEIbgOJe-gJAE&amp;bvm=bv.75097201,d.ZWU&amp;psig=AFQjCNH-NZnzlfVq_-5QSRFtO9MqaWIhbQ&amp;ust=1410956154733383</a:t>
            </a:r>
          </a:p>
        </p:txBody>
      </p:sp>
      <p:sp>
        <p:nvSpPr>
          <p:cNvPr id="7373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A0A70CA-BA50-4090-AE5A-FCE1748C3E8E}" type="slidenum">
              <a:rPr lang="fr-FR" altLang="fr-FR" smtClean="0"/>
              <a:pPr eaLnBrk="1" hangingPunct="1">
                <a:spcBef>
                  <a:spcPct val="0"/>
                </a:spcBef>
              </a:pPr>
              <a:t>30</a:t>
            </a:fld>
            <a:endParaRPr lang="fr-FR" altLang="fr-FR" smtClean="0"/>
          </a:p>
        </p:txBody>
      </p:sp>
    </p:spTree>
    <p:extLst>
      <p:ext uri="{BB962C8B-B14F-4D97-AF65-F5344CB8AC3E}">
        <p14:creationId xmlns:p14="http://schemas.microsoft.com/office/powerpoint/2010/main" val="13013534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Une ligne par canal</a:t>
            </a:r>
            <a:r>
              <a:rPr lang="fr-FR" baseline="0" dirty="0" smtClean="0"/>
              <a:t> de port</a:t>
            </a:r>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171</a:t>
            </a:fld>
            <a:endParaRPr lang="fr-FR"/>
          </a:p>
        </p:txBody>
      </p:sp>
    </p:spTree>
    <p:extLst>
      <p:ext uri="{BB962C8B-B14F-4D97-AF65-F5344CB8AC3E}">
        <p14:creationId xmlns:p14="http://schemas.microsoft.com/office/powerpoint/2010/main" val="42717164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Une ligne par canal</a:t>
            </a:r>
            <a:r>
              <a:rPr lang="fr-FR" baseline="0" dirty="0" smtClean="0"/>
              <a:t> de port</a:t>
            </a:r>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174</a:t>
            </a:fld>
            <a:endParaRPr lang="fr-FR"/>
          </a:p>
        </p:txBody>
      </p:sp>
    </p:spTree>
    <p:extLst>
      <p:ext uri="{BB962C8B-B14F-4D97-AF65-F5344CB8AC3E}">
        <p14:creationId xmlns:p14="http://schemas.microsoft.com/office/powerpoint/2010/main" val="42717164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65A5C34-0D3E-48F7-BC13-906C7825624F}" type="slidenum">
              <a:rPr lang="fr-FR" altLang="fr-FR" smtClean="0"/>
              <a:pPr eaLnBrk="1" hangingPunct="1">
                <a:spcBef>
                  <a:spcPct val="0"/>
                </a:spcBef>
              </a:pPr>
              <a:t>175</a:t>
            </a:fld>
            <a:endParaRPr lang="fr-FR" altLang="fr-FR"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20784609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D09D1979-139D-4E2D-8DAC-313494EBB79B}" type="slidenum">
              <a:rPr lang="fr-FR" altLang="fr-FR" smtClean="0"/>
              <a:pPr eaLnBrk="1" hangingPunct="1"/>
              <a:t>176</a:t>
            </a:fld>
            <a:endParaRPr lang="fr-FR" altLang="fr-FR" smtClean="0"/>
          </a:p>
        </p:txBody>
      </p:sp>
      <p:sp>
        <p:nvSpPr>
          <p:cNvPr id="620547" name="Rectangle 2"/>
          <p:cNvSpPr>
            <a:spLocks noGrp="1" noRot="1" noChangeAspect="1" noChangeArrowheads="1" noTextEdit="1"/>
          </p:cNvSpPr>
          <p:nvPr>
            <p:ph type="sldImg"/>
          </p:nvPr>
        </p:nvSpPr>
        <p:spPr>
          <a:xfrm>
            <a:off x="1143000" y="685800"/>
            <a:ext cx="4572000" cy="3429000"/>
          </a:xfrm>
          <a:ln/>
        </p:spPr>
      </p:sp>
      <p:sp>
        <p:nvSpPr>
          <p:cNvPr id="620548" name="Rectangle 3"/>
          <p:cNvSpPr>
            <a:spLocks noGrp="1" noChangeArrowheads="1"/>
          </p:cNvSpPr>
          <p:nvPr>
            <p:ph type="body" idx="1"/>
          </p:nvPr>
        </p:nvSpPr>
        <p:spPr>
          <a:noFill/>
        </p:spPr>
        <p:txBody>
          <a:bodyPr/>
          <a:lstStyle/>
          <a:p>
            <a:pPr eaLnBrk="1" hangingPunct="1"/>
            <a:endParaRPr lang="fr-BE" altLang="fr-FR" smtClean="0"/>
          </a:p>
        </p:txBody>
      </p:sp>
    </p:spTree>
    <p:extLst>
      <p:ext uri="{BB962C8B-B14F-4D97-AF65-F5344CB8AC3E}">
        <p14:creationId xmlns:p14="http://schemas.microsoft.com/office/powerpoint/2010/main" val="13511473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dirty="0" smtClean="0"/>
              <a:t>par exemple l'extrémité EIGRP, nécessaire pour le déploiement DMVPN (</a:t>
            </a:r>
            <a:r>
              <a:rPr lang="fr-FR" dirty="0" err="1" smtClean="0"/>
              <a:t>Dynamic</a:t>
            </a:r>
            <a:r>
              <a:rPr lang="fr-FR" dirty="0" smtClean="0"/>
              <a:t> Multipoint Virtual </a:t>
            </a:r>
            <a:r>
              <a:rPr lang="fr-FR" dirty="0" err="1" smtClean="0"/>
              <a:t>Private</a:t>
            </a:r>
            <a:r>
              <a:rPr lang="fr-FR" dirty="0" smtClean="0"/>
              <a:t> Network)</a:t>
            </a:r>
            <a:endParaRPr lang="fr-FR" altLang="fr-FR" dirty="0" smtClean="0"/>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177</a:t>
            </a:fld>
            <a:endParaRPr lang="fr-FR"/>
          </a:p>
        </p:txBody>
      </p:sp>
    </p:spTree>
    <p:extLst>
      <p:ext uri="{BB962C8B-B14F-4D97-AF65-F5344CB8AC3E}">
        <p14:creationId xmlns:p14="http://schemas.microsoft.com/office/powerpoint/2010/main" val="9242547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179</a:t>
            </a:fld>
            <a:endParaRPr lang="fr-FR"/>
          </a:p>
        </p:txBody>
      </p:sp>
    </p:spTree>
    <p:extLst>
      <p:ext uri="{BB962C8B-B14F-4D97-AF65-F5344CB8AC3E}">
        <p14:creationId xmlns:p14="http://schemas.microsoft.com/office/powerpoint/2010/main" val="22546766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181</a:t>
            </a:fld>
            <a:endParaRPr lang="fr-FR"/>
          </a:p>
        </p:txBody>
      </p:sp>
    </p:spTree>
    <p:extLst>
      <p:ext uri="{BB962C8B-B14F-4D97-AF65-F5344CB8AC3E}">
        <p14:creationId xmlns:p14="http://schemas.microsoft.com/office/powerpoint/2010/main" val="18233551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PDM sont responsable</a:t>
            </a:r>
            <a:r>
              <a:rPr lang="fr-FR" baseline="0" dirty="0" smtClean="0"/>
              <a:t> de :</a:t>
            </a:r>
          </a:p>
          <a:p>
            <a:r>
              <a:rPr lang="fr-FR" dirty="0" smtClean="0"/>
              <a:t>Gestion des tables de voisinage et topologique des routeurs EIGRP appartenant à cette suite de protocoles</a:t>
            </a:r>
          </a:p>
          <a:p>
            <a:r>
              <a:rPr lang="fr-FR" dirty="0" smtClean="0"/>
              <a:t>Création et traduction des paquets spécifiques du protocole pour DUAL</a:t>
            </a:r>
          </a:p>
          <a:p>
            <a:r>
              <a:rPr lang="fr-FR" dirty="0" smtClean="0"/>
              <a:t>Mise en relation de DUAL avec la table de routage spécifique du protocole</a:t>
            </a:r>
          </a:p>
          <a:p>
            <a:r>
              <a:rPr lang="fr-FR" dirty="0" smtClean="0"/>
              <a:t>Calcul de la métrique et transmission de l'information à DUAL</a:t>
            </a:r>
          </a:p>
          <a:p>
            <a:r>
              <a:rPr lang="fr-FR" dirty="0" smtClean="0"/>
              <a:t>Implémentation des listes de filtrage et d'accès</a:t>
            </a:r>
          </a:p>
          <a:p>
            <a:r>
              <a:rPr lang="fr-FR" dirty="0" smtClean="0"/>
              <a:t>Exécution des fonctions de redistribution vers et depuis d'autres protocoles de routage</a:t>
            </a:r>
          </a:p>
          <a:p>
            <a:r>
              <a:rPr lang="fr-FR" dirty="0" smtClean="0"/>
              <a:t>Redistribution des routes acquises par d'autres protocoles de routage</a:t>
            </a:r>
          </a:p>
          <a:p>
            <a:r>
              <a:rPr lang="fr-FR" baseline="0" dirty="0" smtClean="0"/>
              <a:t> paquets, …</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182</a:t>
            </a:fld>
            <a:endParaRPr lang="fr-FR"/>
          </a:p>
        </p:txBody>
      </p:sp>
    </p:spTree>
    <p:extLst>
      <p:ext uri="{BB962C8B-B14F-4D97-AF65-F5344CB8AC3E}">
        <p14:creationId xmlns:p14="http://schemas.microsoft.com/office/powerpoint/2010/main" val="15750072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fr-FR" altLang="fr-FR" sz="1800" dirty="0" smtClean="0"/>
              <a:t>Le RTP peut envoyer des paquets en unicast ou en multicast (224.0.0.10) </a:t>
            </a:r>
            <a:r>
              <a:rPr lang="fr-FR" dirty="0" smtClean="0"/>
              <a:t>FF02::A</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183</a:t>
            </a:fld>
            <a:endParaRPr lang="fr-FR"/>
          </a:p>
        </p:txBody>
      </p:sp>
    </p:spTree>
    <p:extLst>
      <p:ext uri="{BB962C8B-B14F-4D97-AF65-F5344CB8AC3E}">
        <p14:creationId xmlns:p14="http://schemas.microsoft.com/office/powerpoint/2010/main" val="26497634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types de paquets EIGRP sont également appelés formats de paquets EIGRP ou messages EIGRP.</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184</a:t>
            </a:fld>
            <a:endParaRPr lang="fr-FR"/>
          </a:p>
        </p:txBody>
      </p:sp>
    </p:spTree>
    <p:extLst>
      <p:ext uri="{BB962C8B-B14F-4D97-AF65-F5344CB8AC3E}">
        <p14:creationId xmlns:p14="http://schemas.microsoft.com/office/powerpoint/2010/main" val="2578385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C5010DC-6BA7-4E34-8D29-8201459BD49A}" type="slidenum">
              <a:rPr lang="fr-FR" altLang="fr-FR" smtClean="0"/>
              <a:pPr eaLnBrk="1" hangingPunct="1">
                <a:spcBef>
                  <a:spcPct val="0"/>
                </a:spcBef>
              </a:pPr>
              <a:t>31</a:t>
            </a:fld>
            <a:endParaRPr lang="fr-FR" altLang="fr-FR"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lnSpc>
                <a:spcPct val="80000"/>
              </a:lnSpc>
            </a:pPr>
            <a:endParaRPr lang="fr-BE" altLang="fr-FR" sz="1000" smtClean="0"/>
          </a:p>
        </p:txBody>
      </p:sp>
    </p:spTree>
    <p:extLst>
      <p:ext uri="{BB962C8B-B14F-4D97-AF65-F5344CB8AC3E}">
        <p14:creationId xmlns:p14="http://schemas.microsoft.com/office/powerpoint/2010/main" val="14726104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Tous les voisins doivent envoyer une réponse, qu'ils disposent ou non d'une route vers le réseau désactivé.</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188</a:t>
            </a:fld>
            <a:endParaRPr lang="fr-FR"/>
          </a:p>
        </p:txBody>
      </p:sp>
    </p:spTree>
    <p:extLst>
      <p:ext uri="{BB962C8B-B14F-4D97-AF65-F5344CB8AC3E}">
        <p14:creationId xmlns:p14="http://schemas.microsoft.com/office/powerpoint/2010/main" val="29941799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751B98E7-D30C-47F1-BEE3-A2FBBF35046F}" type="slidenum">
              <a:rPr lang="fr-FR" altLang="fr-FR" smtClean="0"/>
              <a:pPr eaLnBrk="1" hangingPunct="1"/>
              <a:t>189</a:t>
            </a:fld>
            <a:endParaRPr lang="fr-FR" altLang="fr-FR" smtClean="0"/>
          </a:p>
        </p:txBody>
      </p:sp>
      <p:sp>
        <p:nvSpPr>
          <p:cNvPr id="622595" name="Rectangle 2"/>
          <p:cNvSpPr>
            <a:spLocks noGrp="1" noRot="1" noChangeAspect="1" noChangeArrowheads="1" noTextEdit="1"/>
          </p:cNvSpPr>
          <p:nvPr>
            <p:ph type="sldImg"/>
          </p:nvPr>
        </p:nvSpPr>
        <p:spPr>
          <a:xfrm>
            <a:off x="1143000" y="685800"/>
            <a:ext cx="4572000" cy="3429000"/>
          </a:xfrm>
          <a:ln/>
        </p:spPr>
      </p:sp>
      <p:sp>
        <p:nvSpPr>
          <p:cNvPr id="622596"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33432267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2520BC51-DF98-4B92-9682-09F75FB1602F}" type="slidenum">
              <a:rPr lang="fr-FR" altLang="fr-FR" smtClean="0"/>
              <a:pPr eaLnBrk="1" hangingPunct="1"/>
              <a:t>190</a:t>
            </a:fld>
            <a:endParaRPr lang="fr-FR" altLang="fr-FR" smtClean="0"/>
          </a:p>
        </p:txBody>
      </p:sp>
      <p:sp>
        <p:nvSpPr>
          <p:cNvPr id="623619" name="Rectangle 2"/>
          <p:cNvSpPr>
            <a:spLocks noGrp="1" noRot="1" noChangeAspect="1" noChangeArrowheads="1" noTextEdit="1"/>
          </p:cNvSpPr>
          <p:nvPr>
            <p:ph type="sldImg"/>
          </p:nvPr>
        </p:nvSpPr>
        <p:spPr>
          <a:xfrm>
            <a:off x="1143000" y="685800"/>
            <a:ext cx="4572000" cy="3429000"/>
          </a:xfrm>
          <a:ln/>
        </p:spPr>
      </p:sp>
      <p:sp>
        <p:nvSpPr>
          <p:cNvPr id="623620" name="Rectangle 3"/>
          <p:cNvSpPr>
            <a:spLocks noGrp="1" noChangeArrowheads="1"/>
          </p:cNvSpPr>
          <p:nvPr>
            <p:ph type="body" idx="1"/>
          </p:nvPr>
        </p:nvSpPr>
        <p:spPr>
          <a:noFill/>
        </p:spPr>
        <p:txBody>
          <a:bodyPr/>
          <a:lstStyle/>
          <a:p>
            <a:pPr eaLnBrk="1" hangingPunct="1"/>
            <a:r>
              <a:rPr lang="fr-FR" altLang="fr-FR" dirty="0" smtClean="0"/>
              <a:t>Code opération :</a:t>
            </a:r>
            <a:r>
              <a:rPr lang="fr-FR" altLang="fr-FR" baseline="0" dirty="0" smtClean="0"/>
              <a:t> </a:t>
            </a:r>
            <a:r>
              <a:rPr lang="fr-FR" altLang="fr-FR" baseline="0" dirty="0" err="1" smtClean="0"/>
              <a:t>Opcode</a:t>
            </a:r>
            <a:endParaRPr lang="fr-FR" altLang="fr-FR" dirty="0" smtClean="0"/>
          </a:p>
        </p:txBody>
      </p:sp>
    </p:spTree>
    <p:extLst>
      <p:ext uri="{BB962C8B-B14F-4D97-AF65-F5344CB8AC3E}">
        <p14:creationId xmlns:p14="http://schemas.microsoft.com/office/powerpoint/2010/main" val="21851476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0FBA2B62-770C-4106-AC64-EE1DF16C004D}" type="slidenum">
              <a:rPr lang="fr-FR" altLang="fr-FR" smtClean="0"/>
              <a:pPr eaLnBrk="1" hangingPunct="1"/>
              <a:t>192</a:t>
            </a:fld>
            <a:endParaRPr lang="fr-FR" altLang="fr-FR" smtClean="0"/>
          </a:p>
        </p:txBody>
      </p:sp>
      <p:sp>
        <p:nvSpPr>
          <p:cNvPr id="624643" name="Rectangle 2"/>
          <p:cNvSpPr>
            <a:spLocks noGrp="1" noRot="1" noChangeAspect="1" noChangeArrowheads="1" noTextEdit="1"/>
          </p:cNvSpPr>
          <p:nvPr>
            <p:ph type="sldImg"/>
          </p:nvPr>
        </p:nvSpPr>
        <p:spPr>
          <a:xfrm>
            <a:off x="1143000" y="685800"/>
            <a:ext cx="4572000" cy="3429000"/>
          </a:xfrm>
          <a:ln/>
        </p:spPr>
      </p:sp>
      <p:sp>
        <p:nvSpPr>
          <p:cNvPr id="624644" name="Rectangle 3"/>
          <p:cNvSpPr>
            <a:spLocks noGrp="1" noChangeArrowheads="1"/>
          </p:cNvSpPr>
          <p:nvPr>
            <p:ph type="body" idx="1"/>
          </p:nvPr>
        </p:nvSpPr>
        <p:spPr>
          <a:noFill/>
        </p:spPr>
        <p:txBody>
          <a:bodyPr/>
          <a:lstStyle/>
          <a:p>
            <a:pPr eaLnBrk="1" hangingPunct="1"/>
            <a:r>
              <a:rPr lang="fr-FR" dirty="0" smtClean="0"/>
              <a:t>Le message interne IP sert à annoncer les routes EIGRP au sein d'un système autonome.</a:t>
            </a:r>
            <a:endParaRPr lang="fr-FR" altLang="fr-FR" dirty="0" smtClean="0"/>
          </a:p>
        </p:txBody>
      </p:sp>
    </p:spTree>
    <p:extLst>
      <p:ext uri="{BB962C8B-B14F-4D97-AF65-F5344CB8AC3E}">
        <p14:creationId xmlns:p14="http://schemas.microsoft.com/office/powerpoint/2010/main" val="15870265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9FE10C26-D2B8-4C15-93C0-9533E7DD66A3}" type="slidenum">
              <a:rPr lang="fr-FR" altLang="fr-FR" smtClean="0"/>
              <a:pPr eaLnBrk="1" hangingPunct="1"/>
              <a:t>196</a:t>
            </a:fld>
            <a:endParaRPr lang="fr-FR" altLang="fr-FR" smtClean="0"/>
          </a:p>
        </p:txBody>
      </p:sp>
      <p:sp>
        <p:nvSpPr>
          <p:cNvPr id="631811" name="Rectangle 2"/>
          <p:cNvSpPr>
            <a:spLocks noGrp="1" noRot="1" noChangeAspect="1" noChangeArrowheads="1" noTextEdit="1"/>
          </p:cNvSpPr>
          <p:nvPr>
            <p:ph type="sldImg"/>
          </p:nvPr>
        </p:nvSpPr>
        <p:spPr>
          <a:xfrm>
            <a:off x="1143000" y="685800"/>
            <a:ext cx="4572000" cy="3429000"/>
          </a:xfrm>
          <a:ln/>
        </p:spPr>
      </p:sp>
      <p:sp>
        <p:nvSpPr>
          <p:cNvPr id="631812" name="Rectangle 3"/>
          <p:cNvSpPr>
            <a:spLocks noGrp="1" noChangeArrowheads="1"/>
          </p:cNvSpPr>
          <p:nvPr>
            <p:ph type="body" idx="1"/>
          </p:nvPr>
        </p:nvSpPr>
        <p:spPr>
          <a:noFill/>
        </p:spPr>
        <p:txBody>
          <a:bodyPr/>
          <a:lstStyle/>
          <a:p>
            <a:pPr eaLnBrk="1" hangingPunct="1"/>
            <a:r>
              <a:rPr lang="fr-FR" altLang="fr-FR" sz="1200" dirty="0" smtClean="0">
                <a:solidFill>
                  <a:schemeClr val="accent2"/>
                </a:solidFill>
              </a:rPr>
              <a:t>Internet </a:t>
            </a:r>
            <a:r>
              <a:rPr lang="fr-FR" altLang="fr-FR" sz="1200" dirty="0" err="1" smtClean="0">
                <a:solidFill>
                  <a:schemeClr val="accent2"/>
                </a:solidFill>
              </a:rPr>
              <a:t>Assigned</a:t>
            </a:r>
            <a:r>
              <a:rPr lang="fr-FR" altLang="fr-FR" sz="1200" dirty="0" smtClean="0">
                <a:solidFill>
                  <a:schemeClr val="accent2"/>
                </a:solidFill>
              </a:rPr>
              <a:t> </a:t>
            </a:r>
            <a:r>
              <a:rPr lang="fr-FR" altLang="fr-FR" sz="1200" dirty="0" err="1" smtClean="0">
                <a:solidFill>
                  <a:schemeClr val="accent2"/>
                </a:solidFill>
              </a:rPr>
              <a:t>Numbers</a:t>
            </a:r>
            <a:r>
              <a:rPr lang="fr-FR" altLang="fr-FR" sz="1200" dirty="0" smtClean="0">
                <a:solidFill>
                  <a:schemeClr val="accent2"/>
                </a:solidFill>
              </a:rPr>
              <a:t> </a:t>
            </a:r>
            <a:r>
              <a:rPr lang="fr-FR" altLang="fr-FR" sz="1200" dirty="0" err="1" smtClean="0">
                <a:solidFill>
                  <a:schemeClr val="accent2"/>
                </a:solidFill>
              </a:rPr>
              <a:t>Authority</a:t>
            </a:r>
            <a:endParaRPr lang="fr-FR" altLang="fr-FR" sz="1200" dirty="0" smtClean="0">
              <a:solidFill>
                <a:schemeClr val="accent2"/>
              </a:solidFill>
            </a:endParaRPr>
          </a:p>
          <a:p>
            <a:pPr eaLnBrk="1" hangingPunct="1"/>
            <a:r>
              <a:rPr lang="fr-FR" dirty="0" smtClean="0"/>
              <a:t>L'organisme d'enregistrement Internet local (RIR)</a:t>
            </a:r>
            <a:endParaRPr lang="fr-FR" altLang="fr-FR" dirty="0" smtClean="0"/>
          </a:p>
        </p:txBody>
      </p:sp>
    </p:spTree>
    <p:extLst>
      <p:ext uri="{BB962C8B-B14F-4D97-AF65-F5344CB8AC3E}">
        <p14:creationId xmlns:p14="http://schemas.microsoft.com/office/powerpoint/2010/main" val="24961221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E60B16A1-5B6F-4E74-AAAE-D69EB90DA7C5}" type="slidenum">
              <a:rPr lang="fr-FR" altLang="fr-FR" smtClean="0"/>
              <a:pPr eaLnBrk="1" hangingPunct="1"/>
              <a:t>197</a:t>
            </a:fld>
            <a:endParaRPr lang="fr-FR" altLang="fr-FR" smtClean="0"/>
          </a:p>
        </p:txBody>
      </p:sp>
      <p:sp>
        <p:nvSpPr>
          <p:cNvPr id="632835" name="Rectangle 2"/>
          <p:cNvSpPr>
            <a:spLocks noGrp="1" noRot="1" noChangeAspect="1" noChangeArrowheads="1" noTextEdit="1"/>
          </p:cNvSpPr>
          <p:nvPr>
            <p:ph type="sldImg"/>
          </p:nvPr>
        </p:nvSpPr>
        <p:spPr>
          <a:xfrm>
            <a:off x="1143000" y="685800"/>
            <a:ext cx="4572000" cy="3429000"/>
          </a:xfrm>
          <a:ln/>
        </p:spPr>
      </p:sp>
      <p:sp>
        <p:nvSpPr>
          <p:cNvPr id="632836"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27978771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Ces masques servent donc à identifier les adresses qui correspondent ou non à certains critères</a:t>
            </a:r>
          </a:p>
          <a:p>
            <a:r>
              <a:rPr lang="fr-FR" dirty="0" smtClean="0"/>
              <a:t>Un bit avec une valeur de 0 vérifie la correspondance de l’adresse.</a:t>
            </a:r>
          </a:p>
          <a:p>
            <a:r>
              <a:rPr lang="fr-FR" dirty="0" smtClean="0"/>
              <a:t>Un bit avec une valeur de 1 ignore la valeur correspondante de l’adresse.</a:t>
            </a:r>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199</a:t>
            </a:fld>
            <a:endParaRPr lang="fr-FR"/>
          </a:p>
        </p:txBody>
      </p:sp>
    </p:spTree>
    <p:extLst>
      <p:ext uri="{BB962C8B-B14F-4D97-AF65-F5344CB8AC3E}">
        <p14:creationId xmlns:p14="http://schemas.microsoft.com/office/powerpoint/2010/main" val="23331862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fr-FR" dirty="0" smtClean="0"/>
              <a:t>0.0.0.0 et 255.255.255.255 ne peuvent pas être utilisés,</a:t>
            </a:r>
            <a:r>
              <a:rPr lang="fr-FR" baseline="0" dirty="0" smtClean="0"/>
              <a:t> </a:t>
            </a:r>
            <a:r>
              <a:rPr lang="fr-FR" dirty="0" smtClean="0"/>
              <a:t>sinon des incohérences peuvent apparaître au niveau du routage.</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204</a:t>
            </a:fld>
            <a:endParaRPr lang="fr-FR"/>
          </a:p>
        </p:txBody>
      </p:sp>
    </p:spTree>
    <p:extLst>
      <p:ext uri="{BB962C8B-B14F-4D97-AF65-F5344CB8AC3E}">
        <p14:creationId xmlns:p14="http://schemas.microsoft.com/office/powerpoint/2010/main" val="28398607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EEE399B1-39C5-44F8-92DA-921093E72DDA}" type="slidenum">
              <a:rPr lang="fr-FR" altLang="fr-FR" smtClean="0"/>
              <a:pPr eaLnBrk="1" hangingPunct="1"/>
              <a:t>207</a:t>
            </a:fld>
            <a:endParaRPr lang="fr-FR" altLang="fr-FR" smtClean="0"/>
          </a:p>
        </p:txBody>
      </p:sp>
      <p:sp>
        <p:nvSpPr>
          <p:cNvPr id="553987" name="Rectangle 2"/>
          <p:cNvSpPr>
            <a:spLocks noGrp="1" noRot="1" noChangeAspect="1" noChangeArrowheads="1" noTextEdit="1"/>
          </p:cNvSpPr>
          <p:nvPr>
            <p:ph type="sldImg"/>
          </p:nvPr>
        </p:nvSpPr>
        <p:spPr>
          <a:xfrm>
            <a:off x="1143000" y="685800"/>
            <a:ext cx="4572000" cy="3429000"/>
          </a:xfrm>
          <a:ln/>
        </p:spPr>
      </p:sp>
      <p:sp>
        <p:nvSpPr>
          <p:cNvPr id="553988"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22761412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E758C5B1-28CB-4A01-B11C-77E03D794C64}" type="slidenum">
              <a:rPr lang="fr-FR" altLang="fr-FR" smtClean="0"/>
              <a:pPr eaLnBrk="1" hangingPunct="1"/>
              <a:t>208</a:t>
            </a:fld>
            <a:endParaRPr lang="fr-FR" altLang="fr-FR" smtClean="0"/>
          </a:p>
        </p:txBody>
      </p:sp>
      <p:sp>
        <p:nvSpPr>
          <p:cNvPr id="556035" name="Rectangle 2"/>
          <p:cNvSpPr>
            <a:spLocks noGrp="1" noRot="1" noChangeAspect="1" noChangeArrowheads="1" noTextEdit="1"/>
          </p:cNvSpPr>
          <p:nvPr>
            <p:ph type="sldImg"/>
          </p:nvPr>
        </p:nvSpPr>
        <p:spPr>
          <a:xfrm>
            <a:off x="1143000" y="685800"/>
            <a:ext cx="4572000" cy="3429000"/>
          </a:xfrm>
          <a:ln/>
        </p:spPr>
      </p:sp>
      <p:sp>
        <p:nvSpPr>
          <p:cNvPr id="556036"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2790165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2E488EE-A953-4F20-8836-B4EE32238121}" type="slidenum">
              <a:rPr lang="fr-FR" altLang="fr-FR" smtClean="0"/>
              <a:pPr eaLnBrk="1" hangingPunct="1">
                <a:spcBef>
                  <a:spcPct val="0"/>
                </a:spcBef>
              </a:pPr>
              <a:t>32</a:t>
            </a:fld>
            <a:endParaRPr lang="fr-FR" altLang="fr-FR"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226268900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fr-FR" dirty="0" smtClean="0"/>
              <a:t>La bande passante la plus lente parmi toutes les interfaces sortantes, ainsi que le chemin de la source à la destination. </a:t>
            </a:r>
          </a:p>
          <a:p>
            <a:pPr marL="0" marR="0" lvl="3" indent="0" algn="l" defTabSz="914400" rtl="0" eaLnBrk="0" fontAlgn="base" latinLnBrk="0" hangingPunct="0">
              <a:lnSpc>
                <a:spcPct val="100000"/>
              </a:lnSpc>
              <a:spcBef>
                <a:spcPct val="30000"/>
              </a:spcBef>
              <a:spcAft>
                <a:spcPct val="0"/>
              </a:spcAft>
              <a:buClrTx/>
              <a:buSzTx/>
              <a:buFontTx/>
              <a:buNone/>
              <a:tabLst/>
              <a:defRPr/>
            </a:pPr>
            <a:r>
              <a:rPr lang="fr-FR" dirty="0" smtClean="0"/>
              <a:t>La somme des délais d'interface le long du chemin (en dizaines de microsecondes).</a:t>
            </a:r>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209</a:t>
            </a:fld>
            <a:endParaRPr lang="fr-FR"/>
          </a:p>
        </p:txBody>
      </p:sp>
    </p:spTree>
    <p:extLst>
      <p:ext uri="{BB962C8B-B14F-4D97-AF65-F5344CB8AC3E}">
        <p14:creationId xmlns:p14="http://schemas.microsoft.com/office/powerpoint/2010/main" val="17082758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EBFBCEFB-B435-414B-A18A-3D00CB9ADC6D}" type="slidenum">
              <a:rPr lang="fr-FR" altLang="fr-FR" smtClean="0"/>
              <a:pPr eaLnBrk="1" hangingPunct="1"/>
              <a:t>215</a:t>
            </a:fld>
            <a:endParaRPr lang="fr-FR" altLang="fr-FR" smtClean="0"/>
          </a:p>
        </p:txBody>
      </p:sp>
      <p:sp>
        <p:nvSpPr>
          <p:cNvPr id="638979" name="Rectangle 2"/>
          <p:cNvSpPr>
            <a:spLocks noGrp="1" noRot="1" noChangeAspect="1" noChangeArrowheads="1" noTextEdit="1"/>
          </p:cNvSpPr>
          <p:nvPr>
            <p:ph type="sldImg"/>
          </p:nvPr>
        </p:nvSpPr>
        <p:spPr>
          <a:xfrm>
            <a:off x="1143000" y="685800"/>
            <a:ext cx="4572000" cy="3429000"/>
          </a:xfrm>
          <a:ln/>
        </p:spPr>
      </p:sp>
      <p:sp>
        <p:nvSpPr>
          <p:cNvPr id="638980"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2993122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E758C5B1-28CB-4A01-B11C-77E03D794C64}" type="slidenum">
              <a:rPr lang="fr-FR" altLang="fr-FR" smtClean="0"/>
              <a:pPr eaLnBrk="1" hangingPunct="1"/>
              <a:t>216</a:t>
            </a:fld>
            <a:endParaRPr lang="fr-FR" altLang="fr-FR" smtClean="0"/>
          </a:p>
        </p:txBody>
      </p:sp>
      <p:sp>
        <p:nvSpPr>
          <p:cNvPr id="556035" name="Rectangle 2"/>
          <p:cNvSpPr>
            <a:spLocks noGrp="1" noRot="1" noChangeAspect="1" noChangeArrowheads="1" noTextEdit="1"/>
          </p:cNvSpPr>
          <p:nvPr>
            <p:ph type="sldImg"/>
          </p:nvPr>
        </p:nvSpPr>
        <p:spPr>
          <a:xfrm>
            <a:off x="1143000" y="685800"/>
            <a:ext cx="4572000" cy="3429000"/>
          </a:xfrm>
          <a:ln/>
        </p:spPr>
      </p:sp>
      <p:sp>
        <p:nvSpPr>
          <p:cNvPr id="556036"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14987301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FB415480-B4B6-400A-A123-CF09E330DD62}" type="slidenum">
              <a:rPr lang="fr-FR" altLang="fr-FR" smtClean="0"/>
              <a:pPr eaLnBrk="1" hangingPunct="1"/>
              <a:t>228</a:t>
            </a:fld>
            <a:endParaRPr lang="fr-FR" altLang="fr-FR" smtClean="0"/>
          </a:p>
        </p:txBody>
      </p:sp>
      <p:sp>
        <p:nvSpPr>
          <p:cNvPr id="644099" name="Rectangle 2"/>
          <p:cNvSpPr>
            <a:spLocks noGrp="1" noRot="1" noChangeAspect="1" noChangeArrowheads="1" noTextEdit="1"/>
          </p:cNvSpPr>
          <p:nvPr>
            <p:ph type="sldImg"/>
          </p:nvPr>
        </p:nvSpPr>
        <p:spPr>
          <a:xfrm>
            <a:off x="1143000" y="685800"/>
            <a:ext cx="4572000" cy="3429000"/>
          </a:xfrm>
          <a:ln/>
        </p:spPr>
      </p:sp>
      <p:sp>
        <p:nvSpPr>
          <p:cNvPr id="644100"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22902690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ECFC7D7A-5952-4C56-8F45-9632215DFF83}" type="slidenum">
              <a:rPr lang="fr-FR" altLang="fr-FR" smtClean="0"/>
              <a:pPr eaLnBrk="1" hangingPunct="1"/>
              <a:t>229</a:t>
            </a:fld>
            <a:endParaRPr lang="fr-FR" altLang="fr-FR" smtClean="0"/>
          </a:p>
        </p:txBody>
      </p:sp>
      <p:sp>
        <p:nvSpPr>
          <p:cNvPr id="645123" name="Rectangle 2"/>
          <p:cNvSpPr>
            <a:spLocks noGrp="1" noRot="1" noChangeAspect="1" noChangeArrowheads="1" noTextEdit="1"/>
          </p:cNvSpPr>
          <p:nvPr>
            <p:ph type="sldImg"/>
          </p:nvPr>
        </p:nvSpPr>
        <p:spPr>
          <a:xfrm>
            <a:off x="1143000" y="685800"/>
            <a:ext cx="4572000" cy="3429000"/>
          </a:xfrm>
          <a:ln/>
        </p:spPr>
      </p:sp>
      <p:sp>
        <p:nvSpPr>
          <p:cNvPr id="645124"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1660617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18E79A89-4651-4FA4-A24D-5E9EA1450921}" type="slidenum">
              <a:rPr lang="fr-FR" altLang="fr-FR" smtClean="0"/>
              <a:pPr eaLnBrk="1" hangingPunct="1"/>
              <a:t>232</a:t>
            </a:fld>
            <a:endParaRPr lang="fr-FR" altLang="fr-FR" smtClean="0"/>
          </a:p>
        </p:txBody>
      </p:sp>
      <p:sp>
        <p:nvSpPr>
          <p:cNvPr id="647171" name="Rectangle 2"/>
          <p:cNvSpPr>
            <a:spLocks noGrp="1" noRot="1" noChangeAspect="1" noChangeArrowheads="1" noTextEdit="1"/>
          </p:cNvSpPr>
          <p:nvPr>
            <p:ph type="sldImg"/>
          </p:nvPr>
        </p:nvSpPr>
        <p:spPr>
          <a:xfrm>
            <a:off x="1143000" y="685800"/>
            <a:ext cx="4572000" cy="3429000"/>
          </a:xfrm>
          <a:ln/>
        </p:spPr>
      </p:sp>
      <p:sp>
        <p:nvSpPr>
          <p:cNvPr id="647172"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8636743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fr-FR" dirty="0" smtClean="0">
                <a:sym typeface="Wingdings" panose="05000000000000000000" pitchFamily="2" charset="2"/>
              </a:rPr>
              <a:t> même si des chemins de secours existent physiquement, il</a:t>
            </a:r>
            <a:r>
              <a:rPr lang="fr-FR" baseline="0" dirty="0" smtClean="0">
                <a:sym typeface="Wingdings" panose="05000000000000000000" pitchFamily="2" charset="2"/>
              </a:rPr>
              <a:t> se peut que EIGRP ne s’en rende pas compte</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233</a:t>
            </a:fld>
            <a:endParaRPr lang="fr-FR"/>
          </a:p>
        </p:txBody>
      </p:sp>
    </p:spTree>
    <p:extLst>
      <p:ext uri="{BB962C8B-B14F-4D97-AF65-F5344CB8AC3E}">
        <p14:creationId xmlns:p14="http://schemas.microsoft.com/office/powerpoint/2010/main" val="5736671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059659EE-3153-480E-B26D-06C7A85BD965}" type="slidenum">
              <a:rPr lang="fr-FR" altLang="fr-FR" smtClean="0"/>
              <a:pPr eaLnBrk="1" hangingPunct="1"/>
              <a:t>234</a:t>
            </a:fld>
            <a:endParaRPr lang="fr-FR" altLang="fr-FR" smtClean="0"/>
          </a:p>
        </p:txBody>
      </p:sp>
      <p:sp>
        <p:nvSpPr>
          <p:cNvPr id="649219" name="Rectangle 2"/>
          <p:cNvSpPr>
            <a:spLocks noGrp="1" noRot="1" noChangeAspect="1" noChangeArrowheads="1" noTextEdit="1"/>
          </p:cNvSpPr>
          <p:nvPr>
            <p:ph type="sldImg"/>
          </p:nvPr>
        </p:nvSpPr>
        <p:spPr>
          <a:xfrm>
            <a:off x="1143000" y="685800"/>
            <a:ext cx="4572000" cy="3429000"/>
          </a:xfrm>
          <a:ln/>
        </p:spPr>
      </p:sp>
      <p:sp>
        <p:nvSpPr>
          <p:cNvPr id="649220" name="Rectangle 3"/>
          <p:cNvSpPr>
            <a:spLocks noGrp="1" noChangeArrowheads="1"/>
          </p:cNvSpPr>
          <p:nvPr>
            <p:ph type="body" idx="1"/>
          </p:nvPr>
        </p:nvSpPr>
        <p:spPr>
          <a:noFill/>
        </p:spPr>
        <p:txBody>
          <a:bodyPr/>
          <a:lstStyle/>
          <a:p>
            <a:pPr eaLnBrk="1" hangingPunct="1"/>
            <a:r>
              <a:rPr lang="fr-FR" altLang="fr-FR" smtClean="0"/>
              <a:t>DUAL affiche un A si la route reste « active », ce qui constitue un problème de dépannage de niveau CCNP. </a:t>
            </a:r>
          </a:p>
        </p:txBody>
      </p:sp>
    </p:spTree>
    <p:extLst>
      <p:ext uri="{BB962C8B-B14F-4D97-AF65-F5344CB8AC3E}">
        <p14:creationId xmlns:p14="http://schemas.microsoft.com/office/powerpoint/2010/main" val="13443905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CDBE3A0C-0A35-48A5-85E4-C0CF93A47C16}" type="slidenum">
              <a:rPr lang="fr-FR" altLang="fr-FR" smtClean="0"/>
              <a:pPr eaLnBrk="1" hangingPunct="1"/>
              <a:t>235</a:t>
            </a:fld>
            <a:endParaRPr lang="fr-FR" altLang="fr-FR" smtClean="0"/>
          </a:p>
        </p:txBody>
      </p:sp>
      <p:sp>
        <p:nvSpPr>
          <p:cNvPr id="650243" name="Rectangle 2"/>
          <p:cNvSpPr>
            <a:spLocks noGrp="1" noRot="1" noChangeAspect="1" noChangeArrowheads="1" noTextEdit="1"/>
          </p:cNvSpPr>
          <p:nvPr>
            <p:ph type="sldImg"/>
          </p:nvPr>
        </p:nvSpPr>
        <p:spPr>
          <a:xfrm>
            <a:off x="1143000" y="685800"/>
            <a:ext cx="4572000" cy="3429000"/>
          </a:xfrm>
          <a:ln/>
        </p:spPr>
      </p:sp>
      <p:sp>
        <p:nvSpPr>
          <p:cNvPr id="650244"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873654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5297FCE6-8CC8-4CE2-B85F-2BC491E9C7EA}" type="slidenum">
              <a:rPr lang="fr-FR" altLang="fr-FR" smtClean="0"/>
              <a:pPr eaLnBrk="1" hangingPunct="1"/>
              <a:t>236</a:t>
            </a:fld>
            <a:endParaRPr lang="fr-FR" altLang="fr-FR" smtClean="0"/>
          </a:p>
        </p:txBody>
      </p:sp>
      <p:sp>
        <p:nvSpPr>
          <p:cNvPr id="657411" name="Rectangle 2"/>
          <p:cNvSpPr>
            <a:spLocks noGrp="1" noRot="1" noChangeAspect="1" noChangeArrowheads="1" noTextEdit="1"/>
          </p:cNvSpPr>
          <p:nvPr>
            <p:ph type="sldImg"/>
          </p:nvPr>
        </p:nvSpPr>
        <p:spPr>
          <a:xfrm>
            <a:off x="1143000" y="685800"/>
            <a:ext cx="4572000" cy="3429000"/>
          </a:xfrm>
          <a:ln/>
        </p:spPr>
      </p:sp>
      <p:sp>
        <p:nvSpPr>
          <p:cNvPr id="657412" name="Rectangle 3"/>
          <p:cNvSpPr>
            <a:spLocks noGrp="1" noChangeArrowheads="1"/>
          </p:cNvSpPr>
          <p:nvPr>
            <p:ph type="body" idx="1"/>
          </p:nvPr>
        </p:nvSpPr>
        <p:spPr>
          <a:noFill/>
        </p:spPr>
        <p:txBody>
          <a:bodyPr/>
          <a:lstStyle/>
          <a:p>
            <a:pPr eaLnBrk="1" hangingPunct="1"/>
            <a:r>
              <a:rPr lang="fr-FR" dirty="0" smtClean="0"/>
              <a:t>Les FSM définissent un ensemble d’états possibles que peut prendre un objet, les événements à l’origine de ces états et les événements résultant de ces états. Les concepteurs utilisent les machines FSM pour décrire le comportement d'un périphérique, d'un programme informatique ou d'un algorithme de routage face à une série d'événements de saisie. </a:t>
            </a:r>
            <a:endParaRPr lang="fr-FR" altLang="fr-FR" dirty="0" smtClean="0"/>
          </a:p>
        </p:txBody>
      </p:sp>
    </p:spTree>
    <p:extLst>
      <p:ext uri="{BB962C8B-B14F-4D97-AF65-F5344CB8AC3E}">
        <p14:creationId xmlns:p14="http://schemas.microsoft.com/office/powerpoint/2010/main" val="2413414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26E7383-239F-4042-BE3F-C74EE6672FE4}" type="slidenum">
              <a:rPr lang="fr-FR" altLang="fr-FR" smtClean="0"/>
              <a:pPr eaLnBrk="1" hangingPunct="1">
                <a:spcBef>
                  <a:spcPct val="0"/>
                </a:spcBef>
              </a:pPr>
              <a:t>33</a:t>
            </a:fld>
            <a:endParaRPr lang="fr-FR" altLang="fr-FR"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fr-FR" altLang="fr-FR" smtClean="0"/>
              <a:t>Source : http://i00.twenga.com/informatique/hub/cisco-catalyst-2948g-ge-tx-gigabit-ethernet-switch-p_39544vb.png</a:t>
            </a:r>
          </a:p>
          <a:p>
            <a:pPr eaLnBrk="1" hangingPunct="1">
              <a:spcBef>
                <a:spcPct val="0"/>
              </a:spcBef>
            </a:pPr>
            <a:r>
              <a:rPr lang="fr-FR" altLang="fr-FR" smtClean="0"/>
              <a:t>Source : http://img.resellerstore.fr/c/I696824.jpg</a:t>
            </a:r>
          </a:p>
          <a:p>
            <a:pPr eaLnBrk="1" hangingPunct="1">
              <a:spcBef>
                <a:spcPct val="0"/>
              </a:spcBef>
            </a:pPr>
            <a:r>
              <a:rPr lang="fr-FR" altLang="fr-FR" smtClean="0"/>
              <a:t>Source : http://www.compufirst.com/ImagesPortal/FR/Catalogue/product/286269-8782.jpg</a:t>
            </a:r>
          </a:p>
          <a:p>
            <a:pPr eaLnBrk="1" hangingPunct="1">
              <a:spcBef>
                <a:spcPct val="0"/>
              </a:spcBef>
            </a:pPr>
            <a:endParaRPr lang="fr-FR" altLang="fr-FR" smtClean="0"/>
          </a:p>
          <a:p>
            <a:pPr eaLnBrk="1" hangingPunct="1"/>
            <a:endParaRPr lang="fr-FR" altLang="fr-FR" smtClean="0"/>
          </a:p>
        </p:txBody>
      </p:sp>
    </p:spTree>
    <p:extLst>
      <p:ext uri="{BB962C8B-B14F-4D97-AF65-F5344CB8AC3E}">
        <p14:creationId xmlns:p14="http://schemas.microsoft.com/office/powerpoint/2010/main" val="10783224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0C565DD5-6DDE-42D4-9285-2FFBE4F85CB7}" type="slidenum">
              <a:rPr lang="fr-FR" altLang="fr-FR" smtClean="0"/>
              <a:pPr eaLnBrk="1" hangingPunct="1"/>
              <a:t>237</a:t>
            </a:fld>
            <a:endParaRPr lang="fr-FR" altLang="fr-FR" smtClean="0"/>
          </a:p>
        </p:txBody>
      </p:sp>
      <p:sp>
        <p:nvSpPr>
          <p:cNvPr id="659459" name="Rectangle 2"/>
          <p:cNvSpPr>
            <a:spLocks noGrp="1" noRot="1" noChangeAspect="1" noChangeArrowheads="1" noTextEdit="1"/>
          </p:cNvSpPr>
          <p:nvPr>
            <p:ph type="sldImg"/>
          </p:nvPr>
        </p:nvSpPr>
        <p:spPr>
          <a:xfrm>
            <a:off x="1143000" y="685800"/>
            <a:ext cx="4572000" cy="3429000"/>
          </a:xfrm>
          <a:ln/>
        </p:spPr>
      </p:sp>
      <p:sp>
        <p:nvSpPr>
          <p:cNvPr id="659460"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20449727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9D185294-960B-4193-87D1-D6BD680F711E}" type="slidenum">
              <a:rPr lang="fr-FR" altLang="fr-FR" smtClean="0"/>
              <a:pPr eaLnBrk="1" hangingPunct="1"/>
              <a:t>238</a:t>
            </a:fld>
            <a:endParaRPr lang="fr-FR" altLang="fr-FR" smtClean="0"/>
          </a:p>
        </p:txBody>
      </p:sp>
      <p:sp>
        <p:nvSpPr>
          <p:cNvPr id="660483" name="Rectangle 2"/>
          <p:cNvSpPr>
            <a:spLocks noGrp="1" noRot="1" noChangeAspect="1" noChangeArrowheads="1" noTextEdit="1"/>
          </p:cNvSpPr>
          <p:nvPr>
            <p:ph type="sldImg"/>
          </p:nvPr>
        </p:nvSpPr>
        <p:spPr>
          <a:xfrm>
            <a:off x="1143000" y="685800"/>
            <a:ext cx="4572000" cy="3429000"/>
          </a:xfrm>
          <a:ln/>
        </p:spPr>
      </p:sp>
      <p:sp>
        <p:nvSpPr>
          <p:cNvPr id="660484"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36019944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2D8043DB-5337-4D08-83B2-2C59E8ADE63D}" type="slidenum">
              <a:rPr lang="fr-FR" altLang="fr-FR" smtClean="0"/>
              <a:pPr eaLnBrk="1" hangingPunct="1"/>
              <a:t>239</a:t>
            </a:fld>
            <a:endParaRPr lang="fr-FR" altLang="fr-FR" smtClean="0"/>
          </a:p>
        </p:txBody>
      </p:sp>
      <p:sp>
        <p:nvSpPr>
          <p:cNvPr id="661507" name="Rectangle 2"/>
          <p:cNvSpPr>
            <a:spLocks noGrp="1" noRot="1" noChangeAspect="1" noChangeArrowheads="1" noTextEdit="1"/>
          </p:cNvSpPr>
          <p:nvPr>
            <p:ph type="sldImg"/>
          </p:nvPr>
        </p:nvSpPr>
        <p:spPr>
          <a:xfrm>
            <a:off x="1143000" y="685800"/>
            <a:ext cx="4572000" cy="3429000"/>
          </a:xfrm>
          <a:ln/>
        </p:spPr>
      </p:sp>
      <p:sp>
        <p:nvSpPr>
          <p:cNvPr id="661508"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26984416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7"/>
          <p:cNvSpPr>
            <a:spLocks noGrp="1" noChangeArrowheads="1"/>
          </p:cNvSpPr>
          <p:nvPr>
            <p:ph type="sldNum" sz="quarter" idx="5"/>
          </p:nvPr>
        </p:nvSpPr>
        <p:spPr>
          <a:noFill/>
        </p:spPr>
        <p:txBody>
          <a:bodyPr/>
          <a:lstStyle>
            <a:lvl1pPr defTabSz="955731" eaLnBrk="0" hangingPunct="0">
              <a:defRPr>
                <a:solidFill>
                  <a:schemeClr val="tx1"/>
                </a:solidFill>
                <a:latin typeface="Arial" charset="0"/>
              </a:defRPr>
            </a:lvl1pPr>
            <a:lvl2pPr marL="716798" indent="-275692" defTabSz="955731" eaLnBrk="0" hangingPunct="0">
              <a:defRPr>
                <a:solidFill>
                  <a:schemeClr val="tx1"/>
                </a:solidFill>
                <a:latin typeface="Arial" charset="0"/>
              </a:defRPr>
            </a:lvl2pPr>
            <a:lvl3pPr marL="1102766" indent="-220553" defTabSz="955731" eaLnBrk="0" hangingPunct="0">
              <a:defRPr>
                <a:solidFill>
                  <a:schemeClr val="tx1"/>
                </a:solidFill>
                <a:latin typeface="Arial" charset="0"/>
              </a:defRPr>
            </a:lvl3pPr>
            <a:lvl4pPr marL="1543873" indent="-220553" defTabSz="955731" eaLnBrk="0" hangingPunct="0">
              <a:defRPr>
                <a:solidFill>
                  <a:schemeClr val="tx1"/>
                </a:solidFill>
                <a:latin typeface="Arial" charset="0"/>
              </a:defRPr>
            </a:lvl4pPr>
            <a:lvl5pPr marL="1984980" indent="-220553" defTabSz="955731" eaLnBrk="0" hangingPunct="0">
              <a:defRPr>
                <a:solidFill>
                  <a:schemeClr val="tx1"/>
                </a:solidFill>
                <a:latin typeface="Arial" charset="0"/>
              </a:defRPr>
            </a:lvl5pPr>
            <a:lvl6pPr marL="2426086" indent="-220553" defTabSz="955731" eaLnBrk="0" fontAlgn="base" hangingPunct="0">
              <a:spcBef>
                <a:spcPct val="0"/>
              </a:spcBef>
              <a:spcAft>
                <a:spcPct val="0"/>
              </a:spcAft>
              <a:defRPr>
                <a:solidFill>
                  <a:schemeClr val="tx1"/>
                </a:solidFill>
                <a:latin typeface="Arial" charset="0"/>
              </a:defRPr>
            </a:lvl6pPr>
            <a:lvl7pPr marL="2867193" indent="-220553" defTabSz="955731" eaLnBrk="0" fontAlgn="base" hangingPunct="0">
              <a:spcBef>
                <a:spcPct val="0"/>
              </a:spcBef>
              <a:spcAft>
                <a:spcPct val="0"/>
              </a:spcAft>
              <a:defRPr>
                <a:solidFill>
                  <a:schemeClr val="tx1"/>
                </a:solidFill>
                <a:latin typeface="Arial" charset="0"/>
              </a:defRPr>
            </a:lvl7pPr>
            <a:lvl8pPr marL="3308299" indent="-220553" defTabSz="955731" eaLnBrk="0" fontAlgn="base" hangingPunct="0">
              <a:spcBef>
                <a:spcPct val="0"/>
              </a:spcBef>
              <a:spcAft>
                <a:spcPct val="0"/>
              </a:spcAft>
              <a:defRPr>
                <a:solidFill>
                  <a:schemeClr val="tx1"/>
                </a:solidFill>
                <a:latin typeface="Arial" charset="0"/>
              </a:defRPr>
            </a:lvl8pPr>
            <a:lvl9pPr marL="3749406" indent="-220553" defTabSz="955731" eaLnBrk="0" fontAlgn="base" hangingPunct="0">
              <a:spcBef>
                <a:spcPct val="0"/>
              </a:spcBef>
              <a:spcAft>
                <a:spcPct val="0"/>
              </a:spcAft>
              <a:defRPr>
                <a:solidFill>
                  <a:schemeClr val="tx1"/>
                </a:solidFill>
                <a:latin typeface="Arial" charset="0"/>
              </a:defRPr>
            </a:lvl9pPr>
          </a:lstStyle>
          <a:p>
            <a:pPr eaLnBrk="1" hangingPunct="1"/>
            <a:fld id="{A08F71C4-6E66-471C-9981-F9EA2913BB4A}" type="slidenum">
              <a:rPr lang="fr-FR" altLang="fr-FR" smtClean="0"/>
              <a:pPr eaLnBrk="1" hangingPunct="1"/>
              <a:t>241</a:t>
            </a:fld>
            <a:endParaRPr lang="fr-FR" altLang="fr-FR" smtClean="0"/>
          </a:p>
        </p:txBody>
      </p:sp>
      <p:sp>
        <p:nvSpPr>
          <p:cNvPr id="663555" name="Rectangle 2"/>
          <p:cNvSpPr>
            <a:spLocks noGrp="1" noRot="1" noChangeAspect="1" noChangeArrowheads="1" noTextEdit="1"/>
          </p:cNvSpPr>
          <p:nvPr>
            <p:ph type="sldImg"/>
          </p:nvPr>
        </p:nvSpPr>
        <p:spPr>
          <a:xfrm>
            <a:off x="1143000" y="685800"/>
            <a:ext cx="4572000" cy="3429000"/>
          </a:xfrm>
          <a:ln/>
        </p:spPr>
      </p:sp>
      <p:sp>
        <p:nvSpPr>
          <p:cNvPr id="663556"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31761534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champ </a:t>
            </a:r>
            <a:r>
              <a:rPr lang="fr-FR" dirty="0" err="1" smtClean="0"/>
              <a:t>Routing</a:t>
            </a:r>
            <a:r>
              <a:rPr lang="fr-FR" dirty="0" smtClean="0"/>
              <a:t> Information Sources (Sources d'informations de routage) permettent d'identifier un routeur soupçonné de fournir de mauvaises informations de routage.</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248</a:t>
            </a:fld>
            <a:endParaRPr lang="fr-FR"/>
          </a:p>
        </p:txBody>
      </p:sp>
    </p:spTree>
    <p:extLst>
      <p:ext uri="{BB962C8B-B14F-4D97-AF65-F5344CB8AC3E}">
        <p14:creationId xmlns:p14="http://schemas.microsoft.com/office/powerpoint/2010/main" val="293731447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Désactivé par défaut depuis IOS 15.0(1)M : Sauf dans P.T.</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252</a:t>
            </a:fld>
            <a:endParaRPr lang="fr-FR"/>
          </a:p>
        </p:txBody>
      </p:sp>
    </p:spTree>
    <p:extLst>
      <p:ext uri="{BB962C8B-B14F-4D97-AF65-F5344CB8AC3E}">
        <p14:creationId xmlns:p14="http://schemas.microsoft.com/office/powerpoint/2010/main" val="171443316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7"/>
          <p:cNvSpPr>
            <a:spLocks noGrp="1" noChangeArrowheads="1"/>
          </p:cNvSpPr>
          <p:nvPr>
            <p:ph type="sldNum" sz="quarter" idx="5"/>
          </p:nvPr>
        </p:nvSpPr>
        <p:spPr>
          <a:noFill/>
        </p:spPr>
        <p:txBody>
          <a:bodyPr/>
          <a:lstStyle>
            <a:lvl1pPr defTabSz="955731" eaLnBrk="0" hangingPunct="0">
              <a:spcBef>
                <a:spcPct val="30000"/>
              </a:spcBef>
              <a:defRPr sz="1200">
                <a:solidFill>
                  <a:schemeClr val="tx1"/>
                </a:solidFill>
                <a:latin typeface="Arial" charset="0"/>
              </a:defRPr>
            </a:lvl1pPr>
            <a:lvl2pPr marL="716798" indent="-275692" defTabSz="955731" eaLnBrk="0" hangingPunct="0">
              <a:spcBef>
                <a:spcPct val="30000"/>
              </a:spcBef>
              <a:defRPr sz="1200">
                <a:solidFill>
                  <a:schemeClr val="tx1"/>
                </a:solidFill>
                <a:latin typeface="Arial" charset="0"/>
              </a:defRPr>
            </a:lvl2pPr>
            <a:lvl3pPr marL="1102766" indent="-220553" defTabSz="955731" eaLnBrk="0" hangingPunct="0">
              <a:spcBef>
                <a:spcPct val="30000"/>
              </a:spcBef>
              <a:defRPr sz="1200">
                <a:solidFill>
                  <a:schemeClr val="tx1"/>
                </a:solidFill>
                <a:latin typeface="Arial" charset="0"/>
              </a:defRPr>
            </a:lvl3pPr>
            <a:lvl4pPr marL="1543873" indent="-220553" defTabSz="955731" eaLnBrk="0" hangingPunct="0">
              <a:spcBef>
                <a:spcPct val="30000"/>
              </a:spcBef>
              <a:defRPr sz="1200">
                <a:solidFill>
                  <a:schemeClr val="tx1"/>
                </a:solidFill>
                <a:latin typeface="Arial" charset="0"/>
              </a:defRPr>
            </a:lvl4pPr>
            <a:lvl5pPr marL="1984980" indent="-220553" defTabSz="955731" eaLnBrk="0" hangingPunct="0">
              <a:spcBef>
                <a:spcPct val="30000"/>
              </a:spcBef>
              <a:defRPr sz="1200">
                <a:solidFill>
                  <a:schemeClr val="tx1"/>
                </a:solidFill>
                <a:latin typeface="Arial" charset="0"/>
              </a:defRPr>
            </a:lvl5pPr>
            <a:lvl6pPr marL="2426086" indent="-220553" defTabSz="955731" eaLnBrk="0" fontAlgn="base" hangingPunct="0">
              <a:spcBef>
                <a:spcPct val="30000"/>
              </a:spcBef>
              <a:spcAft>
                <a:spcPct val="0"/>
              </a:spcAft>
              <a:defRPr sz="1200">
                <a:solidFill>
                  <a:schemeClr val="tx1"/>
                </a:solidFill>
                <a:latin typeface="Arial" charset="0"/>
              </a:defRPr>
            </a:lvl6pPr>
            <a:lvl7pPr marL="2867193" indent="-220553" defTabSz="955731" eaLnBrk="0" fontAlgn="base" hangingPunct="0">
              <a:spcBef>
                <a:spcPct val="30000"/>
              </a:spcBef>
              <a:spcAft>
                <a:spcPct val="0"/>
              </a:spcAft>
              <a:defRPr sz="1200">
                <a:solidFill>
                  <a:schemeClr val="tx1"/>
                </a:solidFill>
                <a:latin typeface="Arial" charset="0"/>
              </a:defRPr>
            </a:lvl7pPr>
            <a:lvl8pPr marL="3308299" indent="-220553" defTabSz="955731" eaLnBrk="0" fontAlgn="base" hangingPunct="0">
              <a:spcBef>
                <a:spcPct val="30000"/>
              </a:spcBef>
              <a:spcAft>
                <a:spcPct val="0"/>
              </a:spcAft>
              <a:defRPr sz="1200">
                <a:solidFill>
                  <a:schemeClr val="tx1"/>
                </a:solidFill>
                <a:latin typeface="Arial" charset="0"/>
              </a:defRPr>
            </a:lvl8pPr>
            <a:lvl9pPr marL="3749406" indent="-220553" defTabSz="955731"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261D97E-CAC5-4463-8D39-BB5A0A3D6267}" type="slidenum">
              <a:rPr lang="fr-FR" altLang="fr-FR" sz="1300"/>
              <a:pPr eaLnBrk="1" hangingPunct="1">
                <a:spcBef>
                  <a:spcPct val="0"/>
                </a:spcBef>
              </a:pPr>
              <a:t>264</a:t>
            </a:fld>
            <a:endParaRPr lang="fr-FR" altLang="fr-FR" sz="1300"/>
          </a:p>
        </p:txBody>
      </p:sp>
      <p:sp>
        <p:nvSpPr>
          <p:cNvPr id="599043" name="Rectangle 2"/>
          <p:cNvSpPr>
            <a:spLocks noGrp="1" noRot="1" noChangeAspect="1" noChangeArrowheads="1" noTextEdit="1"/>
          </p:cNvSpPr>
          <p:nvPr>
            <p:ph type="sldImg"/>
          </p:nvPr>
        </p:nvSpPr>
        <p:spPr>
          <a:xfrm>
            <a:off x="1143000" y="685800"/>
            <a:ext cx="4572000" cy="3429000"/>
          </a:xfrm>
          <a:ln/>
        </p:spPr>
      </p:sp>
      <p:sp>
        <p:nvSpPr>
          <p:cNvPr id="599044" name="Rectangle 3"/>
          <p:cNvSpPr>
            <a:spLocks noGrp="1" noChangeArrowheads="1"/>
          </p:cNvSpPr>
          <p:nvPr>
            <p:ph type="body" idx="1"/>
          </p:nvPr>
        </p:nvSpPr>
        <p:spPr>
          <a:noFill/>
        </p:spPr>
        <p:txBody>
          <a:bodyPr/>
          <a:lstStyle/>
          <a:p>
            <a:pPr eaLnBrk="1" hangingPunct="1"/>
            <a:r>
              <a:rPr lang="fr-FR" altLang="fr-FR" smtClean="0"/>
              <a:t>Liens</a:t>
            </a:r>
          </a:p>
          <a:p>
            <a:pPr eaLnBrk="1" hangingPunct="1"/>
            <a:r>
              <a:rPr lang="fr-FR" altLang="fr-FR" smtClean="0"/>
              <a:t>« Configuration des interfaces logiques » http://www.cisco.com/en/US/products/sw/iosswrel/ps1828/products_configuration_guide_chapter09186a0080087da4.html</a:t>
            </a:r>
          </a:p>
          <a:p>
            <a:pPr eaLnBrk="1" hangingPunct="1"/>
            <a:endParaRPr lang="fr-FR" altLang="fr-FR" smtClean="0"/>
          </a:p>
        </p:txBody>
      </p:sp>
    </p:spTree>
    <p:extLst>
      <p:ext uri="{BB962C8B-B14F-4D97-AF65-F5344CB8AC3E}">
        <p14:creationId xmlns:p14="http://schemas.microsoft.com/office/powerpoint/2010/main" val="76851407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267</a:t>
            </a:fld>
            <a:endParaRPr lang="fr-FR"/>
          </a:p>
        </p:txBody>
      </p:sp>
    </p:spTree>
    <p:extLst>
      <p:ext uri="{BB962C8B-B14F-4D97-AF65-F5344CB8AC3E}">
        <p14:creationId xmlns:p14="http://schemas.microsoft.com/office/powerpoint/2010/main" val="426307322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 configurer de chaque coté de l’interface!!</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268</a:t>
            </a:fld>
            <a:endParaRPr lang="fr-FR"/>
          </a:p>
        </p:txBody>
      </p:sp>
    </p:spTree>
    <p:extLst>
      <p:ext uri="{BB962C8B-B14F-4D97-AF65-F5344CB8AC3E}">
        <p14:creationId xmlns:p14="http://schemas.microsoft.com/office/powerpoint/2010/main" val="7737707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route doit être sans boucle, être un successeur potentiel ou avoir une RD inférieure à la distance totale </a:t>
            </a:r>
            <a:r>
              <a:rPr lang="fr-FR" dirty="0" smtClean="0">
                <a:sym typeface="Wingdings" panose="05000000000000000000" pitchFamily="2" charset="2"/>
              </a:rPr>
              <a:t> sinon elle ne</a:t>
            </a:r>
            <a:r>
              <a:rPr lang="fr-FR" baseline="0" dirty="0" smtClean="0">
                <a:sym typeface="Wingdings" panose="05000000000000000000" pitchFamily="2" charset="2"/>
              </a:rPr>
              <a:t> pourra pas être dans la R.T.</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271</a:t>
            </a:fld>
            <a:endParaRPr lang="fr-FR"/>
          </a:p>
        </p:txBody>
      </p:sp>
    </p:spTree>
    <p:extLst>
      <p:ext uri="{BB962C8B-B14F-4D97-AF65-F5344CB8AC3E}">
        <p14:creationId xmlns:p14="http://schemas.microsoft.com/office/powerpoint/2010/main" val="426124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e l'image des diapositives 1"/>
          <p:cNvSpPr>
            <a:spLocks noGrp="1" noRot="1" noChangeAspect="1" noTextEdit="1"/>
          </p:cNvSpPr>
          <p:nvPr>
            <p:ph type="sldImg"/>
          </p:nvPr>
        </p:nvSpPr>
        <p:spPr>
          <a:ln/>
        </p:spPr>
      </p:sp>
      <p:sp>
        <p:nvSpPr>
          <p:cNvPr id="7782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smtClean="0"/>
              <a:t>Sources des images : </a:t>
            </a:r>
          </a:p>
          <a:p>
            <a:r>
              <a:rPr lang="fr-FR" altLang="fr-FR" dirty="0" smtClean="0"/>
              <a:t>http://www.draytek-pbx.co.uk/image/P2260-SFP-Ports-2-223.jpg</a:t>
            </a:r>
          </a:p>
        </p:txBody>
      </p:sp>
      <p:sp>
        <p:nvSpPr>
          <p:cNvPr id="7782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4E674C8-D34E-4D78-8337-5E90B3D896B8}" type="slidenum">
              <a:rPr lang="fr-FR" altLang="fr-FR" smtClean="0"/>
              <a:pPr eaLnBrk="1" hangingPunct="1">
                <a:spcBef>
                  <a:spcPct val="0"/>
                </a:spcBef>
              </a:pPr>
              <a:t>35</a:t>
            </a:fld>
            <a:endParaRPr lang="fr-FR" altLang="fr-FR" smtClean="0"/>
          </a:p>
        </p:txBody>
      </p:sp>
    </p:spTree>
    <p:extLst>
      <p:ext uri="{BB962C8B-B14F-4D97-AF65-F5344CB8AC3E}">
        <p14:creationId xmlns:p14="http://schemas.microsoft.com/office/powerpoint/2010/main" val="35215004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Voir fichier TR2COM_demo_th_EIGRP(</a:t>
            </a:r>
            <a:r>
              <a:rPr lang="fr-FR" dirty="0" err="1" smtClean="0"/>
              <a:t>equilibrage</a:t>
            </a:r>
            <a:r>
              <a:rPr lang="fr-FR" dirty="0" smtClean="0"/>
              <a:t>)</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274</a:t>
            </a:fld>
            <a:endParaRPr lang="fr-FR"/>
          </a:p>
        </p:txBody>
      </p:sp>
    </p:spTree>
    <p:extLst>
      <p:ext uri="{BB962C8B-B14F-4D97-AF65-F5344CB8AC3E}">
        <p14:creationId xmlns:p14="http://schemas.microsoft.com/office/powerpoint/2010/main" val="85692950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Voir fichier TR2COM_demo_th_EIGRP(</a:t>
            </a:r>
            <a:r>
              <a:rPr lang="fr-FR" dirty="0" err="1" smtClean="0"/>
              <a:t>equilibrage</a:t>
            </a:r>
            <a:r>
              <a:rPr lang="fr-FR" dirty="0" smtClean="0"/>
              <a:t>)</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275</a:t>
            </a:fld>
            <a:endParaRPr lang="fr-FR"/>
          </a:p>
        </p:txBody>
      </p:sp>
    </p:spTree>
    <p:extLst>
      <p:ext uri="{BB962C8B-B14F-4D97-AF65-F5344CB8AC3E}">
        <p14:creationId xmlns:p14="http://schemas.microsoft.com/office/powerpoint/2010/main" val="8569295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Clé </a:t>
            </a:r>
            <a:r>
              <a:rPr lang="fr-FR" dirty="0" err="1" smtClean="0"/>
              <a:t>prépartagée</a:t>
            </a:r>
            <a:r>
              <a:rPr lang="fr-FR" dirty="0" smtClean="0"/>
              <a:t>, </a:t>
            </a:r>
            <a:r>
              <a:rPr lang="fr-FR" dirty="0" err="1" smtClean="0"/>
              <a:t>preshared</a:t>
            </a:r>
            <a:r>
              <a:rPr lang="fr-FR" baseline="0" dirty="0" smtClean="0"/>
              <a:t> key.</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277</a:t>
            </a:fld>
            <a:endParaRPr lang="fr-FR"/>
          </a:p>
        </p:txBody>
      </p:sp>
    </p:spTree>
    <p:extLst>
      <p:ext uri="{BB962C8B-B14F-4D97-AF65-F5344CB8AC3E}">
        <p14:creationId xmlns:p14="http://schemas.microsoft.com/office/powerpoint/2010/main" val="388377370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65A5C34-0D3E-48F7-BC13-906C7825624F}" type="slidenum">
              <a:rPr lang="fr-FR" altLang="fr-FR" smtClean="0"/>
              <a:pPr eaLnBrk="1" hangingPunct="1">
                <a:spcBef>
                  <a:spcPct val="0"/>
                </a:spcBef>
              </a:pPr>
              <a:t>283</a:t>
            </a:fld>
            <a:endParaRPr lang="fr-FR" altLang="fr-FR"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19652455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faire ses calculs de route,</a:t>
            </a:r>
            <a:r>
              <a:rPr lang="fr-FR" baseline="0" dirty="0" smtClean="0"/>
              <a:t> OSPF utilise des données classées dans 3 tables. </a:t>
            </a:r>
          </a:p>
          <a:p>
            <a:r>
              <a:rPr lang="fr-FR" baseline="0" dirty="0" smtClean="0"/>
              <a:t>LSDB : Link State Data Base</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290</a:t>
            </a:fld>
            <a:endParaRPr lang="fr-FR"/>
          </a:p>
        </p:txBody>
      </p:sp>
    </p:spTree>
    <p:extLst>
      <p:ext uri="{BB962C8B-B14F-4D97-AF65-F5344CB8AC3E}">
        <p14:creationId xmlns:p14="http://schemas.microsoft.com/office/powerpoint/2010/main" val="724791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298</a:t>
            </a:fld>
            <a:endParaRPr lang="fr-FR"/>
          </a:p>
        </p:txBody>
      </p:sp>
    </p:spTree>
    <p:extLst>
      <p:ext uri="{BB962C8B-B14F-4D97-AF65-F5344CB8AC3E}">
        <p14:creationId xmlns:p14="http://schemas.microsoft.com/office/powerpoint/2010/main" val="24303788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dirty="0" smtClean="0"/>
              <a:t>Topologie Hub and </a:t>
            </a:r>
            <a:r>
              <a:rPr lang="fr-FR" dirty="0" err="1" smtClean="0"/>
              <a:t>spoke</a:t>
            </a:r>
            <a:r>
              <a:rPr lang="fr-FR" dirty="0" smtClean="0"/>
              <a:t> : tous les sites sont reliés</a:t>
            </a:r>
            <a:r>
              <a:rPr lang="fr-FR" baseline="0" dirty="0" smtClean="0"/>
              <a:t> à un site central</a:t>
            </a:r>
          </a:p>
          <a:p>
            <a:pPr marL="0" marR="0" indent="0" algn="l" defTabSz="914400" rtl="0" eaLnBrk="0" fontAlgn="base" latinLnBrk="0" hangingPunct="0">
              <a:lnSpc>
                <a:spcPct val="100000"/>
              </a:lnSpc>
              <a:spcBef>
                <a:spcPct val="30000"/>
              </a:spcBef>
              <a:spcAft>
                <a:spcPct val="0"/>
              </a:spcAft>
              <a:buClrTx/>
              <a:buSzTx/>
              <a:buFontTx/>
              <a:buNone/>
              <a:tabLst/>
              <a:defRPr/>
            </a:pPr>
            <a:r>
              <a:rPr lang="fr-FR" dirty="0" smtClean="0"/>
              <a:t>Topologie partial </a:t>
            </a:r>
            <a:r>
              <a:rPr lang="fr-FR" dirty="0" err="1" smtClean="0"/>
              <a:t>meshed</a:t>
            </a:r>
            <a:r>
              <a:rPr lang="fr-FR" dirty="0" smtClean="0"/>
              <a:t> : tous les sites</a:t>
            </a:r>
            <a:r>
              <a:rPr lang="fr-FR" baseline="0" dirty="0" smtClean="0"/>
              <a:t> sont reliés </a:t>
            </a:r>
            <a:r>
              <a:rPr lang="fr-FR" baseline="0" dirty="0" err="1" smtClean="0"/>
              <a:t>entre-eux</a:t>
            </a:r>
            <a:endParaRPr lang="fr-FR"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301</a:t>
            </a:fld>
            <a:endParaRPr lang="fr-FR"/>
          </a:p>
        </p:txBody>
      </p:sp>
    </p:spTree>
    <p:extLst>
      <p:ext uri="{BB962C8B-B14F-4D97-AF65-F5344CB8AC3E}">
        <p14:creationId xmlns:p14="http://schemas.microsoft.com/office/powerpoint/2010/main" val="146409138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310</a:t>
            </a:fld>
            <a:endParaRPr lang="fr-FR"/>
          </a:p>
        </p:txBody>
      </p:sp>
    </p:spTree>
    <p:extLst>
      <p:ext uri="{BB962C8B-B14F-4D97-AF65-F5344CB8AC3E}">
        <p14:creationId xmlns:p14="http://schemas.microsoft.com/office/powerpoint/2010/main" val="242786788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fr-FR" dirty="0" smtClean="0"/>
              <a:t>La mise en place d’un plan de </a:t>
            </a:r>
            <a:r>
              <a:rPr lang="fr-FR" dirty="0" err="1" smtClean="0"/>
              <a:t>définitio</a:t>
            </a:r>
            <a:r>
              <a:rPr lang="fr-FR" dirty="0" smtClean="0"/>
              <a:t> </a:t>
            </a:r>
            <a:r>
              <a:rPr lang="fr-FR" dirty="0" err="1" smtClean="0"/>
              <a:t>ndes</a:t>
            </a:r>
            <a:r>
              <a:rPr lang="fr-FR" dirty="0" smtClean="0"/>
              <a:t> ID de routeur peut être fastidieuse. </a:t>
            </a:r>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314</a:t>
            </a:fld>
            <a:endParaRPr lang="fr-FR"/>
          </a:p>
        </p:txBody>
      </p:sp>
    </p:spTree>
    <p:extLst>
      <p:ext uri="{BB962C8B-B14F-4D97-AF65-F5344CB8AC3E}">
        <p14:creationId xmlns:p14="http://schemas.microsoft.com/office/powerpoint/2010/main" val="269202058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buFontTx/>
              <a:buNone/>
            </a:pPr>
            <a:r>
              <a:rPr lang="fr-BE" altLang="fr-FR" sz="1200" dirty="0" smtClean="0">
                <a:solidFill>
                  <a:srgbClr val="009900"/>
                </a:solidFill>
              </a:rPr>
              <a:t>R2 appelé aussi</a:t>
            </a:r>
            <a:r>
              <a:rPr lang="fr-BE" altLang="fr-FR" sz="1200" baseline="0" dirty="0" smtClean="0">
                <a:solidFill>
                  <a:srgbClr val="009900"/>
                </a:solidFill>
              </a:rPr>
              <a:t> </a:t>
            </a:r>
            <a:r>
              <a:rPr lang="fr-BE" altLang="fr-FR" sz="1200" dirty="0" smtClean="0">
                <a:solidFill>
                  <a:srgbClr val="009900"/>
                </a:solidFill>
              </a:rPr>
              <a:t>routeur d’entrée ou routeur passerelle car à la périphérie</a:t>
            </a:r>
            <a:endParaRPr lang="fr-FR" altLang="fr-FR" sz="1200" dirty="0" smtClean="0">
              <a:solidFill>
                <a:srgbClr val="009900"/>
              </a:solidFill>
            </a:endParaRPr>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321</a:t>
            </a:fld>
            <a:endParaRPr lang="fr-FR"/>
          </a:p>
        </p:txBody>
      </p:sp>
    </p:spTree>
    <p:extLst>
      <p:ext uri="{BB962C8B-B14F-4D97-AF65-F5344CB8AC3E}">
        <p14:creationId xmlns:p14="http://schemas.microsoft.com/office/powerpoint/2010/main" val="132450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e l'image des diapositives 1"/>
          <p:cNvSpPr>
            <a:spLocks noGrp="1" noRot="1" noChangeAspect="1" noTextEdit="1"/>
          </p:cNvSpPr>
          <p:nvPr>
            <p:ph type="sldImg"/>
          </p:nvPr>
        </p:nvSpPr>
        <p:spPr>
          <a:ln/>
        </p:spPr>
      </p:sp>
      <p:sp>
        <p:nvSpPr>
          <p:cNvPr id="7885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7885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FF491F-8182-46F5-87FB-BF7F4364A0D8}" type="slidenum">
              <a:rPr lang="fr-FR" altLang="fr-FR" smtClean="0"/>
              <a:pPr eaLnBrk="1" hangingPunct="1">
                <a:spcBef>
                  <a:spcPct val="0"/>
                </a:spcBef>
              </a:pPr>
              <a:t>36</a:t>
            </a:fld>
            <a:endParaRPr lang="fr-FR" altLang="fr-FR" smtClean="0"/>
          </a:p>
        </p:txBody>
      </p:sp>
    </p:spTree>
    <p:extLst>
      <p:ext uri="{BB962C8B-B14F-4D97-AF65-F5344CB8AC3E}">
        <p14:creationId xmlns:p14="http://schemas.microsoft.com/office/powerpoint/2010/main" val="428081217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7"/>
          <p:cNvSpPr>
            <a:spLocks noGrp="1" noChangeArrowheads="1"/>
          </p:cNvSpPr>
          <p:nvPr>
            <p:ph type="sldNum" sz="quarter" idx="5"/>
          </p:nvPr>
        </p:nvSpPr>
        <p:spPr>
          <a:noFill/>
        </p:spPr>
        <p:txBody>
          <a:bodyPr/>
          <a:lstStyle>
            <a:lvl1pPr defTabSz="955731" eaLnBrk="0" hangingPunct="0">
              <a:spcBef>
                <a:spcPct val="30000"/>
              </a:spcBef>
              <a:defRPr sz="1200">
                <a:solidFill>
                  <a:schemeClr val="tx1"/>
                </a:solidFill>
                <a:latin typeface="Arial" charset="0"/>
              </a:defRPr>
            </a:lvl1pPr>
            <a:lvl2pPr marL="716798" indent="-275692" defTabSz="955731" eaLnBrk="0" hangingPunct="0">
              <a:spcBef>
                <a:spcPct val="30000"/>
              </a:spcBef>
              <a:defRPr sz="1200">
                <a:solidFill>
                  <a:schemeClr val="tx1"/>
                </a:solidFill>
                <a:latin typeface="Arial" charset="0"/>
              </a:defRPr>
            </a:lvl2pPr>
            <a:lvl3pPr marL="1102766" indent="-220553" defTabSz="955731" eaLnBrk="0" hangingPunct="0">
              <a:spcBef>
                <a:spcPct val="30000"/>
              </a:spcBef>
              <a:defRPr sz="1200">
                <a:solidFill>
                  <a:schemeClr val="tx1"/>
                </a:solidFill>
                <a:latin typeface="Arial" charset="0"/>
              </a:defRPr>
            </a:lvl3pPr>
            <a:lvl4pPr marL="1543873" indent="-220553" defTabSz="955731" eaLnBrk="0" hangingPunct="0">
              <a:spcBef>
                <a:spcPct val="30000"/>
              </a:spcBef>
              <a:defRPr sz="1200">
                <a:solidFill>
                  <a:schemeClr val="tx1"/>
                </a:solidFill>
                <a:latin typeface="Arial" charset="0"/>
              </a:defRPr>
            </a:lvl4pPr>
            <a:lvl5pPr marL="1984980" indent="-220553" defTabSz="955731" eaLnBrk="0" hangingPunct="0">
              <a:spcBef>
                <a:spcPct val="30000"/>
              </a:spcBef>
              <a:defRPr sz="1200">
                <a:solidFill>
                  <a:schemeClr val="tx1"/>
                </a:solidFill>
                <a:latin typeface="Arial" charset="0"/>
              </a:defRPr>
            </a:lvl5pPr>
            <a:lvl6pPr marL="2426086" indent="-220553" defTabSz="955731" eaLnBrk="0" fontAlgn="base" hangingPunct="0">
              <a:spcBef>
                <a:spcPct val="30000"/>
              </a:spcBef>
              <a:spcAft>
                <a:spcPct val="0"/>
              </a:spcAft>
              <a:defRPr sz="1200">
                <a:solidFill>
                  <a:schemeClr val="tx1"/>
                </a:solidFill>
                <a:latin typeface="Arial" charset="0"/>
              </a:defRPr>
            </a:lvl6pPr>
            <a:lvl7pPr marL="2867193" indent="-220553" defTabSz="955731" eaLnBrk="0" fontAlgn="base" hangingPunct="0">
              <a:spcBef>
                <a:spcPct val="30000"/>
              </a:spcBef>
              <a:spcAft>
                <a:spcPct val="0"/>
              </a:spcAft>
              <a:defRPr sz="1200">
                <a:solidFill>
                  <a:schemeClr val="tx1"/>
                </a:solidFill>
                <a:latin typeface="Arial" charset="0"/>
              </a:defRPr>
            </a:lvl7pPr>
            <a:lvl8pPr marL="3308299" indent="-220553" defTabSz="955731" eaLnBrk="0" fontAlgn="base" hangingPunct="0">
              <a:spcBef>
                <a:spcPct val="30000"/>
              </a:spcBef>
              <a:spcAft>
                <a:spcPct val="0"/>
              </a:spcAft>
              <a:defRPr sz="1200">
                <a:solidFill>
                  <a:schemeClr val="tx1"/>
                </a:solidFill>
                <a:latin typeface="Arial" charset="0"/>
              </a:defRPr>
            </a:lvl8pPr>
            <a:lvl9pPr marL="3749406" indent="-220553" defTabSz="955731"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DAB86FC-D838-4C94-A587-AADC05C82C3C}" type="slidenum">
              <a:rPr lang="fr-FR" altLang="fr-FR" sz="1300"/>
              <a:pPr eaLnBrk="1" hangingPunct="1">
                <a:spcBef>
                  <a:spcPct val="0"/>
                </a:spcBef>
              </a:pPr>
              <a:t>323</a:t>
            </a:fld>
            <a:endParaRPr lang="fr-FR" altLang="fr-FR" sz="1300"/>
          </a:p>
        </p:txBody>
      </p:sp>
      <p:sp>
        <p:nvSpPr>
          <p:cNvPr id="702467" name="Rectangle 2"/>
          <p:cNvSpPr>
            <a:spLocks noGrp="1" noRot="1" noChangeAspect="1" noChangeArrowheads="1" noTextEdit="1"/>
          </p:cNvSpPr>
          <p:nvPr>
            <p:ph type="sldImg"/>
          </p:nvPr>
        </p:nvSpPr>
        <p:spPr>
          <a:xfrm>
            <a:off x="1143000" y="685800"/>
            <a:ext cx="4572000" cy="3429000"/>
          </a:xfrm>
          <a:ln/>
        </p:spPr>
      </p:sp>
      <p:sp>
        <p:nvSpPr>
          <p:cNvPr id="702468" name="Rectangle 3"/>
          <p:cNvSpPr>
            <a:spLocks noGrp="1" noChangeArrowheads="1"/>
          </p:cNvSpPr>
          <p:nvPr>
            <p:ph type="body" idx="1"/>
          </p:nvPr>
        </p:nvSpPr>
        <p:spPr>
          <a:noFill/>
        </p:spPr>
        <p:txBody>
          <a:bodyPr/>
          <a:lstStyle/>
          <a:p>
            <a:pPr eaLnBrk="1" hangingPunct="1"/>
            <a:endParaRPr lang="fr-FR" altLang="fr-FR" smtClean="0"/>
          </a:p>
        </p:txBody>
      </p:sp>
    </p:spTree>
    <p:extLst>
      <p:ext uri="{BB962C8B-B14F-4D97-AF65-F5344CB8AC3E}">
        <p14:creationId xmlns:p14="http://schemas.microsoft.com/office/powerpoint/2010/main" val="196319656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Rétablissement</a:t>
            </a:r>
            <a:r>
              <a:rPr lang="fr-FR" baseline="0" dirty="0" smtClean="0"/>
              <a:t> de la valeur par défaut : </a:t>
            </a:r>
            <a:r>
              <a:rPr lang="fr-FR" dirty="0" smtClean="0"/>
              <a:t>no </a:t>
            </a:r>
            <a:r>
              <a:rPr lang="fr-FR" dirty="0" err="1" smtClean="0"/>
              <a:t>ip</a:t>
            </a:r>
            <a:r>
              <a:rPr lang="fr-FR" dirty="0" smtClean="0"/>
              <a:t> </a:t>
            </a:r>
            <a:r>
              <a:rPr lang="fr-FR" dirty="0" err="1" smtClean="0"/>
              <a:t>ospf</a:t>
            </a:r>
            <a:r>
              <a:rPr lang="fr-FR" dirty="0" smtClean="0"/>
              <a:t> hello-</a:t>
            </a:r>
            <a:r>
              <a:rPr lang="fr-FR" dirty="0" err="1" smtClean="0"/>
              <a:t>interval</a:t>
            </a:r>
            <a:r>
              <a:rPr lang="fr-FR" dirty="0" smtClean="0"/>
              <a:t> et no </a:t>
            </a:r>
            <a:r>
              <a:rPr lang="fr-FR" dirty="0" err="1" smtClean="0"/>
              <a:t>ip</a:t>
            </a:r>
            <a:r>
              <a:rPr lang="fr-FR" dirty="0" smtClean="0"/>
              <a:t> </a:t>
            </a:r>
            <a:r>
              <a:rPr lang="fr-FR" dirty="0" err="1" smtClean="0"/>
              <a:t>ospf</a:t>
            </a:r>
            <a:r>
              <a:rPr lang="fr-FR" dirty="0" smtClean="0"/>
              <a:t> </a:t>
            </a:r>
            <a:r>
              <a:rPr lang="fr-FR" dirty="0" err="1" smtClean="0"/>
              <a:t>dead-interval</a:t>
            </a:r>
            <a:r>
              <a:rPr lang="fr-FR" dirty="0" smtClean="0"/>
              <a:t>.</a:t>
            </a:r>
          </a:p>
          <a:p>
            <a:r>
              <a:rPr lang="fr-FR" dirty="0" smtClean="0"/>
              <a:t>En appliquant</a:t>
            </a:r>
            <a:r>
              <a:rPr lang="fr-FR" baseline="0" dirty="0" smtClean="0"/>
              <a:t> la commande de modification de l’intervalle </a:t>
            </a:r>
            <a:r>
              <a:rPr lang="fr-FR" baseline="0" dirty="0" err="1" smtClean="0"/>
              <a:t>dead</a:t>
            </a:r>
            <a:r>
              <a:rPr lang="fr-FR" baseline="0" dirty="0" smtClean="0"/>
              <a:t>, l</a:t>
            </a:r>
            <a:r>
              <a:rPr lang="fr-FR" dirty="0" smtClean="0"/>
              <a:t>es modifications figurent dans la configuration (running-config).</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324</a:t>
            </a:fld>
            <a:endParaRPr lang="fr-FR"/>
          </a:p>
        </p:txBody>
      </p:sp>
    </p:spTree>
    <p:extLst>
      <p:ext uri="{BB962C8B-B14F-4D97-AF65-F5344CB8AC3E}">
        <p14:creationId xmlns:p14="http://schemas.microsoft.com/office/powerpoint/2010/main" val="404989316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327</a:t>
            </a:fld>
            <a:endParaRPr lang="fr-FR"/>
          </a:p>
        </p:txBody>
      </p:sp>
    </p:spTree>
    <p:extLst>
      <p:ext uri="{BB962C8B-B14F-4D97-AF65-F5344CB8AC3E}">
        <p14:creationId xmlns:p14="http://schemas.microsoft.com/office/powerpoint/2010/main" val="30024991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Si deux routeurs connectés comportent des MTU différentes, ils tentent d'établir une contiguïté, mais ils ne réussissent pas à échanger leurs LSDB (Link-state </a:t>
            </a:r>
            <a:r>
              <a:rPr lang="fr-FR" dirty="0" err="1" smtClean="0"/>
              <a:t>Database</a:t>
            </a:r>
            <a:r>
              <a:rPr lang="fr-FR" dirty="0" smtClean="0"/>
              <a:t>, base de données d'états de liens) et la relation de voisinage échoue. </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330</a:t>
            </a:fld>
            <a:endParaRPr lang="fr-FR"/>
          </a:p>
        </p:txBody>
      </p:sp>
    </p:spTree>
    <p:extLst>
      <p:ext uri="{BB962C8B-B14F-4D97-AF65-F5344CB8AC3E}">
        <p14:creationId xmlns:p14="http://schemas.microsoft.com/office/powerpoint/2010/main" val="16710097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65A5C34-0D3E-48F7-BC13-906C7825624F}" type="slidenum">
              <a:rPr lang="fr-FR" altLang="fr-FR" smtClean="0"/>
              <a:pPr eaLnBrk="1" hangingPunct="1">
                <a:spcBef>
                  <a:spcPct val="0"/>
                </a:spcBef>
              </a:pPr>
              <a:t>331</a:t>
            </a:fld>
            <a:endParaRPr lang="fr-FR" altLang="fr-FR"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167189780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 exemple, chaque fois qu'un routeur reçoit de nouvelles informations relatives à une modification topologique dans la zone, notamment l'ajout, la suppression ou la modification d'un lien, le routeur doit relancer l'algorithme SPF, créer une nouvelle arborescence SPF et mettre à jour la table de routage.</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334</a:t>
            </a:fld>
            <a:endParaRPr lang="fr-FR"/>
          </a:p>
        </p:txBody>
      </p:sp>
    </p:spTree>
    <p:extLst>
      <p:ext uri="{BB962C8B-B14F-4D97-AF65-F5344CB8AC3E}">
        <p14:creationId xmlns:p14="http://schemas.microsoft.com/office/powerpoint/2010/main" val="27039718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L'algorithme SPF est exigeant en temps processeur, ce temps dépend de la taille de la zone (du nombre de routeurs).</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336</a:t>
            </a:fld>
            <a:endParaRPr lang="fr-FR"/>
          </a:p>
        </p:txBody>
      </p:sp>
    </p:spTree>
    <p:extLst>
      <p:ext uri="{BB962C8B-B14F-4D97-AF65-F5344CB8AC3E}">
        <p14:creationId xmlns:p14="http://schemas.microsoft.com/office/powerpoint/2010/main" val="57448418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L’ensemble du trafic destiné à un système autonome externe nécessite la connaissance de la table de routage de l’ASBR qui a émis les routes externes.</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346</a:t>
            </a:fld>
            <a:endParaRPr lang="fr-FR"/>
          </a:p>
        </p:txBody>
      </p:sp>
    </p:spTree>
    <p:extLst>
      <p:ext uri="{BB962C8B-B14F-4D97-AF65-F5344CB8AC3E}">
        <p14:creationId xmlns:p14="http://schemas.microsoft.com/office/powerpoint/2010/main" val="34020769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L'ID d'état de liens pour une LSA de réseau correspond à l'adresse d'interface IP du routeur désigné (DR) qui l'annonce.</a:t>
            </a:r>
            <a:endParaRPr lang="fr-FR"/>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347</a:t>
            </a:fld>
            <a:endParaRPr lang="fr-FR"/>
          </a:p>
        </p:txBody>
      </p:sp>
    </p:spTree>
    <p:extLst>
      <p:ext uri="{BB962C8B-B14F-4D97-AF65-F5344CB8AC3E}">
        <p14:creationId xmlns:p14="http://schemas.microsoft.com/office/powerpoint/2010/main" val="34020769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Sans LSA2 : n*(n-1) liens dans la LSDB</a:t>
            </a:r>
          </a:p>
          <a:p>
            <a:r>
              <a:rPr lang="fr-FR" dirty="0" smtClean="0"/>
              <a:t>Avec</a:t>
            </a:r>
            <a:r>
              <a:rPr lang="fr-FR" baseline="0" dirty="0" smtClean="0"/>
              <a:t> LSA2: n*2 liens dans la LSDB.</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348</a:t>
            </a:fld>
            <a:endParaRPr lang="fr-FR"/>
          </a:p>
        </p:txBody>
      </p:sp>
    </p:spTree>
    <p:extLst>
      <p:ext uri="{BB962C8B-B14F-4D97-AF65-F5344CB8AC3E}">
        <p14:creationId xmlns:p14="http://schemas.microsoft.com/office/powerpoint/2010/main" val="340207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Espace réservé de l'image des diapositives 1"/>
          <p:cNvSpPr>
            <a:spLocks noGrp="1" noRot="1" noChangeAspect="1" noTextEdit="1"/>
          </p:cNvSpPr>
          <p:nvPr>
            <p:ph type="sldImg"/>
          </p:nvPr>
        </p:nvSpPr>
        <p:spPr>
          <a:ln/>
        </p:spPr>
      </p:sp>
      <p:sp>
        <p:nvSpPr>
          <p:cNvPr id="7987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smtClean="0"/>
              <a:t>Le </a:t>
            </a:r>
            <a:r>
              <a:rPr lang="fr-FR" altLang="fr-FR" dirty="0" err="1" smtClean="0"/>
              <a:t>passthrough</a:t>
            </a:r>
            <a:r>
              <a:rPr lang="fr-FR" altLang="fr-FR" dirty="0" smtClean="0"/>
              <a:t> </a:t>
            </a:r>
            <a:r>
              <a:rPr lang="fr-FR" altLang="fr-FR" dirty="0" err="1" smtClean="0"/>
              <a:t>PoE</a:t>
            </a:r>
            <a:r>
              <a:rPr lang="fr-FR" altLang="fr-FR" dirty="0" smtClean="0"/>
              <a:t> permet à un administrateur réseau d'alimenter les périphériques </a:t>
            </a:r>
            <a:r>
              <a:rPr lang="fr-FR" altLang="fr-FR" dirty="0" err="1" smtClean="0"/>
              <a:t>PoE</a:t>
            </a:r>
            <a:r>
              <a:rPr lang="fr-FR" altLang="fr-FR" dirty="0" smtClean="0"/>
              <a:t> connectés au commutateur, ainsi que le commutateur lui-même, en consommant l'électricité provenant de certains commutateurs situés en amont.</a:t>
            </a:r>
          </a:p>
          <a:p>
            <a:r>
              <a:rPr lang="fr-FR" altLang="fr-FR" dirty="0" smtClean="0"/>
              <a:t>Exemple : Cisco </a:t>
            </a:r>
            <a:r>
              <a:rPr lang="fr-FR" altLang="fr-FR" dirty="0" err="1" smtClean="0"/>
              <a:t>Catalyst</a:t>
            </a:r>
            <a:r>
              <a:rPr lang="fr-FR" altLang="fr-FR" dirty="0" smtClean="0"/>
              <a:t> 2960-C et 3560-C </a:t>
            </a:r>
          </a:p>
          <a:p>
            <a:endParaRPr lang="fr-FR" altLang="fr-FR" dirty="0" smtClean="0"/>
          </a:p>
          <a:p>
            <a:r>
              <a:rPr lang="fr-FR" altLang="fr-FR" dirty="0" smtClean="0"/>
              <a:t>Source des images : </a:t>
            </a:r>
          </a:p>
          <a:p>
            <a:r>
              <a:rPr lang="fr-FR" altLang="fr-FR" dirty="0" smtClean="0"/>
              <a:t>http://www.dlink.com/-/media/Images/Products/DGS/1008P/DGS1008PB1Image%20LFront.png</a:t>
            </a:r>
          </a:p>
          <a:p>
            <a:r>
              <a:rPr lang="fr-FR" altLang="fr-FR" dirty="0" smtClean="0"/>
              <a:t>http://blogs.wti.com/2009/12/08/remote-power-reboot-for-cisco-catalyst-6500/</a:t>
            </a:r>
          </a:p>
        </p:txBody>
      </p:sp>
      <p:sp>
        <p:nvSpPr>
          <p:cNvPr id="7987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814E35C-C8A6-4845-8D42-F9B120C329C8}" type="slidenum">
              <a:rPr lang="fr-FR" altLang="fr-FR" smtClean="0"/>
              <a:pPr eaLnBrk="1" hangingPunct="1">
                <a:spcBef>
                  <a:spcPct val="0"/>
                </a:spcBef>
              </a:pPr>
              <a:t>37</a:t>
            </a:fld>
            <a:endParaRPr lang="fr-FR" altLang="fr-FR" smtClean="0"/>
          </a:p>
        </p:txBody>
      </p:sp>
    </p:spTree>
    <p:extLst>
      <p:ext uri="{BB962C8B-B14F-4D97-AF65-F5344CB8AC3E}">
        <p14:creationId xmlns:p14="http://schemas.microsoft.com/office/powerpoint/2010/main" val="380637171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important déploiement OSPF composé de nombreux réseaux, la propagation des LSA de type 3 peut entraîner des problèmes majeurs d’inondation. Pour cette raison, il est fortement recommandé de configurer manuellement la récapitulation des routes sur l’ABR.</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349</a:t>
            </a:fld>
            <a:endParaRPr lang="fr-FR"/>
          </a:p>
        </p:txBody>
      </p:sp>
    </p:spTree>
    <p:extLst>
      <p:ext uri="{BB962C8B-B14F-4D97-AF65-F5344CB8AC3E}">
        <p14:creationId xmlns:p14="http://schemas.microsoft.com/office/powerpoint/2010/main" val="34020769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Sans LSA2 : n*(n-1) liens dans la LSDB</a:t>
            </a:r>
          </a:p>
          <a:p>
            <a:r>
              <a:rPr lang="fr-FR" dirty="0" smtClean="0"/>
              <a:t>Avec</a:t>
            </a:r>
            <a:r>
              <a:rPr lang="fr-FR" baseline="0" dirty="0" smtClean="0"/>
              <a:t> LSA2: n*2 liens dans la LSDB.</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350</a:t>
            </a:fld>
            <a:endParaRPr lang="fr-FR"/>
          </a:p>
        </p:txBody>
      </p:sp>
    </p:spTree>
    <p:extLst>
      <p:ext uri="{BB962C8B-B14F-4D97-AF65-F5344CB8AC3E}">
        <p14:creationId xmlns:p14="http://schemas.microsoft.com/office/powerpoint/2010/main" val="34020769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L’ensemble du trafic destiné à un système autonome externe nécessite la connaissance de la table de routage de l’ASBR qui a émis les routes externes.</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351</a:t>
            </a:fld>
            <a:endParaRPr lang="fr-FR"/>
          </a:p>
        </p:txBody>
      </p:sp>
    </p:spTree>
    <p:extLst>
      <p:ext uri="{BB962C8B-B14F-4D97-AF65-F5344CB8AC3E}">
        <p14:creationId xmlns:p14="http://schemas.microsoft.com/office/powerpoint/2010/main" val="34020769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L’ensemble du trafic destiné à un système autonome externe nécessite la connaissance de la table de routage de l’ASBR qui a émis les routes externes. </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352</a:t>
            </a:fld>
            <a:endParaRPr lang="fr-FR"/>
          </a:p>
        </p:txBody>
      </p:sp>
    </p:spTree>
    <p:extLst>
      <p:ext uri="{BB962C8B-B14F-4D97-AF65-F5344CB8AC3E}">
        <p14:creationId xmlns:p14="http://schemas.microsoft.com/office/powerpoint/2010/main" val="34020769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L’ensemble du trafic destiné à un système autonome externe nécessite la connaissance de la table de routage de l’ASBR qui a émis les routes externes.</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353</a:t>
            </a:fld>
            <a:endParaRPr lang="fr-FR"/>
          </a:p>
        </p:txBody>
      </p:sp>
    </p:spTree>
    <p:extLst>
      <p:ext uri="{BB962C8B-B14F-4D97-AF65-F5344CB8AC3E}">
        <p14:creationId xmlns:p14="http://schemas.microsoft.com/office/powerpoint/2010/main" val="3402076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L’ensemble du trafic destiné à un système autonome externe nécessite la connaissance de la table de routage de l’ASBR qui a émis les routes externes. </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354</a:t>
            </a:fld>
            <a:endParaRPr lang="fr-FR"/>
          </a:p>
        </p:txBody>
      </p:sp>
    </p:spTree>
    <p:extLst>
      <p:ext uri="{BB962C8B-B14F-4D97-AF65-F5344CB8AC3E}">
        <p14:creationId xmlns:p14="http://schemas.microsoft.com/office/powerpoint/2010/main" val="34020769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recevoir des LSA de type 5,</a:t>
            </a:r>
            <a:r>
              <a:rPr lang="fr-FR" baseline="0" dirty="0" smtClean="0"/>
              <a:t> il est nécessaire d’avoir reçu des LSA de type 4 permettant de localiser l’ASBR? </a:t>
            </a:r>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355</a:t>
            </a:fld>
            <a:endParaRPr lang="fr-FR"/>
          </a:p>
        </p:txBody>
      </p:sp>
    </p:spTree>
    <p:extLst>
      <p:ext uri="{BB962C8B-B14F-4D97-AF65-F5344CB8AC3E}">
        <p14:creationId xmlns:p14="http://schemas.microsoft.com/office/powerpoint/2010/main" val="219723545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recevoir des LSA de type 5,</a:t>
            </a:r>
            <a:r>
              <a:rPr lang="fr-FR" baseline="0" dirty="0" smtClean="0"/>
              <a:t> il est nécessaire d’avoir reçu des LSA de type 4 permettant de localiser l’ASBR? </a:t>
            </a:r>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356</a:t>
            </a:fld>
            <a:endParaRPr lang="fr-FR"/>
          </a:p>
        </p:txBody>
      </p:sp>
    </p:spTree>
    <p:extLst>
      <p:ext uri="{BB962C8B-B14F-4D97-AF65-F5344CB8AC3E}">
        <p14:creationId xmlns:p14="http://schemas.microsoft.com/office/powerpoint/2010/main" val="219723545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recevoir des LSA de type 5,</a:t>
            </a:r>
            <a:r>
              <a:rPr lang="fr-FR" baseline="0" dirty="0" smtClean="0"/>
              <a:t> il est nécessaire d’avoir reçu des LSA de type 4 permettant de localiser l’ASBR? </a:t>
            </a:r>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357</a:t>
            </a:fld>
            <a:endParaRPr lang="fr-FR"/>
          </a:p>
        </p:txBody>
      </p:sp>
    </p:spTree>
    <p:extLst>
      <p:ext uri="{BB962C8B-B14F-4D97-AF65-F5344CB8AC3E}">
        <p14:creationId xmlns:p14="http://schemas.microsoft.com/office/powerpoint/2010/main" val="219723545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dirty="0" smtClean="0"/>
              <a:t>Si un</a:t>
            </a:r>
            <a:r>
              <a:rPr lang="fr-FR" baseline="0" dirty="0" smtClean="0"/>
              <a:t> </a:t>
            </a:r>
            <a:r>
              <a:rPr lang="fr-FR" dirty="0" smtClean="0"/>
              <a:t>réseau dans</a:t>
            </a:r>
            <a:r>
              <a:rPr lang="fr-FR" baseline="0" dirty="0" smtClean="0"/>
              <a:t> une </a:t>
            </a:r>
            <a:r>
              <a:rPr lang="fr-FR" dirty="0" smtClean="0"/>
              <a:t>zone est défaillant, le routeur de la zone diffuse une LSA1</a:t>
            </a:r>
            <a:r>
              <a:rPr lang="fr-FR" baseline="0" dirty="0" smtClean="0"/>
              <a:t> dans la zone. L’ABR </a:t>
            </a:r>
            <a:r>
              <a:rPr lang="fr-FR" dirty="0" smtClean="0"/>
              <a:t>ne propage pas la mise à jour, car une route récapitulative a été configurée pour lui. Aucune </a:t>
            </a:r>
            <a:r>
              <a:rPr lang="fr-FR" dirty="0" err="1" smtClean="0"/>
              <a:t>innondation</a:t>
            </a:r>
            <a:r>
              <a:rPr lang="fr-FR" dirty="0" smtClean="0"/>
              <a:t> LSA spécifique au lien ne sort de la zone. Voir slide 8</a:t>
            </a:r>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361</a:t>
            </a:fld>
            <a:endParaRPr lang="fr-FR"/>
          </a:p>
        </p:txBody>
      </p:sp>
    </p:spTree>
    <p:extLst>
      <p:ext uri="{BB962C8B-B14F-4D97-AF65-F5344CB8AC3E}">
        <p14:creationId xmlns:p14="http://schemas.microsoft.com/office/powerpoint/2010/main" val="2140074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C23E1C7-25B7-40A3-A007-E5BE1822317B}" type="slidenum">
              <a:rPr lang="fr-FR" altLang="fr-FR" smtClean="0"/>
              <a:pPr eaLnBrk="1" hangingPunct="1">
                <a:spcBef>
                  <a:spcPct val="0"/>
                </a:spcBef>
              </a:pPr>
              <a:t>38</a:t>
            </a:fld>
            <a:endParaRPr lang="fr-FR" altLang="fr-FR"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389384404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fr-FR" dirty="0" err="1" smtClean="0"/>
              <a:t>summary-address</a:t>
            </a:r>
            <a:r>
              <a:rPr lang="fr-FR" dirty="0" smtClean="0"/>
              <a:t> </a:t>
            </a:r>
            <a:r>
              <a:rPr lang="fr-FR" i="1" dirty="0" err="1" smtClean="0"/>
              <a:t>address</a:t>
            </a:r>
            <a:r>
              <a:rPr lang="fr-FR" i="1" dirty="0" smtClean="0"/>
              <a:t> </a:t>
            </a:r>
            <a:r>
              <a:rPr lang="fr-FR" i="1" dirty="0" err="1" smtClean="0"/>
              <a:t>mask</a:t>
            </a:r>
            <a:r>
              <a:rPr lang="fr-FR" i="1" dirty="0" smtClean="0"/>
              <a:t>. </a:t>
            </a:r>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362</a:t>
            </a:fld>
            <a:endParaRPr lang="fr-FR"/>
          </a:p>
        </p:txBody>
      </p:sp>
    </p:spTree>
    <p:extLst>
      <p:ext uri="{BB962C8B-B14F-4D97-AF65-F5344CB8AC3E}">
        <p14:creationId xmlns:p14="http://schemas.microsoft.com/office/powerpoint/2010/main" val="248631823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370</a:t>
            </a:fld>
            <a:endParaRPr lang="fr-BE"/>
          </a:p>
        </p:txBody>
      </p:sp>
    </p:spTree>
    <p:extLst>
      <p:ext uri="{BB962C8B-B14F-4D97-AF65-F5344CB8AC3E}">
        <p14:creationId xmlns:p14="http://schemas.microsoft.com/office/powerpoint/2010/main" val="153213225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14 canaux,</a:t>
            </a:r>
            <a:r>
              <a:rPr lang="fr-FR" baseline="0" dirty="0" smtClean="0"/>
              <a:t> donc 14 communications simultanées possibles sans interférences.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Si canaux plus larges (triangles rouge/vert/bleu), seulement trois communications simultanées possibles sans interférences.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 </a:t>
            </a: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371</a:t>
            </a:fld>
            <a:endParaRPr lang="fr-BE"/>
          </a:p>
        </p:txBody>
      </p:sp>
    </p:spTree>
    <p:extLst>
      <p:ext uri="{BB962C8B-B14F-4D97-AF65-F5344CB8AC3E}">
        <p14:creationId xmlns:p14="http://schemas.microsoft.com/office/powerpoint/2010/main" val="299153943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372</a:t>
            </a:fld>
            <a:endParaRPr lang="fr-BE"/>
          </a:p>
        </p:txBody>
      </p:sp>
    </p:spTree>
    <p:extLst>
      <p:ext uri="{BB962C8B-B14F-4D97-AF65-F5344CB8AC3E}">
        <p14:creationId xmlns:p14="http://schemas.microsoft.com/office/powerpoint/2010/main" val="28261939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373</a:t>
            </a:fld>
            <a:endParaRPr lang="fr-BE"/>
          </a:p>
        </p:txBody>
      </p:sp>
    </p:spTree>
    <p:extLst>
      <p:ext uri="{BB962C8B-B14F-4D97-AF65-F5344CB8AC3E}">
        <p14:creationId xmlns:p14="http://schemas.microsoft.com/office/powerpoint/2010/main" val="350818392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Source de l'image : http://img.medscape.com/fullsize/migrated/560/221/jce560221.fig1.gif</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374</a:t>
            </a:fld>
            <a:endParaRPr lang="fr-BE"/>
          </a:p>
        </p:txBody>
      </p:sp>
    </p:spTree>
    <p:extLst>
      <p:ext uri="{BB962C8B-B14F-4D97-AF65-F5344CB8AC3E}">
        <p14:creationId xmlns:p14="http://schemas.microsoft.com/office/powerpoint/2010/main" val="238407985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 est un entier.</a:t>
            </a:r>
          </a:p>
          <a:p>
            <a:r>
              <a:rPr lang="fr-FR" dirty="0" smtClean="0"/>
              <a:t>a</a:t>
            </a:r>
            <a:r>
              <a:rPr lang="fr-FR" baseline="-25000" dirty="0" smtClean="0"/>
              <a:t>0</a:t>
            </a:r>
            <a:r>
              <a:rPr lang="fr-FR" baseline="0" dirty="0" smtClean="0"/>
              <a:t> = 0 si la fonction est alternative</a:t>
            </a: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375</a:t>
            </a:fld>
            <a:endParaRPr lang="fr-BE"/>
          </a:p>
        </p:txBody>
      </p:sp>
    </p:spTree>
    <p:extLst>
      <p:ext uri="{BB962C8B-B14F-4D97-AF65-F5344CB8AC3E}">
        <p14:creationId xmlns:p14="http://schemas.microsoft.com/office/powerpoint/2010/main" val="37490396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376</a:t>
            </a:fld>
            <a:endParaRPr lang="fr-BE"/>
          </a:p>
        </p:txBody>
      </p:sp>
    </p:spTree>
    <p:extLst>
      <p:ext uri="{BB962C8B-B14F-4D97-AF65-F5344CB8AC3E}">
        <p14:creationId xmlns:p14="http://schemas.microsoft.com/office/powerpoint/2010/main" val="28957562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377</a:t>
            </a:fld>
            <a:endParaRPr lang="fr-BE"/>
          </a:p>
        </p:txBody>
      </p:sp>
    </p:spTree>
    <p:extLst>
      <p:ext uri="{BB962C8B-B14F-4D97-AF65-F5344CB8AC3E}">
        <p14:creationId xmlns:p14="http://schemas.microsoft.com/office/powerpoint/2010/main" val="33144292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Et</a:t>
            </a:r>
            <a:r>
              <a:rPr lang="fr-FR" baseline="0" dirty="0" smtClean="0"/>
              <a:t> la phase?</a:t>
            </a: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378</a:t>
            </a:fld>
            <a:endParaRPr lang="fr-BE"/>
          </a:p>
        </p:txBody>
      </p:sp>
    </p:spTree>
    <p:extLst>
      <p:ext uri="{BB962C8B-B14F-4D97-AF65-F5344CB8AC3E}">
        <p14:creationId xmlns:p14="http://schemas.microsoft.com/office/powerpoint/2010/main" val="3583977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EC33153-A7A1-4712-AC55-A16889D336D5}" type="slidenum">
              <a:rPr lang="fr-FR" altLang="fr-FR" smtClean="0"/>
              <a:pPr eaLnBrk="1" hangingPunct="1">
                <a:spcBef>
                  <a:spcPct val="0"/>
                </a:spcBef>
              </a:pPr>
              <a:t>40</a:t>
            </a:fld>
            <a:endParaRPr lang="fr-FR" altLang="fr-FR"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215651696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379</a:t>
            </a:fld>
            <a:endParaRPr lang="fr-BE"/>
          </a:p>
        </p:txBody>
      </p:sp>
    </p:spTree>
    <p:extLst>
      <p:ext uri="{BB962C8B-B14F-4D97-AF65-F5344CB8AC3E}">
        <p14:creationId xmlns:p14="http://schemas.microsoft.com/office/powerpoint/2010/main" val="269563699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380</a:t>
            </a:fld>
            <a:endParaRPr lang="fr-BE"/>
          </a:p>
        </p:txBody>
      </p:sp>
    </p:spTree>
    <p:extLst>
      <p:ext uri="{BB962C8B-B14F-4D97-AF65-F5344CB8AC3E}">
        <p14:creationId xmlns:p14="http://schemas.microsoft.com/office/powerpoint/2010/main" val="80707714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385</a:t>
            </a:fld>
            <a:endParaRPr lang="fr-BE"/>
          </a:p>
        </p:txBody>
      </p:sp>
    </p:spTree>
    <p:extLst>
      <p:ext uri="{BB962C8B-B14F-4D97-AF65-F5344CB8AC3E}">
        <p14:creationId xmlns:p14="http://schemas.microsoft.com/office/powerpoint/2010/main" val="304710562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387</a:t>
            </a:fld>
            <a:endParaRPr lang="fr-BE"/>
          </a:p>
        </p:txBody>
      </p:sp>
    </p:spTree>
    <p:extLst>
      <p:ext uri="{BB962C8B-B14F-4D97-AF65-F5344CB8AC3E}">
        <p14:creationId xmlns:p14="http://schemas.microsoft.com/office/powerpoint/2010/main" val="334968440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392</a:t>
            </a:fld>
            <a:endParaRPr lang="fr-BE"/>
          </a:p>
        </p:txBody>
      </p:sp>
    </p:spTree>
    <p:extLst>
      <p:ext uri="{BB962C8B-B14F-4D97-AF65-F5344CB8AC3E}">
        <p14:creationId xmlns:p14="http://schemas.microsoft.com/office/powerpoint/2010/main" val="275511490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latin typeface="Cambria Math" panose="02040503050406030204" pitchFamily="18" charset="0"/>
                    <a:ea typeface="Cambria Math" panose="02040503050406030204" pitchFamily="18" charset="0"/>
                    <a:cs typeface="Andalus" panose="02020603050405020304" pitchFamily="18" charset="-78"/>
                  </a:rPr>
                  <a:t>cos(a) . cos(b) = </a:t>
                </a:r>
                <a14:m>
                  <m:oMath xmlns:m="http://schemas.openxmlformats.org/officeDocument/2006/math">
                    <m:f>
                      <m:fPr>
                        <m:ctrlPr>
                          <a:rPr lang="fr-FR" sz="1600" i="1" smtClean="0">
                            <a:latin typeface="Cambria Math" panose="02040503050406030204" pitchFamily="18" charset="0"/>
                            <a:ea typeface="Cambria Math" panose="02040503050406030204" pitchFamily="18" charset="0"/>
                            <a:cs typeface="Andalus" panose="02020603050405020304" pitchFamily="18" charset="-78"/>
                          </a:rPr>
                        </m:ctrlPr>
                      </m:fPr>
                      <m:num>
                        <m:r>
                          <a:rPr lang="fr-FR" sz="1600" b="0" i="1" smtClean="0">
                            <a:latin typeface="Cambria Math" panose="02040503050406030204" pitchFamily="18" charset="0"/>
                            <a:ea typeface="Cambria Math" panose="02040503050406030204" pitchFamily="18" charset="0"/>
                            <a:cs typeface="Andalus" panose="02020603050405020304" pitchFamily="18" charset="-78"/>
                          </a:rPr>
                          <m:t>1</m:t>
                        </m:r>
                      </m:num>
                      <m:den>
                        <m:r>
                          <a:rPr lang="fr-FR" sz="1600" b="0" i="1" smtClean="0">
                            <a:latin typeface="Cambria Math" panose="02040503050406030204" pitchFamily="18" charset="0"/>
                            <a:ea typeface="Cambria Math" panose="02040503050406030204" pitchFamily="18" charset="0"/>
                            <a:cs typeface="Andalus" panose="02020603050405020304" pitchFamily="18" charset="-78"/>
                          </a:rPr>
                          <m:t>2</m:t>
                        </m:r>
                      </m:den>
                    </m:f>
                  </m:oMath>
                </a14:m>
                <a:r>
                  <a:rPr lang="fr-FR" dirty="0" smtClean="0">
                    <a:latin typeface="Cambria Math" panose="02040503050406030204" pitchFamily="18" charset="0"/>
                    <a:ea typeface="Cambria Math" panose="02040503050406030204" pitchFamily="18" charset="0"/>
                    <a:cs typeface="Andalus" panose="02020603050405020304" pitchFamily="18" charset="-78"/>
                  </a:rPr>
                  <a:t> </a:t>
                </a:r>
                <a:r>
                  <a:rPr lang="fr-FR" dirty="0">
                    <a:latin typeface="Cambria Math" panose="02040503050406030204" pitchFamily="18" charset="0"/>
                    <a:ea typeface="Cambria Math" panose="02040503050406030204" pitchFamily="18" charset="0"/>
                    <a:cs typeface="Andalus" panose="02020603050405020304" pitchFamily="18" charset="-78"/>
                  </a:rPr>
                  <a:t>.[ </a:t>
                </a:r>
                <a:r>
                  <a:rPr lang="fr-FR" dirty="0" smtClean="0">
                    <a:latin typeface="Cambria Math" panose="02040503050406030204" pitchFamily="18" charset="0"/>
                    <a:ea typeface="Cambria Math" panose="02040503050406030204" pitchFamily="18" charset="0"/>
                    <a:cs typeface="Andalus" panose="02020603050405020304" pitchFamily="18" charset="-78"/>
                  </a:rPr>
                  <a:t>cos </a:t>
                </a:r>
                <a:r>
                  <a:rPr lang="fr-FR" dirty="0">
                    <a:latin typeface="Cambria Math" panose="02040503050406030204" pitchFamily="18" charset="0"/>
                    <a:ea typeface="Cambria Math" panose="02040503050406030204" pitchFamily="18" charset="0"/>
                    <a:cs typeface="Andalus" panose="02020603050405020304" pitchFamily="18" charset="-78"/>
                  </a:rPr>
                  <a:t>(</a:t>
                </a:r>
                <a:r>
                  <a:rPr lang="fr-FR" dirty="0" err="1" smtClean="0">
                    <a:latin typeface="Cambria Math" panose="02040503050406030204" pitchFamily="18" charset="0"/>
                    <a:ea typeface="Cambria Math" panose="02040503050406030204" pitchFamily="18" charset="0"/>
                    <a:cs typeface="Andalus" panose="02020603050405020304" pitchFamily="18" charset="-78"/>
                  </a:rPr>
                  <a:t>a+b</a:t>
                </a:r>
                <a:r>
                  <a:rPr lang="fr-FR" dirty="0">
                    <a:latin typeface="Cambria Math" panose="02040503050406030204" pitchFamily="18" charset="0"/>
                    <a:ea typeface="Cambria Math" panose="02040503050406030204" pitchFamily="18" charset="0"/>
                    <a:cs typeface="Andalus" panose="02020603050405020304" pitchFamily="18" charset="-78"/>
                  </a:rPr>
                  <a:t>) </a:t>
                </a:r>
                <a:r>
                  <a:rPr lang="fr-FR" dirty="0" smtClean="0">
                    <a:latin typeface="Cambria Math" panose="02040503050406030204" pitchFamily="18" charset="0"/>
                    <a:ea typeface="Cambria Math" panose="02040503050406030204" pitchFamily="18" charset="0"/>
                    <a:cs typeface="Andalus" panose="02020603050405020304" pitchFamily="18" charset="-78"/>
                  </a:rPr>
                  <a:t>+ cos </a:t>
                </a:r>
                <a:r>
                  <a:rPr lang="fr-FR" dirty="0">
                    <a:latin typeface="Cambria Math" panose="02040503050406030204" pitchFamily="18" charset="0"/>
                    <a:ea typeface="Cambria Math" panose="02040503050406030204" pitchFamily="18" charset="0"/>
                    <a:cs typeface="Andalus" panose="02020603050405020304" pitchFamily="18" charset="-78"/>
                  </a:rPr>
                  <a:t>(</a:t>
                </a:r>
                <a:r>
                  <a:rPr lang="fr-FR" dirty="0" smtClean="0">
                    <a:latin typeface="Cambria Math" panose="02040503050406030204" pitchFamily="18" charset="0"/>
                    <a:ea typeface="Cambria Math" panose="02040503050406030204" pitchFamily="18" charset="0"/>
                    <a:cs typeface="Andalus" panose="02020603050405020304" pitchFamily="18" charset="-78"/>
                  </a:rPr>
                  <a:t>a-b</a:t>
                </a:r>
                <a:r>
                  <a:rPr lang="fr-FR" dirty="0">
                    <a:latin typeface="Cambria Math" panose="02040503050406030204" pitchFamily="18" charset="0"/>
                    <a:ea typeface="Cambria Math" panose="02040503050406030204" pitchFamily="18" charset="0"/>
                    <a:cs typeface="Andalus" panose="02020603050405020304" pitchFamily="18" charset="-78"/>
                  </a:rPr>
                  <a:t>) ]</a:t>
                </a:r>
              </a:p>
              <a:p>
                <a:endParaRPr lang="fr-FR" dirty="0"/>
              </a:p>
            </p:txBody>
          </p:sp>
        </mc:Choice>
        <mc:Fallback xmlns="">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latin typeface="Cambria Math" panose="02040503050406030204" pitchFamily="18" charset="0"/>
                    <a:ea typeface="Cambria Math" panose="02040503050406030204" pitchFamily="18" charset="0"/>
                    <a:cs typeface="Andalus" panose="02020603050405020304" pitchFamily="18" charset="-78"/>
                  </a:rPr>
                  <a:t>cos(a) . cos(b) = </a:t>
                </a:r>
                <a:r>
                  <a:rPr lang="fr-FR" sz="1600" b="0" i="0" smtClean="0">
                    <a:latin typeface="Cambria Math" panose="02040503050406030204" pitchFamily="18" charset="0"/>
                    <a:ea typeface="Cambria Math" panose="02040503050406030204" pitchFamily="18" charset="0"/>
                    <a:cs typeface="Andalus" panose="02020603050405020304" pitchFamily="18" charset="-78"/>
                  </a:rPr>
                  <a:t>1/2</a:t>
                </a:r>
                <a:r>
                  <a:rPr lang="fr-FR" dirty="0" smtClean="0">
                    <a:latin typeface="Cambria Math" panose="02040503050406030204" pitchFamily="18" charset="0"/>
                    <a:ea typeface="Cambria Math" panose="02040503050406030204" pitchFamily="18" charset="0"/>
                    <a:cs typeface="Andalus" panose="02020603050405020304" pitchFamily="18" charset="-78"/>
                  </a:rPr>
                  <a:t> </a:t>
                </a:r>
                <a:r>
                  <a:rPr lang="fr-FR" dirty="0">
                    <a:latin typeface="Cambria Math" panose="02040503050406030204" pitchFamily="18" charset="0"/>
                    <a:ea typeface="Cambria Math" panose="02040503050406030204" pitchFamily="18" charset="0"/>
                    <a:cs typeface="Andalus" panose="02020603050405020304" pitchFamily="18" charset="-78"/>
                  </a:rPr>
                  <a:t>.[ </a:t>
                </a:r>
                <a:r>
                  <a:rPr lang="fr-FR" dirty="0" smtClean="0">
                    <a:latin typeface="Cambria Math" panose="02040503050406030204" pitchFamily="18" charset="0"/>
                    <a:ea typeface="Cambria Math" panose="02040503050406030204" pitchFamily="18" charset="0"/>
                    <a:cs typeface="Andalus" panose="02020603050405020304" pitchFamily="18" charset="-78"/>
                  </a:rPr>
                  <a:t>cos </a:t>
                </a:r>
                <a:r>
                  <a:rPr lang="fr-FR" dirty="0">
                    <a:latin typeface="Cambria Math" panose="02040503050406030204" pitchFamily="18" charset="0"/>
                    <a:ea typeface="Cambria Math" panose="02040503050406030204" pitchFamily="18" charset="0"/>
                    <a:cs typeface="Andalus" panose="02020603050405020304" pitchFamily="18" charset="-78"/>
                  </a:rPr>
                  <a:t>(</a:t>
                </a:r>
                <a:r>
                  <a:rPr lang="fr-FR" dirty="0" err="1" smtClean="0">
                    <a:latin typeface="Cambria Math" panose="02040503050406030204" pitchFamily="18" charset="0"/>
                    <a:ea typeface="Cambria Math" panose="02040503050406030204" pitchFamily="18" charset="0"/>
                    <a:cs typeface="Andalus" panose="02020603050405020304" pitchFamily="18" charset="-78"/>
                  </a:rPr>
                  <a:t>a+b</a:t>
                </a:r>
                <a:r>
                  <a:rPr lang="fr-FR" dirty="0">
                    <a:latin typeface="Cambria Math" panose="02040503050406030204" pitchFamily="18" charset="0"/>
                    <a:ea typeface="Cambria Math" panose="02040503050406030204" pitchFamily="18" charset="0"/>
                    <a:cs typeface="Andalus" panose="02020603050405020304" pitchFamily="18" charset="-78"/>
                  </a:rPr>
                  <a:t>) </a:t>
                </a:r>
                <a:r>
                  <a:rPr lang="fr-FR" dirty="0" smtClean="0">
                    <a:latin typeface="Cambria Math" panose="02040503050406030204" pitchFamily="18" charset="0"/>
                    <a:ea typeface="Cambria Math" panose="02040503050406030204" pitchFamily="18" charset="0"/>
                    <a:cs typeface="Andalus" panose="02020603050405020304" pitchFamily="18" charset="-78"/>
                  </a:rPr>
                  <a:t>+ cos </a:t>
                </a:r>
                <a:r>
                  <a:rPr lang="fr-FR" dirty="0">
                    <a:latin typeface="Cambria Math" panose="02040503050406030204" pitchFamily="18" charset="0"/>
                    <a:ea typeface="Cambria Math" panose="02040503050406030204" pitchFamily="18" charset="0"/>
                    <a:cs typeface="Andalus" panose="02020603050405020304" pitchFamily="18" charset="-78"/>
                  </a:rPr>
                  <a:t>(</a:t>
                </a:r>
                <a:r>
                  <a:rPr lang="fr-FR" dirty="0" smtClean="0">
                    <a:latin typeface="Cambria Math" panose="02040503050406030204" pitchFamily="18" charset="0"/>
                    <a:ea typeface="Cambria Math" panose="02040503050406030204" pitchFamily="18" charset="0"/>
                    <a:cs typeface="Andalus" panose="02020603050405020304" pitchFamily="18" charset="-78"/>
                  </a:rPr>
                  <a:t>a-b</a:t>
                </a:r>
                <a:r>
                  <a:rPr lang="fr-FR" dirty="0">
                    <a:latin typeface="Cambria Math" panose="02040503050406030204" pitchFamily="18" charset="0"/>
                    <a:ea typeface="Cambria Math" panose="02040503050406030204" pitchFamily="18" charset="0"/>
                    <a:cs typeface="Andalus" panose="02020603050405020304" pitchFamily="18" charset="-78"/>
                  </a:rPr>
                  <a:t>) ]</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2BE8F34A-2CE3-4515-889B-CCDA45FADDD4}" type="slidenum">
              <a:rPr lang="fr-BE" smtClean="0"/>
              <a:t>395</a:t>
            </a:fld>
            <a:endParaRPr lang="fr-BE"/>
          </a:p>
        </p:txBody>
      </p:sp>
    </p:spTree>
    <p:extLst>
      <p:ext uri="{BB962C8B-B14F-4D97-AF65-F5344CB8AC3E}">
        <p14:creationId xmlns:p14="http://schemas.microsoft.com/office/powerpoint/2010/main" val="115716261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398</a:t>
            </a:fld>
            <a:endParaRPr lang="fr-BE"/>
          </a:p>
        </p:txBody>
      </p:sp>
    </p:spTree>
    <p:extLst>
      <p:ext uri="{BB962C8B-B14F-4D97-AF65-F5344CB8AC3E}">
        <p14:creationId xmlns:p14="http://schemas.microsoft.com/office/powerpoint/2010/main" val="113543472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Avantage d'une transmission numérique par rapport à l'analogique : en réception, on doit juste déterminer</a:t>
            </a:r>
            <a:r>
              <a:rPr lang="fr-FR" baseline="0" dirty="0" smtClean="0"/>
              <a:t> si ce que l'on reçoit est un 1 ou un 0. </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401</a:t>
            </a:fld>
            <a:endParaRPr lang="fr-BE"/>
          </a:p>
        </p:txBody>
      </p:sp>
    </p:spTree>
    <p:extLst>
      <p:ext uri="{BB962C8B-B14F-4D97-AF65-F5344CB8AC3E}">
        <p14:creationId xmlns:p14="http://schemas.microsoft.com/office/powerpoint/2010/main" val="15516234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fr-FR" b="0" dirty="0" smtClean="0"/>
              <a:t>(transformateurs de ligne, amplificateurs, échauffement et donc pertes par effet Joule).</a:t>
            </a:r>
          </a:p>
          <a:p>
            <a:r>
              <a:rPr lang="fr-FR" b="0" dirty="0" smtClean="0"/>
              <a:t>La distorsion linéaire se produit parce que</a:t>
            </a:r>
            <a:r>
              <a:rPr lang="fr-FR" b="0" baseline="0" dirty="0" smtClean="0"/>
              <a:t> l'équipement </a:t>
            </a:r>
            <a:r>
              <a:rPr lang="fr-FR" b="0" dirty="0" smtClean="0"/>
              <a:t>ne traite pas exactement de la même façon les composantes sinusoïdales de fréquence différente du signal.</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402</a:t>
            </a:fld>
            <a:endParaRPr lang="fr-BE"/>
          </a:p>
        </p:txBody>
      </p:sp>
    </p:spTree>
    <p:extLst>
      <p:ext uri="{BB962C8B-B14F-4D97-AF65-F5344CB8AC3E}">
        <p14:creationId xmlns:p14="http://schemas.microsoft.com/office/powerpoint/2010/main" val="293543147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r>
              <a:rPr lang="fr-FR" dirty="0" smtClean="0"/>
              <a:t>Respecter</a:t>
            </a:r>
            <a:r>
              <a:rPr lang="fr-FR" baseline="0" dirty="0" smtClean="0"/>
              <a:t> le critère de </a:t>
            </a:r>
            <a:r>
              <a:rPr lang="fr-FR" baseline="0" dirty="0" err="1" smtClean="0"/>
              <a:t>Nyquist</a:t>
            </a:r>
            <a:r>
              <a:rPr lang="fr-FR" baseline="0" dirty="0" smtClean="0"/>
              <a:t> pour éviter l'IES. </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406</a:t>
            </a:fld>
            <a:endParaRPr lang="fr-BE"/>
          </a:p>
        </p:txBody>
      </p:sp>
    </p:spTree>
    <p:extLst>
      <p:ext uri="{BB962C8B-B14F-4D97-AF65-F5344CB8AC3E}">
        <p14:creationId xmlns:p14="http://schemas.microsoft.com/office/powerpoint/2010/main" val="2924490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5CA2645-B467-40EF-9E9C-C1C3F5F5A04D}" type="slidenum">
              <a:rPr lang="fr-FR" altLang="fr-FR" smtClean="0"/>
              <a:pPr eaLnBrk="1" hangingPunct="1">
                <a:spcBef>
                  <a:spcPct val="0"/>
                </a:spcBef>
              </a:pPr>
              <a:t>41</a:t>
            </a:fld>
            <a:endParaRPr lang="fr-FR" altLang="fr-FR"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290142524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a:t>
            </a:r>
            <a:r>
              <a:rPr lang="fr-FR" baseline="0" dirty="0" smtClean="0"/>
              <a:t> transmission est identique dans les deux cas, elle cause la même déformation. </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407</a:t>
            </a:fld>
            <a:endParaRPr lang="fr-BE"/>
          </a:p>
        </p:txBody>
      </p:sp>
    </p:spTree>
    <p:extLst>
      <p:ext uri="{BB962C8B-B14F-4D97-AF65-F5344CB8AC3E}">
        <p14:creationId xmlns:p14="http://schemas.microsoft.com/office/powerpoint/2010/main" val="192096981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 </a:t>
            </a: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408</a:t>
            </a:fld>
            <a:endParaRPr lang="fr-BE"/>
          </a:p>
        </p:txBody>
      </p:sp>
    </p:spTree>
    <p:extLst>
      <p:ext uri="{BB962C8B-B14F-4D97-AF65-F5344CB8AC3E}">
        <p14:creationId xmlns:p14="http://schemas.microsoft.com/office/powerpoint/2010/main" val="289239433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415</a:t>
            </a:fld>
            <a:endParaRPr lang="fr-BE"/>
          </a:p>
        </p:txBody>
      </p:sp>
    </p:spTree>
    <p:extLst>
      <p:ext uri="{BB962C8B-B14F-4D97-AF65-F5344CB8AC3E}">
        <p14:creationId xmlns:p14="http://schemas.microsoft.com/office/powerpoint/2010/main" val="133838732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dirty="0" smtClean="0"/>
                  <a:t>Ajout d'un court-circuit </a:t>
                </a:r>
                <a:r>
                  <a:rPr lang="fr-FR" dirty="0" smtClean="0">
                    <a:sym typeface="Wingdings" panose="05000000000000000000" pitchFamily="2" charset="2"/>
                  </a:rPr>
                  <a:t> résultat pour le récepteur?</a:t>
                </a:r>
              </a:p>
              <a:p>
                <a:r>
                  <a:rPr lang="fr-FR" dirty="0" smtClean="0"/>
                  <a:t>Ligne en court-circuit = 50cm</a:t>
                </a:r>
                <a:r>
                  <a:rPr lang="fr-FR" baseline="0" dirty="0" smtClean="0"/>
                  <a:t> de long. </a:t>
                </a:r>
              </a:p>
              <a:p>
                <a:r>
                  <a:rPr lang="fr-FR" baseline="0" dirty="0" smtClean="0"/>
                  <a:t>Générateur délivre deux fréquence : f1 = 150MHz </a:t>
                </a:r>
                <a:r>
                  <a:rPr lang="fr-FR" baseline="0" dirty="0" smtClean="0">
                    <a:sym typeface="Wingdings" panose="05000000000000000000" pitchFamily="2" charset="2"/>
                  </a:rPr>
                  <a:t> f2 = 300MHz</a:t>
                </a:r>
              </a:p>
              <a:p>
                <a:r>
                  <a:rPr lang="fr-FR" dirty="0" smtClean="0"/>
                  <a:t>C = 300000km/s</a:t>
                </a:r>
              </a:p>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fr-FR" dirty="0" smtClean="0"/>
                      <m:t>λ</m:t>
                    </m:r>
                  </m:oMath>
                </a14:m>
                <a:r>
                  <a:rPr lang="fr-FR" dirty="0" smtClean="0"/>
                  <a:t>1 = 300000000/150000000=2m</a:t>
                </a:r>
              </a:p>
              <a:p>
                <a14:m>
                  <m:oMath xmlns:m="http://schemas.openxmlformats.org/officeDocument/2006/math">
                    <m:r>
                      <m:rPr>
                        <m:nor/>
                      </m:rPr>
                      <a:rPr lang="fr-FR" dirty="0" smtClean="0"/>
                      <m:t>λ</m:t>
                    </m:r>
                  </m:oMath>
                </a14:m>
                <a:r>
                  <a:rPr lang="fr-FR" dirty="0" smtClean="0"/>
                  <a:t>2 = 1m</a:t>
                </a:r>
              </a:p>
              <a:p>
                <a:r>
                  <a:rPr lang="fr-FR" dirty="0" smtClean="0"/>
                  <a:t>Pour f1, d=</a:t>
                </a:r>
                <a14:m>
                  <m:oMath xmlns:m="http://schemas.openxmlformats.org/officeDocument/2006/math">
                    <m:r>
                      <m:rPr>
                        <m:nor/>
                      </m:rPr>
                      <a:rPr lang="fr-FR" dirty="0" smtClean="0"/>
                      <m:t>λ</m:t>
                    </m:r>
                  </m:oMath>
                </a14:m>
                <a:r>
                  <a:rPr lang="fr-FR" dirty="0" smtClean="0"/>
                  <a:t>/4 (50cm = ¼ de 2m) </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Pour f2, d=</a:t>
                </a:r>
                <a14:m>
                  <m:oMath xmlns:m="http://schemas.openxmlformats.org/officeDocument/2006/math">
                    <m:r>
                      <m:rPr>
                        <m:nor/>
                      </m:rPr>
                      <a:rPr lang="fr-FR" dirty="0" smtClean="0"/>
                      <m:t>λ</m:t>
                    </m:r>
                  </m:oMath>
                </a14:m>
                <a:r>
                  <a:rPr lang="fr-FR" dirty="0" smtClean="0"/>
                  <a:t>/2 (50cm = 1/2 de 1m) </a:t>
                </a:r>
              </a:p>
              <a:p>
                <a:endParaRPr lang="fr-FR" dirty="0" smtClean="0">
                  <a:sym typeface="Wingdings" panose="05000000000000000000" pitchFamily="2" charset="2"/>
                </a:endParaRPr>
              </a:p>
              <a:p>
                <a:r>
                  <a:rPr lang="fr-FR" dirty="0" smtClean="0">
                    <a:sym typeface="Wingdings" panose="05000000000000000000" pitchFamily="2" charset="2"/>
                  </a:rPr>
                  <a:t> </a:t>
                </a:r>
                <a:endParaRPr lang="fr-FR" dirty="0" smtClean="0"/>
              </a:p>
              <a:p>
                <a:endParaRPr lang="fr-FR" dirty="0"/>
              </a:p>
            </p:txBody>
          </p:sp>
        </mc:Choice>
        <mc:Fallback xmlns="">
          <p:sp>
            <p:nvSpPr>
              <p:cNvPr id="3" name="Espace réservé des commentaires 2"/>
              <p:cNvSpPr>
                <a:spLocks noGrp="1"/>
              </p:cNvSpPr>
              <p:nvPr>
                <p:ph type="body" idx="1"/>
              </p:nvPr>
            </p:nvSpPr>
            <p:spPr/>
            <p:txBody>
              <a:bodyPr/>
              <a:lstStyle/>
              <a:p>
                <a:r>
                  <a:rPr lang="fr-FR" dirty="0" smtClean="0"/>
                  <a:t>Ajout d'un court-circuit </a:t>
                </a:r>
                <a:r>
                  <a:rPr lang="fr-FR" dirty="0" smtClean="0">
                    <a:sym typeface="Wingdings" panose="05000000000000000000" pitchFamily="2" charset="2"/>
                  </a:rPr>
                  <a:t> résultat pour le récepteur</a:t>
                </a:r>
                <a:r>
                  <a:rPr lang="fr-FR" dirty="0" smtClean="0">
                    <a:sym typeface="Wingdings" panose="05000000000000000000" pitchFamily="2" charset="2"/>
                  </a:rPr>
                  <a:t>?</a:t>
                </a:r>
              </a:p>
              <a:p>
                <a:r>
                  <a:rPr lang="fr-FR" dirty="0" smtClean="0"/>
                  <a:t>Ligne en court-circuit = 50cm</a:t>
                </a:r>
                <a:r>
                  <a:rPr lang="fr-FR" baseline="0" dirty="0" smtClean="0"/>
                  <a:t> de long. </a:t>
                </a:r>
              </a:p>
              <a:p>
                <a:r>
                  <a:rPr lang="fr-FR" baseline="0" dirty="0" smtClean="0"/>
                  <a:t>Générateur délivre deux fréquence : f1 = 150MHz </a:t>
                </a:r>
                <a:r>
                  <a:rPr lang="fr-FR" baseline="0" dirty="0" smtClean="0">
                    <a:sym typeface="Wingdings" panose="05000000000000000000" pitchFamily="2" charset="2"/>
                  </a:rPr>
                  <a:t> f2 = 300MHz</a:t>
                </a:r>
              </a:p>
              <a:p>
                <a:r>
                  <a:rPr lang="fr-FR" dirty="0" smtClean="0"/>
                  <a:t>C = 300000km/s</a:t>
                </a:r>
              </a:p>
              <a:p>
                <a:pPr marL="0" marR="0" indent="0" algn="l" defTabSz="914400" rtl="0" eaLnBrk="1" fontAlgn="auto" latinLnBrk="0" hangingPunct="1">
                  <a:lnSpc>
                    <a:spcPct val="100000"/>
                  </a:lnSpc>
                  <a:spcBef>
                    <a:spcPts val="0"/>
                  </a:spcBef>
                  <a:spcAft>
                    <a:spcPts val="0"/>
                  </a:spcAft>
                  <a:buClrTx/>
                  <a:buSzTx/>
                  <a:buFontTx/>
                  <a:buNone/>
                  <a:tabLst/>
                  <a:defRPr/>
                </a:pPr>
                <a:r>
                  <a:rPr lang="fr-FR" i="0" dirty="0" smtClean="0">
                    <a:latin typeface="Cambria Math" panose="02040503050406030204" pitchFamily="18" charset="0"/>
                  </a:rPr>
                  <a:t>"λ</a:t>
                </a:r>
                <a:r>
                  <a:rPr lang="fr-FR" i="0" dirty="0" smtClean="0"/>
                  <a:t>"</a:t>
                </a:r>
                <a:r>
                  <a:rPr lang="fr-FR" dirty="0" smtClean="0"/>
                  <a:t>1 = 300000000/150000000=2m</a:t>
                </a:r>
              </a:p>
              <a:p>
                <a:pPr/>
                <a:r>
                  <a:rPr lang="fr-FR" i="0" dirty="0" smtClean="0">
                    <a:latin typeface="Cambria Math" panose="02040503050406030204" pitchFamily="18" charset="0"/>
                  </a:rPr>
                  <a:t>"λ</a:t>
                </a:r>
                <a:r>
                  <a:rPr lang="fr-FR" i="0" dirty="0" smtClean="0"/>
                  <a:t>"</a:t>
                </a:r>
                <a:r>
                  <a:rPr lang="fr-FR" dirty="0" smtClean="0"/>
                  <a:t>2 = 1m</a:t>
                </a:r>
              </a:p>
              <a:p>
                <a:pPr/>
                <a:r>
                  <a:rPr lang="fr-FR" dirty="0" smtClean="0"/>
                  <a:t>Pour f1, d=</a:t>
                </a:r>
                <a:r>
                  <a:rPr lang="fr-FR" i="0" dirty="0" smtClean="0">
                    <a:latin typeface="Cambria Math" panose="02040503050406030204" pitchFamily="18" charset="0"/>
                  </a:rPr>
                  <a:t>"λ</a:t>
                </a:r>
                <a:r>
                  <a:rPr lang="fr-FR" i="0" dirty="0" smtClean="0"/>
                  <a:t>"</a:t>
                </a:r>
                <a:r>
                  <a:rPr lang="fr-FR" dirty="0" smtClean="0"/>
                  <a:t>/4 (50cm = ¼ de 2m) </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Pour f2, d=</a:t>
                </a:r>
                <a:r>
                  <a:rPr lang="fr-FR" i="0" dirty="0" smtClean="0">
                    <a:latin typeface="Cambria Math" panose="02040503050406030204" pitchFamily="18" charset="0"/>
                  </a:rPr>
                  <a:t>"λ</a:t>
                </a:r>
                <a:r>
                  <a:rPr lang="fr-FR" i="0" dirty="0" smtClean="0"/>
                  <a:t>"</a:t>
                </a:r>
                <a:r>
                  <a:rPr lang="fr-FR" dirty="0" smtClean="0"/>
                  <a:t>/2 </a:t>
                </a:r>
                <a:r>
                  <a:rPr lang="fr-FR" dirty="0" smtClean="0"/>
                  <a:t>(50cm = </a:t>
                </a:r>
                <a:r>
                  <a:rPr lang="fr-FR" dirty="0" smtClean="0"/>
                  <a:t>1/2 </a:t>
                </a:r>
                <a:r>
                  <a:rPr lang="fr-FR" dirty="0" smtClean="0"/>
                  <a:t>de </a:t>
                </a:r>
                <a:r>
                  <a:rPr lang="fr-FR" dirty="0" smtClean="0"/>
                  <a:t>1m</a:t>
                </a:r>
                <a:r>
                  <a:rPr lang="fr-FR" dirty="0" smtClean="0"/>
                  <a:t>) </a:t>
                </a:r>
              </a:p>
              <a:p>
                <a:pPr/>
                <a:endParaRPr lang="fr-FR" dirty="0" smtClean="0">
                  <a:sym typeface="Wingdings" panose="05000000000000000000" pitchFamily="2" charset="2"/>
                </a:endParaRPr>
              </a:p>
              <a:p>
                <a:pPr/>
                <a:r>
                  <a:rPr lang="fr-FR" dirty="0" smtClean="0">
                    <a:sym typeface="Wingdings" panose="05000000000000000000" pitchFamily="2" charset="2"/>
                  </a:rPr>
                  <a:t> </a:t>
                </a:r>
                <a:endParaRPr lang="fr-FR" dirty="0" smtClean="0"/>
              </a:p>
              <a:p>
                <a:endParaRPr lang="fr-FR" dirty="0"/>
              </a:p>
            </p:txBody>
          </p:sp>
        </mc:Fallback>
      </mc:AlternateContent>
      <p:sp>
        <p:nvSpPr>
          <p:cNvPr id="4" name="Espace réservé du numéro de diapositive 3"/>
          <p:cNvSpPr>
            <a:spLocks noGrp="1"/>
          </p:cNvSpPr>
          <p:nvPr>
            <p:ph type="sldNum" sz="quarter" idx="10"/>
          </p:nvPr>
        </p:nvSpPr>
        <p:spPr/>
        <p:txBody>
          <a:bodyPr/>
          <a:lstStyle/>
          <a:p>
            <a:fld id="{2BE8F34A-2CE3-4515-889B-CCDA45FADDD4}" type="slidenum">
              <a:rPr lang="fr-BE" smtClean="0"/>
              <a:t>416</a:t>
            </a:fld>
            <a:endParaRPr lang="fr-BE"/>
          </a:p>
        </p:txBody>
      </p:sp>
    </p:spTree>
    <p:extLst>
      <p:ext uri="{BB962C8B-B14F-4D97-AF65-F5344CB8AC3E}">
        <p14:creationId xmlns:p14="http://schemas.microsoft.com/office/powerpoint/2010/main" val="365583354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Quadripôle</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419</a:t>
            </a:fld>
            <a:endParaRPr lang="fr-BE"/>
          </a:p>
        </p:txBody>
      </p:sp>
    </p:spTree>
    <p:extLst>
      <p:ext uri="{BB962C8B-B14F-4D97-AF65-F5344CB8AC3E}">
        <p14:creationId xmlns:p14="http://schemas.microsoft.com/office/powerpoint/2010/main" val="389201165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Formules d'Euler</a:t>
            </a:r>
          </a:p>
          <a:p>
            <a:pPr marL="0" marR="0" lvl="1" indent="0" algn="l" defTabSz="914400" rtl="0" eaLnBrk="1" fontAlgn="auto" latinLnBrk="0" hangingPunct="1">
              <a:lnSpc>
                <a:spcPct val="100000"/>
              </a:lnSpc>
              <a:spcBef>
                <a:spcPts val="0"/>
              </a:spcBef>
              <a:spcAft>
                <a:spcPts val="0"/>
              </a:spcAft>
              <a:buClrTx/>
              <a:buSzTx/>
              <a:buFontTx/>
              <a:buNone/>
              <a:tabLst/>
              <a:defRPr/>
            </a:pPr>
            <a:r>
              <a:rPr lang="fr-FR" dirty="0" err="1" smtClean="0"/>
              <a:t>e</a:t>
            </a:r>
            <a:r>
              <a:rPr lang="fr-FR" baseline="30000" dirty="0" err="1" smtClean="0"/>
              <a:t>j</a:t>
            </a:r>
            <a:r>
              <a:rPr lang="el-GR" baseline="30000" dirty="0" smtClean="0"/>
              <a:t>β</a:t>
            </a:r>
            <a:r>
              <a:rPr lang="fr-FR" baseline="30000" dirty="0" smtClean="0"/>
              <a:t>x </a:t>
            </a:r>
            <a:r>
              <a:rPr lang="fr-FR" dirty="0" smtClean="0"/>
              <a:t>= cos </a:t>
            </a:r>
            <a:r>
              <a:rPr lang="el-GR" dirty="0" smtClean="0"/>
              <a:t>β</a:t>
            </a:r>
            <a:r>
              <a:rPr lang="fr-FR" dirty="0" smtClean="0"/>
              <a:t>x + j sin </a:t>
            </a:r>
            <a:r>
              <a:rPr lang="el-GR" dirty="0" smtClean="0"/>
              <a:t>β</a:t>
            </a:r>
            <a:r>
              <a:rPr lang="fr-FR" dirty="0" smtClean="0"/>
              <a:t>x</a:t>
            </a: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423</a:t>
            </a:fld>
            <a:endParaRPr lang="fr-BE"/>
          </a:p>
        </p:txBody>
      </p:sp>
    </p:spTree>
    <p:extLst>
      <p:ext uri="{BB962C8B-B14F-4D97-AF65-F5344CB8AC3E}">
        <p14:creationId xmlns:p14="http://schemas.microsoft.com/office/powerpoint/2010/main" val="39004500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430</a:t>
            </a:fld>
            <a:endParaRPr lang="fr-BE"/>
          </a:p>
        </p:txBody>
      </p:sp>
    </p:spTree>
    <p:extLst>
      <p:ext uri="{BB962C8B-B14F-4D97-AF65-F5344CB8AC3E}">
        <p14:creationId xmlns:p14="http://schemas.microsoft.com/office/powerpoint/2010/main" val="177761709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http://geii.en.free.fr/MC_EN2_Ch5.pdf</a:t>
            </a: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434</a:t>
            </a:fld>
            <a:endParaRPr lang="fr-BE"/>
          </a:p>
        </p:txBody>
      </p:sp>
    </p:spTree>
    <p:extLst>
      <p:ext uri="{BB962C8B-B14F-4D97-AF65-F5344CB8AC3E}">
        <p14:creationId xmlns:p14="http://schemas.microsoft.com/office/powerpoint/2010/main" val="1301405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dirty="0" smtClean="0"/>
                  <a:t>Ajout d'un court-circuit </a:t>
                </a:r>
                <a:r>
                  <a:rPr lang="fr-FR" dirty="0" smtClean="0">
                    <a:sym typeface="Wingdings" panose="05000000000000000000" pitchFamily="2" charset="2"/>
                  </a:rPr>
                  <a:t> résultat pour le récepteur?</a:t>
                </a:r>
              </a:p>
              <a:p>
                <a:r>
                  <a:rPr lang="fr-FR" dirty="0" smtClean="0"/>
                  <a:t>Ligne en court-circuit = 50cm</a:t>
                </a:r>
                <a:r>
                  <a:rPr lang="fr-FR" baseline="0" dirty="0" smtClean="0"/>
                  <a:t> de long. </a:t>
                </a:r>
              </a:p>
              <a:p>
                <a:r>
                  <a:rPr lang="fr-FR" baseline="0" dirty="0" smtClean="0"/>
                  <a:t>Générateur délivre deux fréquence : f1 = 150MHz </a:t>
                </a:r>
                <a:r>
                  <a:rPr lang="fr-FR" baseline="0" dirty="0" smtClean="0">
                    <a:sym typeface="Wingdings" panose="05000000000000000000" pitchFamily="2" charset="2"/>
                  </a:rPr>
                  <a:t> f2 = 300MHz</a:t>
                </a:r>
              </a:p>
              <a:p>
                <a:r>
                  <a:rPr lang="fr-FR" dirty="0" smtClean="0"/>
                  <a:t>C = 300000km/s</a:t>
                </a:r>
              </a:p>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fr-FR" dirty="0" smtClean="0"/>
                      <m:t>λ</m:t>
                    </m:r>
                  </m:oMath>
                </a14:m>
                <a:r>
                  <a:rPr lang="fr-FR" dirty="0" smtClean="0"/>
                  <a:t>1 = 300000000/150000000=2m</a:t>
                </a:r>
              </a:p>
              <a:p>
                <a14:m>
                  <m:oMath xmlns:m="http://schemas.openxmlformats.org/officeDocument/2006/math">
                    <m:r>
                      <m:rPr>
                        <m:nor/>
                      </m:rPr>
                      <a:rPr lang="fr-FR" dirty="0" smtClean="0"/>
                      <m:t>λ</m:t>
                    </m:r>
                  </m:oMath>
                </a14:m>
                <a:r>
                  <a:rPr lang="fr-FR" dirty="0" smtClean="0"/>
                  <a:t>2 = 1m</a:t>
                </a:r>
              </a:p>
              <a:p>
                <a:r>
                  <a:rPr lang="fr-FR" dirty="0" smtClean="0"/>
                  <a:t>Pour f1, d=</a:t>
                </a:r>
                <a14:m>
                  <m:oMath xmlns:m="http://schemas.openxmlformats.org/officeDocument/2006/math">
                    <m:r>
                      <m:rPr>
                        <m:nor/>
                      </m:rPr>
                      <a:rPr lang="fr-FR" dirty="0" smtClean="0"/>
                      <m:t>λ</m:t>
                    </m:r>
                  </m:oMath>
                </a14:m>
                <a:r>
                  <a:rPr lang="fr-FR" dirty="0" smtClean="0"/>
                  <a:t>/4 (50cm = ¼ de 2m) </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Pour f2, d=</a:t>
                </a:r>
                <a14:m>
                  <m:oMath xmlns:m="http://schemas.openxmlformats.org/officeDocument/2006/math">
                    <m:r>
                      <m:rPr>
                        <m:nor/>
                      </m:rPr>
                      <a:rPr lang="fr-FR" dirty="0" smtClean="0"/>
                      <m:t>λ</m:t>
                    </m:r>
                  </m:oMath>
                </a14:m>
                <a:r>
                  <a:rPr lang="fr-FR" dirty="0" smtClean="0"/>
                  <a:t>/2 (50cm = 1/2 de 1m) </a:t>
                </a:r>
              </a:p>
              <a:p>
                <a:endParaRPr lang="fr-FR" dirty="0" smtClean="0">
                  <a:sym typeface="Wingdings" panose="05000000000000000000" pitchFamily="2" charset="2"/>
                </a:endParaRPr>
              </a:p>
              <a:p>
                <a:r>
                  <a:rPr lang="fr-FR" dirty="0" smtClean="0">
                    <a:sym typeface="Wingdings" panose="05000000000000000000" pitchFamily="2" charset="2"/>
                  </a:rPr>
                  <a:t> </a:t>
                </a:r>
                <a:endParaRPr lang="fr-FR" dirty="0" smtClean="0"/>
              </a:p>
              <a:p>
                <a:endParaRPr lang="fr-FR" dirty="0"/>
              </a:p>
            </p:txBody>
          </p:sp>
        </mc:Choice>
        <mc:Fallback xmlns="">
          <p:sp>
            <p:nvSpPr>
              <p:cNvPr id="3" name="Espace réservé des commentaires 2"/>
              <p:cNvSpPr>
                <a:spLocks noGrp="1"/>
              </p:cNvSpPr>
              <p:nvPr>
                <p:ph type="body" idx="1"/>
              </p:nvPr>
            </p:nvSpPr>
            <p:spPr/>
            <p:txBody>
              <a:bodyPr/>
              <a:lstStyle/>
              <a:p>
                <a:r>
                  <a:rPr lang="fr-FR" dirty="0" smtClean="0"/>
                  <a:t>Ajout d'un court-circuit </a:t>
                </a:r>
                <a:r>
                  <a:rPr lang="fr-FR" dirty="0" smtClean="0">
                    <a:sym typeface="Wingdings" panose="05000000000000000000" pitchFamily="2" charset="2"/>
                  </a:rPr>
                  <a:t> résultat pour le récepteur</a:t>
                </a:r>
                <a:r>
                  <a:rPr lang="fr-FR" dirty="0" smtClean="0">
                    <a:sym typeface="Wingdings" panose="05000000000000000000" pitchFamily="2" charset="2"/>
                  </a:rPr>
                  <a:t>?</a:t>
                </a:r>
              </a:p>
              <a:p>
                <a:r>
                  <a:rPr lang="fr-FR" dirty="0" smtClean="0"/>
                  <a:t>Ligne en court-circuit = 50cm</a:t>
                </a:r>
                <a:r>
                  <a:rPr lang="fr-FR" baseline="0" dirty="0" smtClean="0"/>
                  <a:t> de long. </a:t>
                </a:r>
              </a:p>
              <a:p>
                <a:r>
                  <a:rPr lang="fr-FR" baseline="0" dirty="0" smtClean="0"/>
                  <a:t>Générateur délivre deux fréquence : f1 = 150MHz </a:t>
                </a:r>
                <a:r>
                  <a:rPr lang="fr-FR" baseline="0" dirty="0" smtClean="0">
                    <a:sym typeface="Wingdings" panose="05000000000000000000" pitchFamily="2" charset="2"/>
                  </a:rPr>
                  <a:t> f2 = 300MHz</a:t>
                </a:r>
              </a:p>
              <a:p>
                <a:r>
                  <a:rPr lang="fr-FR" dirty="0" smtClean="0"/>
                  <a:t>C = 300000km/s</a:t>
                </a:r>
              </a:p>
              <a:p>
                <a:pPr marL="0" marR="0" indent="0" algn="l" defTabSz="914400" rtl="0" eaLnBrk="1" fontAlgn="auto" latinLnBrk="0" hangingPunct="1">
                  <a:lnSpc>
                    <a:spcPct val="100000"/>
                  </a:lnSpc>
                  <a:spcBef>
                    <a:spcPts val="0"/>
                  </a:spcBef>
                  <a:spcAft>
                    <a:spcPts val="0"/>
                  </a:spcAft>
                  <a:buClrTx/>
                  <a:buSzTx/>
                  <a:buFontTx/>
                  <a:buNone/>
                  <a:tabLst/>
                  <a:defRPr/>
                </a:pPr>
                <a:r>
                  <a:rPr lang="fr-FR" i="0" dirty="0" smtClean="0">
                    <a:latin typeface="Cambria Math" panose="02040503050406030204" pitchFamily="18" charset="0"/>
                  </a:rPr>
                  <a:t>"λ</a:t>
                </a:r>
                <a:r>
                  <a:rPr lang="fr-FR" i="0" dirty="0" smtClean="0"/>
                  <a:t>"</a:t>
                </a:r>
                <a:r>
                  <a:rPr lang="fr-FR" dirty="0" smtClean="0"/>
                  <a:t>1 = 300000000/150000000=2m</a:t>
                </a:r>
              </a:p>
              <a:p>
                <a:pPr/>
                <a:r>
                  <a:rPr lang="fr-FR" i="0" dirty="0" smtClean="0">
                    <a:latin typeface="Cambria Math" panose="02040503050406030204" pitchFamily="18" charset="0"/>
                  </a:rPr>
                  <a:t>"λ</a:t>
                </a:r>
                <a:r>
                  <a:rPr lang="fr-FR" i="0" dirty="0" smtClean="0"/>
                  <a:t>"</a:t>
                </a:r>
                <a:r>
                  <a:rPr lang="fr-FR" dirty="0" smtClean="0"/>
                  <a:t>2 = 1m</a:t>
                </a:r>
              </a:p>
              <a:p>
                <a:pPr/>
                <a:r>
                  <a:rPr lang="fr-FR" dirty="0" smtClean="0"/>
                  <a:t>Pour f1, d=</a:t>
                </a:r>
                <a:r>
                  <a:rPr lang="fr-FR" i="0" dirty="0" smtClean="0">
                    <a:latin typeface="Cambria Math" panose="02040503050406030204" pitchFamily="18" charset="0"/>
                  </a:rPr>
                  <a:t>"λ</a:t>
                </a:r>
                <a:r>
                  <a:rPr lang="fr-FR" i="0" dirty="0" smtClean="0"/>
                  <a:t>"</a:t>
                </a:r>
                <a:r>
                  <a:rPr lang="fr-FR" dirty="0" smtClean="0"/>
                  <a:t>/4 (50cm = ¼ de 2m) </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Pour f2, d=</a:t>
                </a:r>
                <a:r>
                  <a:rPr lang="fr-FR" i="0" dirty="0" smtClean="0">
                    <a:latin typeface="Cambria Math" panose="02040503050406030204" pitchFamily="18" charset="0"/>
                  </a:rPr>
                  <a:t>"λ</a:t>
                </a:r>
                <a:r>
                  <a:rPr lang="fr-FR" i="0" dirty="0" smtClean="0"/>
                  <a:t>"</a:t>
                </a:r>
                <a:r>
                  <a:rPr lang="fr-FR" dirty="0" smtClean="0"/>
                  <a:t>/2 </a:t>
                </a:r>
                <a:r>
                  <a:rPr lang="fr-FR" dirty="0" smtClean="0"/>
                  <a:t>(50cm = </a:t>
                </a:r>
                <a:r>
                  <a:rPr lang="fr-FR" dirty="0" smtClean="0"/>
                  <a:t>1/2 </a:t>
                </a:r>
                <a:r>
                  <a:rPr lang="fr-FR" dirty="0" smtClean="0"/>
                  <a:t>de </a:t>
                </a:r>
                <a:r>
                  <a:rPr lang="fr-FR" dirty="0" smtClean="0"/>
                  <a:t>1m</a:t>
                </a:r>
                <a:r>
                  <a:rPr lang="fr-FR" dirty="0" smtClean="0"/>
                  <a:t>) </a:t>
                </a:r>
              </a:p>
              <a:p>
                <a:pPr/>
                <a:endParaRPr lang="fr-FR" dirty="0" smtClean="0">
                  <a:sym typeface="Wingdings" panose="05000000000000000000" pitchFamily="2" charset="2"/>
                </a:endParaRPr>
              </a:p>
              <a:p>
                <a:pPr/>
                <a:r>
                  <a:rPr lang="fr-FR" dirty="0" smtClean="0">
                    <a:sym typeface="Wingdings" panose="05000000000000000000" pitchFamily="2" charset="2"/>
                  </a:rPr>
                  <a:t> </a:t>
                </a:r>
                <a:endParaRPr lang="fr-FR" dirty="0" smtClean="0"/>
              </a:p>
              <a:p>
                <a:endParaRPr lang="fr-FR" dirty="0"/>
              </a:p>
            </p:txBody>
          </p:sp>
        </mc:Fallback>
      </mc:AlternateContent>
      <p:sp>
        <p:nvSpPr>
          <p:cNvPr id="4" name="Espace réservé du numéro de diapositive 3"/>
          <p:cNvSpPr>
            <a:spLocks noGrp="1"/>
          </p:cNvSpPr>
          <p:nvPr>
            <p:ph type="sldNum" sz="quarter" idx="10"/>
          </p:nvPr>
        </p:nvSpPr>
        <p:spPr/>
        <p:txBody>
          <a:bodyPr/>
          <a:lstStyle/>
          <a:p>
            <a:fld id="{2BE8F34A-2CE3-4515-889B-CCDA45FADDD4}" type="slidenum">
              <a:rPr lang="fr-BE" smtClean="0"/>
              <a:t>435</a:t>
            </a:fld>
            <a:endParaRPr lang="fr-BE"/>
          </a:p>
        </p:txBody>
      </p:sp>
    </p:spTree>
    <p:extLst>
      <p:ext uri="{BB962C8B-B14F-4D97-AF65-F5344CB8AC3E}">
        <p14:creationId xmlns:p14="http://schemas.microsoft.com/office/powerpoint/2010/main" val="272739294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Avant d'atteindre R, ces ondes incidentes sont liées à l'expression V</a:t>
            </a:r>
            <a:r>
              <a:rPr lang="fr-FR" sz="1200" kern="1200" baseline="-25000" dirty="0" smtClean="0">
                <a:solidFill>
                  <a:schemeClr val="tx1"/>
                </a:solidFill>
                <a:effectLst/>
                <a:latin typeface="+mn-lt"/>
                <a:ea typeface="+mn-ea"/>
                <a:cs typeface="+mn-cs"/>
              </a:rPr>
              <a:t>i</a:t>
            </a:r>
            <a:r>
              <a:rPr lang="fr-FR" sz="1200" kern="1200" dirty="0" smtClean="0">
                <a:solidFill>
                  <a:schemeClr val="tx1"/>
                </a:solidFill>
                <a:effectLst/>
                <a:latin typeface="+mn-lt"/>
                <a:ea typeface="+mn-ea"/>
                <a:cs typeface="+mn-cs"/>
              </a:rPr>
              <a:t> = Z</a:t>
            </a:r>
            <a:r>
              <a:rPr lang="fr-FR" sz="1200" kern="1200" baseline="-25000" dirty="0" smtClean="0">
                <a:solidFill>
                  <a:schemeClr val="tx1"/>
                </a:solidFill>
                <a:effectLst/>
                <a:latin typeface="+mn-lt"/>
                <a:ea typeface="+mn-ea"/>
                <a:cs typeface="+mn-cs"/>
              </a:rPr>
              <a:t>C</a:t>
            </a:r>
            <a:r>
              <a:rPr lang="fr-FR" sz="1200" kern="1200" dirty="0" smtClean="0">
                <a:solidFill>
                  <a:schemeClr val="tx1"/>
                </a:solidFill>
                <a:effectLst/>
                <a:latin typeface="+mn-lt"/>
                <a:ea typeface="+mn-ea"/>
                <a:cs typeface="+mn-cs"/>
              </a:rPr>
              <a:t> I</a:t>
            </a:r>
            <a:r>
              <a:rPr lang="fr-FR" sz="1200" kern="1200" baseline="-25000" dirty="0" smtClean="0">
                <a:solidFill>
                  <a:schemeClr val="tx1"/>
                </a:solidFill>
                <a:effectLst/>
                <a:latin typeface="+mn-lt"/>
                <a:ea typeface="+mn-ea"/>
                <a:cs typeface="+mn-cs"/>
              </a:rPr>
              <a:t>i</a:t>
            </a:r>
            <a:r>
              <a:rPr lang="fr-FR" sz="1200" kern="1200" dirty="0" smtClean="0">
                <a:solidFill>
                  <a:schemeClr val="tx1"/>
                </a:solidFill>
                <a:effectLst/>
                <a:latin typeface="+mn-lt"/>
                <a:ea typeface="+mn-ea"/>
                <a:cs typeface="+mn-cs"/>
              </a:rPr>
              <a:t>.. Cette expression n'est plus d'application lorsque les ondes arrivent en R car Z</a:t>
            </a:r>
            <a:r>
              <a:rPr lang="fr-FR" sz="1200" kern="1200" baseline="-25000" dirty="0" smtClean="0">
                <a:solidFill>
                  <a:schemeClr val="tx1"/>
                </a:solidFill>
                <a:effectLst/>
                <a:latin typeface="+mn-lt"/>
                <a:ea typeface="+mn-ea"/>
                <a:cs typeface="+mn-cs"/>
              </a:rPr>
              <a:t>C</a:t>
            </a:r>
            <a:r>
              <a:rPr lang="fr-FR" sz="1200"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sym typeface="Symbol" panose="05050102010706020507" pitchFamily="18" charset="2"/>
              </a:rPr>
              <a:t></a:t>
            </a:r>
            <a:r>
              <a:rPr lang="fr-FR" sz="1200" kern="1200" dirty="0" smtClean="0">
                <a:solidFill>
                  <a:schemeClr val="tx1"/>
                </a:solidFill>
                <a:effectLst/>
                <a:latin typeface="+mn-lt"/>
                <a:ea typeface="+mn-ea"/>
                <a:cs typeface="+mn-cs"/>
              </a:rPr>
              <a:t> R. Un courant traversera R et y causera une chute de tension : V = R.I. Mais la loi de </a:t>
            </a:r>
            <a:r>
              <a:rPr lang="fr-FR" sz="1200" kern="1200" dirty="0" err="1" smtClean="0">
                <a:solidFill>
                  <a:schemeClr val="tx1"/>
                </a:solidFill>
                <a:effectLst/>
                <a:latin typeface="+mn-lt"/>
                <a:ea typeface="+mn-ea"/>
                <a:cs typeface="+mn-cs"/>
              </a:rPr>
              <a:t>Kirchoff</a:t>
            </a:r>
            <a:r>
              <a:rPr lang="fr-FR" sz="1200" kern="1200" dirty="0" smtClean="0">
                <a:solidFill>
                  <a:schemeClr val="tx1"/>
                </a:solidFill>
                <a:effectLst/>
                <a:latin typeface="+mn-lt"/>
                <a:ea typeface="+mn-ea"/>
                <a:cs typeface="+mn-cs"/>
              </a:rPr>
              <a:t> exige le maintien du courant. La discontinuité I</a:t>
            </a:r>
            <a:r>
              <a:rPr lang="fr-FR" sz="1200" kern="1200" baseline="-25000" dirty="0" smtClean="0">
                <a:solidFill>
                  <a:schemeClr val="tx1"/>
                </a:solidFill>
                <a:effectLst/>
                <a:latin typeface="+mn-lt"/>
                <a:ea typeface="+mn-ea"/>
                <a:cs typeface="+mn-cs"/>
              </a:rPr>
              <a:t>i </a:t>
            </a:r>
            <a:r>
              <a:rPr lang="fr-FR" sz="1200" kern="1200" dirty="0" smtClean="0">
                <a:solidFill>
                  <a:schemeClr val="tx1"/>
                </a:solidFill>
                <a:effectLst/>
                <a:latin typeface="+mn-lt"/>
                <a:ea typeface="+mn-ea"/>
                <a:cs typeface="+mn-cs"/>
                <a:sym typeface="Symbol" panose="05050102010706020507" pitchFamily="18" charset="2"/>
              </a:rPr>
              <a:t></a:t>
            </a:r>
            <a:r>
              <a:rPr lang="fr-FR" sz="1200" kern="1200" dirty="0" smtClean="0">
                <a:solidFill>
                  <a:schemeClr val="tx1"/>
                </a:solidFill>
                <a:effectLst/>
                <a:latin typeface="+mn-lt"/>
                <a:ea typeface="+mn-ea"/>
                <a:cs typeface="+mn-cs"/>
              </a:rPr>
              <a:t> I sera compensée automatiquement par la formation d'un troisième courant Ir (le courant réfléchi). L'onde réfléchie est donc formée par une fraction de l'onde incidente. </a:t>
            </a: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440</a:t>
            </a:fld>
            <a:endParaRPr lang="fr-BE"/>
          </a:p>
        </p:txBody>
      </p:sp>
    </p:spTree>
    <p:extLst>
      <p:ext uri="{BB962C8B-B14F-4D97-AF65-F5344CB8AC3E}">
        <p14:creationId xmlns:p14="http://schemas.microsoft.com/office/powerpoint/2010/main" val="2000892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ltLang="fr-FR" dirty="0" smtClean="0"/>
              <a:t>Réseau hiérarchique ok, mais par exemple, le campus technique n’est qu’une partie de la HEH. </a:t>
            </a:r>
          </a:p>
          <a:p>
            <a:r>
              <a:rPr lang="fr-FR" altLang="fr-FR" dirty="0" smtClean="0"/>
              <a:t>Il y a des contacts/accès privilégiés avec des HE et Universités (par exemple, Techniques de l’Ingénieur en collaboration avec </a:t>
            </a:r>
            <a:r>
              <a:rPr lang="fr-FR" altLang="fr-FR" dirty="0" err="1" smtClean="0"/>
              <a:t>l’Ulg</a:t>
            </a:r>
            <a:r>
              <a:rPr lang="fr-FR" altLang="fr-FR" dirty="0" smtClean="0"/>
              <a:t>)</a:t>
            </a:r>
          </a:p>
          <a:p>
            <a:r>
              <a:rPr lang="fr-FR" altLang="fr-FR" dirty="0" smtClean="0"/>
              <a:t>Il y des accès avec les autres campus de la HE (social en face, tourisme à Tournai)</a:t>
            </a:r>
          </a:p>
          <a:p>
            <a:r>
              <a:rPr lang="fr-FR" altLang="fr-FR" dirty="0" smtClean="0"/>
              <a:t>Il y a un accès vers l’administration centrale</a:t>
            </a:r>
          </a:p>
          <a:p>
            <a:r>
              <a:rPr lang="fr-FR" altLang="fr-FR" dirty="0" smtClean="0"/>
              <a:t>Il y a un accès à Internet et au réseau </a:t>
            </a:r>
            <a:r>
              <a:rPr lang="fr-FR" altLang="fr-FR" dirty="0" err="1" smtClean="0"/>
              <a:t>interUniversités</a:t>
            </a:r>
            <a:r>
              <a:rPr lang="fr-FR" altLang="fr-FR" dirty="0" smtClean="0"/>
              <a:t>????????????</a:t>
            </a:r>
          </a:p>
          <a:p>
            <a:r>
              <a:rPr lang="fr-FR" altLang="fr-FR" dirty="0" err="1" smtClean="0"/>
              <a:t>Etc</a:t>
            </a:r>
            <a:endParaRPr lang="fr-FR" altLang="fr-FR" dirty="0" smtClean="0"/>
          </a:p>
          <a:p>
            <a:r>
              <a:rPr lang="fr-FR" altLang="fr-FR" dirty="0" smtClean="0">
                <a:sym typeface="Wingdings" pitchFamily="2" charset="2"/>
              </a:rPr>
              <a:t> Il y a un module avec les accès et les services</a:t>
            </a:r>
            <a:endParaRPr lang="fr-FR" altLang="fr-FR" dirty="0" smtClean="0"/>
          </a:p>
          <a:p>
            <a:endParaRPr lang="fr-FR" altLang="fr-FR" dirty="0" smtClean="0"/>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12</a:t>
            </a:fld>
            <a:endParaRPr lang="fr-BE"/>
          </a:p>
        </p:txBody>
      </p:sp>
    </p:spTree>
    <p:extLst>
      <p:ext uri="{BB962C8B-B14F-4D97-AF65-F5344CB8AC3E}">
        <p14:creationId xmlns:p14="http://schemas.microsoft.com/office/powerpoint/2010/main" val="1247773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0E4AADF-5506-4311-8697-B4A7FE428735}" type="slidenum">
              <a:rPr lang="fr-FR" altLang="fr-FR" smtClean="0"/>
              <a:pPr eaLnBrk="1" hangingPunct="1">
                <a:spcBef>
                  <a:spcPct val="0"/>
                </a:spcBef>
              </a:pPr>
              <a:t>42</a:t>
            </a:fld>
            <a:endParaRPr lang="fr-FR" altLang="fr-FR"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BE" altLang="fr-FR" dirty="0" smtClean="0"/>
              <a:t>Sources des images : </a:t>
            </a:r>
          </a:p>
          <a:p>
            <a:pPr eaLnBrk="1" hangingPunct="1"/>
            <a:r>
              <a:rPr lang="fr-BE" altLang="fr-FR" dirty="0" smtClean="0"/>
              <a:t>Source : http://odie.mcom.fr/~clucas/blog/statiques/bcmsn/images/01-hierarchical-network.pn</a:t>
            </a:r>
          </a:p>
          <a:p>
            <a:pPr eaLnBrk="1" hangingPunct="1"/>
            <a:r>
              <a:rPr lang="fr-BE" altLang="fr-FR" dirty="0" smtClean="0"/>
              <a:t>Source : Exploration_LAN_Switching_Chapter1.ppt  slide 6 et 7</a:t>
            </a:r>
          </a:p>
          <a:p>
            <a:pPr eaLnBrk="1" hangingPunct="1"/>
            <a:endParaRPr lang="fr-BE" altLang="fr-FR" dirty="0" smtClean="0"/>
          </a:p>
        </p:txBody>
      </p:sp>
    </p:spTree>
    <p:extLst>
      <p:ext uri="{BB962C8B-B14F-4D97-AF65-F5344CB8AC3E}">
        <p14:creationId xmlns:p14="http://schemas.microsoft.com/office/powerpoint/2010/main" val="99792646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Analogie moteur auto-</a:t>
            </a:r>
            <a:r>
              <a:rPr lang="fr-FR" dirty="0" err="1" smtClean="0"/>
              <a:t>mobilette</a:t>
            </a:r>
            <a:r>
              <a:rPr lang="fr-FR" dirty="0" smtClean="0"/>
              <a:t>-camion</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442</a:t>
            </a:fld>
            <a:endParaRPr lang="fr-BE"/>
          </a:p>
        </p:txBody>
      </p:sp>
    </p:spTree>
    <p:extLst>
      <p:ext uri="{BB962C8B-B14F-4D97-AF65-F5344CB8AC3E}">
        <p14:creationId xmlns:p14="http://schemas.microsoft.com/office/powerpoint/2010/main" val="145529873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446</a:t>
            </a:fld>
            <a:endParaRPr lang="fr-BE"/>
          </a:p>
        </p:txBody>
      </p:sp>
    </p:spTree>
    <p:extLst>
      <p:ext uri="{BB962C8B-B14F-4D97-AF65-F5344CB8AC3E}">
        <p14:creationId xmlns:p14="http://schemas.microsoft.com/office/powerpoint/2010/main" val="327391200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smtClean="0">
                <a:solidFill>
                  <a:schemeClr val="tx1"/>
                </a:solidFill>
                <a:latin typeface="+mn-lt"/>
                <a:ea typeface="+mn-ea"/>
                <a:cs typeface="+mn-cs"/>
              </a:rPr>
              <a:t>Elle est mesurée en Volt/mètre si le phénomène est électrique, ou en Teslas, dans une mesure magnétique.</a:t>
            </a:r>
          </a:p>
          <a:p>
            <a:endParaRPr lang="fr-FR"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447</a:t>
            </a:fld>
            <a:endParaRPr lang="fr-BE"/>
          </a:p>
        </p:txBody>
      </p:sp>
    </p:spTree>
    <p:extLst>
      <p:ext uri="{BB962C8B-B14F-4D97-AF65-F5344CB8AC3E}">
        <p14:creationId xmlns:p14="http://schemas.microsoft.com/office/powerpoint/2010/main" val="231244093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Si</a:t>
            </a:r>
            <a:r>
              <a:rPr lang="fr-FR" baseline="0" dirty="0" smtClean="0"/>
              <a:t> la distance est supérieure à 10km, la courbure de la terre affecte la transmission des ondes. </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449</a:t>
            </a:fld>
            <a:endParaRPr lang="fr-BE"/>
          </a:p>
        </p:txBody>
      </p:sp>
    </p:spTree>
    <p:extLst>
      <p:ext uri="{BB962C8B-B14F-4D97-AF65-F5344CB8AC3E}">
        <p14:creationId xmlns:p14="http://schemas.microsoft.com/office/powerpoint/2010/main" val="28758198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Elle est attirée par le champs magnétique terrestre</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450</a:t>
            </a:fld>
            <a:endParaRPr lang="fr-BE"/>
          </a:p>
        </p:txBody>
      </p:sp>
    </p:spTree>
    <p:extLst>
      <p:ext uri="{BB962C8B-B14F-4D97-AF65-F5344CB8AC3E}">
        <p14:creationId xmlns:p14="http://schemas.microsoft.com/office/powerpoint/2010/main" val="138384314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RSSI :</a:t>
            </a:r>
            <a:r>
              <a:rPr lang="fr-FR" baseline="0" dirty="0" smtClean="0"/>
              <a:t> </a:t>
            </a:r>
            <a:r>
              <a:rPr lang="fr-FR" baseline="0" dirty="0" err="1" smtClean="0"/>
              <a:t>Received</a:t>
            </a:r>
            <a:r>
              <a:rPr lang="fr-FR" baseline="0" dirty="0" smtClean="0"/>
              <a:t> Signal </a:t>
            </a:r>
            <a:r>
              <a:rPr lang="fr-FR" baseline="0" dirty="0" err="1" smtClean="0"/>
              <a:t>Strength</a:t>
            </a:r>
            <a:r>
              <a:rPr lang="fr-FR" baseline="0" dirty="0" smtClean="0"/>
              <a:t> Indication</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452</a:t>
            </a:fld>
            <a:endParaRPr lang="fr-BE"/>
          </a:p>
        </p:txBody>
      </p:sp>
    </p:spTree>
    <p:extLst>
      <p:ext uri="{BB962C8B-B14F-4D97-AF65-F5344CB8AC3E}">
        <p14:creationId xmlns:p14="http://schemas.microsoft.com/office/powerpoint/2010/main" val="77946420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sensibilité varie avec …</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453</a:t>
            </a:fld>
            <a:endParaRPr lang="fr-BE"/>
          </a:p>
        </p:txBody>
      </p:sp>
    </p:spTree>
    <p:extLst>
      <p:ext uri="{BB962C8B-B14F-4D97-AF65-F5344CB8AC3E}">
        <p14:creationId xmlns:p14="http://schemas.microsoft.com/office/powerpoint/2010/main" val="274905987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454</a:t>
            </a:fld>
            <a:endParaRPr lang="fr-BE"/>
          </a:p>
        </p:txBody>
      </p:sp>
    </p:spTree>
    <p:extLst>
      <p:ext uri="{BB962C8B-B14F-4D97-AF65-F5344CB8AC3E}">
        <p14:creationId xmlns:p14="http://schemas.microsoft.com/office/powerpoint/2010/main" val="269064300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455</a:t>
            </a:fld>
            <a:endParaRPr lang="fr-BE"/>
          </a:p>
        </p:txBody>
      </p:sp>
    </p:spTree>
    <p:extLst>
      <p:ext uri="{BB962C8B-B14F-4D97-AF65-F5344CB8AC3E}">
        <p14:creationId xmlns:p14="http://schemas.microsoft.com/office/powerpoint/2010/main" val="12977714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smtClean="0">
                <a:solidFill>
                  <a:schemeClr val="tx1"/>
                </a:solidFill>
                <a:latin typeface="+mn-lt"/>
                <a:ea typeface="+mn-ea"/>
                <a:cs typeface="+mn-cs"/>
              </a:rPr>
              <a:t>Un traitement du signal doit être réalisé par le récepteur</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457</a:t>
            </a:fld>
            <a:endParaRPr lang="fr-BE"/>
          </a:p>
        </p:txBody>
      </p:sp>
    </p:spTree>
    <p:extLst>
      <p:ext uri="{BB962C8B-B14F-4D97-AF65-F5344CB8AC3E}">
        <p14:creationId xmlns:p14="http://schemas.microsoft.com/office/powerpoint/2010/main" val="416284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3FB0A16-FD54-4459-91EC-745B0C1334FD}" type="slidenum">
              <a:rPr lang="fr-FR" altLang="fr-FR" smtClean="0"/>
              <a:pPr eaLnBrk="1" hangingPunct="1">
                <a:spcBef>
                  <a:spcPct val="0"/>
                </a:spcBef>
              </a:pPr>
              <a:t>43</a:t>
            </a:fld>
            <a:endParaRPr lang="fr-FR" altLang="fr-FR"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fr-BE" altLang="fr-FR" sz="1000" smtClean="0"/>
              <a:t>Stratégies de sécurités : FW, ACL, …</a:t>
            </a:r>
          </a:p>
        </p:txBody>
      </p:sp>
    </p:spTree>
    <p:extLst>
      <p:ext uri="{BB962C8B-B14F-4D97-AF65-F5344CB8AC3E}">
        <p14:creationId xmlns:p14="http://schemas.microsoft.com/office/powerpoint/2010/main" val="319253134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459</a:t>
            </a:fld>
            <a:endParaRPr lang="fr-BE"/>
          </a:p>
        </p:txBody>
      </p:sp>
    </p:spTree>
    <p:extLst>
      <p:ext uri="{BB962C8B-B14F-4D97-AF65-F5344CB8AC3E}">
        <p14:creationId xmlns:p14="http://schemas.microsoft.com/office/powerpoint/2010/main" val="179325454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460</a:t>
            </a:fld>
            <a:endParaRPr lang="fr-BE"/>
          </a:p>
        </p:txBody>
      </p:sp>
    </p:spTree>
    <p:extLst>
      <p:ext uri="{BB962C8B-B14F-4D97-AF65-F5344CB8AC3E}">
        <p14:creationId xmlns:p14="http://schemas.microsoft.com/office/powerpoint/2010/main" val="74211840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https://www.pasternack.com/t-calculator-fspl.aspx</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hlinkClick r:id="rId3"/>
              </a:rPr>
              <a:t>http://www.radio-electronics.com/info/propagation/path-loss/free-space-formula-equation.php</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461</a:t>
            </a:fld>
            <a:endParaRPr lang="fr-BE"/>
          </a:p>
        </p:txBody>
      </p:sp>
    </p:spTree>
    <p:extLst>
      <p:ext uri="{BB962C8B-B14F-4D97-AF65-F5344CB8AC3E}">
        <p14:creationId xmlns:p14="http://schemas.microsoft.com/office/powerpoint/2010/main" val="371588987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http://magumataishi.cocolog-nifty.com/photos/uncategorized/2010/12/12/snag0007.jpg</a:t>
            </a:r>
            <a:endParaRPr lang="fr-FR"/>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462</a:t>
            </a:fld>
            <a:endParaRPr lang="fr-BE"/>
          </a:p>
        </p:txBody>
      </p:sp>
    </p:spTree>
    <p:extLst>
      <p:ext uri="{BB962C8B-B14F-4D97-AF65-F5344CB8AC3E}">
        <p14:creationId xmlns:p14="http://schemas.microsoft.com/office/powerpoint/2010/main" val="201824511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 on est proche de l'émetteur,</a:t>
            </a:r>
            <a:r>
              <a:rPr lang="fr-FR" baseline="0" dirty="0" smtClean="0"/>
              <a:t> plus le signal (RSSI) est fort (ex : -30dBm), représenté par une couleur chaude (rouge, jaune). </a:t>
            </a:r>
            <a:r>
              <a:rPr lang="fr-FR" baseline="0" dirty="0" err="1" smtClean="0"/>
              <a:t>Plsu</a:t>
            </a:r>
            <a:r>
              <a:rPr lang="fr-FR" baseline="0" dirty="0" smtClean="0"/>
              <a:t> on s'éloigne de l'émetteur, plus le RSSI reçu diminue (représenté par des couleurs froides comme le bleu). </a:t>
            </a:r>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464</a:t>
            </a:fld>
            <a:endParaRPr lang="fr-BE"/>
          </a:p>
        </p:txBody>
      </p:sp>
    </p:spTree>
    <p:extLst>
      <p:ext uri="{BB962C8B-B14F-4D97-AF65-F5344CB8AC3E}">
        <p14:creationId xmlns:p14="http://schemas.microsoft.com/office/powerpoint/2010/main" val="128307913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468</a:t>
            </a:fld>
            <a:endParaRPr lang="fr-BE"/>
          </a:p>
        </p:txBody>
      </p:sp>
    </p:spTree>
    <p:extLst>
      <p:ext uri="{BB962C8B-B14F-4D97-AF65-F5344CB8AC3E}">
        <p14:creationId xmlns:p14="http://schemas.microsoft.com/office/powerpoint/2010/main" val="36057825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469</a:t>
            </a:fld>
            <a:endParaRPr lang="fr-BE"/>
          </a:p>
        </p:txBody>
      </p:sp>
    </p:spTree>
    <p:extLst>
      <p:ext uri="{BB962C8B-B14F-4D97-AF65-F5344CB8AC3E}">
        <p14:creationId xmlns:p14="http://schemas.microsoft.com/office/powerpoint/2010/main" val="348857748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470</a:t>
            </a:fld>
            <a:endParaRPr lang="fr-BE"/>
          </a:p>
        </p:txBody>
      </p:sp>
    </p:spTree>
    <p:extLst>
      <p:ext uri="{BB962C8B-B14F-4D97-AF65-F5344CB8AC3E}">
        <p14:creationId xmlns:p14="http://schemas.microsoft.com/office/powerpoint/2010/main" val="169989134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471</a:t>
            </a:fld>
            <a:endParaRPr lang="fr-BE"/>
          </a:p>
        </p:txBody>
      </p:sp>
    </p:spTree>
    <p:extLst>
      <p:ext uri="{BB962C8B-B14F-4D97-AF65-F5344CB8AC3E}">
        <p14:creationId xmlns:p14="http://schemas.microsoft.com/office/powerpoint/2010/main" val="309915158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472</a:t>
            </a:fld>
            <a:endParaRPr lang="fr-BE"/>
          </a:p>
        </p:txBody>
      </p:sp>
    </p:spTree>
    <p:extLst>
      <p:ext uri="{BB962C8B-B14F-4D97-AF65-F5344CB8AC3E}">
        <p14:creationId xmlns:p14="http://schemas.microsoft.com/office/powerpoint/2010/main" val="1958078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720C418-B012-46ED-B973-A1EC5BC3C834}" type="slidenum">
              <a:rPr lang="fr-FR" altLang="fr-FR" smtClean="0"/>
              <a:pPr eaLnBrk="1" hangingPunct="1">
                <a:spcBef>
                  <a:spcPct val="0"/>
                </a:spcBef>
              </a:pPr>
              <a:t>44</a:t>
            </a:fld>
            <a:endParaRPr lang="fr-FR" altLang="fr-FR"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BE" altLang="fr-FR" dirty="0" smtClean="0"/>
              <a:t>Source de l’image : Source : </a:t>
            </a:r>
            <a:r>
              <a:rPr lang="fr-FR" altLang="fr-FR" dirty="0" smtClean="0"/>
              <a:t>Cisco system </a:t>
            </a:r>
            <a:r>
              <a:rPr lang="fr-FR" altLang="fr-FR" dirty="0" err="1" smtClean="0"/>
              <a:t>inc</a:t>
            </a:r>
            <a:r>
              <a:rPr lang="fr-FR" altLang="fr-FR" dirty="0" smtClean="0"/>
              <a:t>, </a:t>
            </a:r>
            <a:r>
              <a:rPr lang="fr-BE" altLang="fr-FR" dirty="0" smtClean="0"/>
              <a:t>CCNA Exploration 3, </a:t>
            </a:r>
            <a:r>
              <a:rPr lang="fr-FR" altLang="fr-FR" dirty="0" smtClean="0"/>
              <a:t>chapitre 1.2.4.1 </a:t>
            </a:r>
            <a:endParaRPr lang="fr-BE" altLang="fr-FR" dirty="0" smtClean="0"/>
          </a:p>
          <a:p>
            <a:pPr eaLnBrk="1" hangingPunct="1"/>
            <a:endParaRPr lang="fr-BE" altLang="fr-FR" dirty="0" smtClean="0"/>
          </a:p>
        </p:txBody>
      </p:sp>
    </p:spTree>
    <p:extLst>
      <p:ext uri="{BB962C8B-B14F-4D97-AF65-F5344CB8AC3E}">
        <p14:creationId xmlns:p14="http://schemas.microsoft.com/office/powerpoint/2010/main" val="194401929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473</a:t>
            </a:fld>
            <a:endParaRPr lang="fr-BE"/>
          </a:p>
        </p:txBody>
      </p:sp>
    </p:spTree>
    <p:extLst>
      <p:ext uri="{BB962C8B-B14F-4D97-AF65-F5344CB8AC3E}">
        <p14:creationId xmlns:p14="http://schemas.microsoft.com/office/powerpoint/2010/main" val="354360244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Des signaux peuvent être indétectables car noyés dans le bruit de fond. </a:t>
            </a: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475</a:t>
            </a:fld>
            <a:endParaRPr lang="fr-BE"/>
          </a:p>
        </p:txBody>
      </p:sp>
    </p:spTree>
    <p:extLst>
      <p:ext uri="{BB962C8B-B14F-4D97-AF65-F5344CB8AC3E}">
        <p14:creationId xmlns:p14="http://schemas.microsoft.com/office/powerpoint/2010/main" val="183410118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476</a:t>
            </a:fld>
            <a:endParaRPr lang="fr-BE"/>
          </a:p>
        </p:txBody>
      </p:sp>
    </p:spTree>
    <p:extLst>
      <p:ext uri="{BB962C8B-B14F-4D97-AF65-F5344CB8AC3E}">
        <p14:creationId xmlns:p14="http://schemas.microsoft.com/office/powerpoint/2010/main" val="81275659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Ils doivent avoir un très mauvais microonde!!</a:t>
            </a: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478</a:t>
            </a:fld>
            <a:endParaRPr lang="fr-BE"/>
          </a:p>
        </p:txBody>
      </p:sp>
    </p:spTree>
    <p:extLst>
      <p:ext uri="{BB962C8B-B14F-4D97-AF65-F5344CB8AC3E}">
        <p14:creationId xmlns:p14="http://schemas.microsoft.com/office/powerpoint/2010/main" val="227183369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479</a:t>
            </a:fld>
            <a:endParaRPr lang="fr-BE"/>
          </a:p>
        </p:txBody>
      </p:sp>
    </p:spTree>
    <p:extLst>
      <p:ext uri="{BB962C8B-B14F-4D97-AF65-F5344CB8AC3E}">
        <p14:creationId xmlns:p14="http://schemas.microsoft.com/office/powerpoint/2010/main" val="78440247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480</a:t>
            </a:fld>
            <a:endParaRPr lang="fr-BE"/>
          </a:p>
        </p:txBody>
      </p:sp>
    </p:spTree>
    <p:extLst>
      <p:ext uri="{BB962C8B-B14F-4D97-AF65-F5344CB8AC3E}">
        <p14:creationId xmlns:p14="http://schemas.microsoft.com/office/powerpoint/2010/main" val="396323018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481</a:t>
            </a:fld>
            <a:endParaRPr lang="fr-BE"/>
          </a:p>
        </p:txBody>
      </p:sp>
    </p:spTree>
    <p:extLst>
      <p:ext uri="{BB962C8B-B14F-4D97-AF65-F5344CB8AC3E}">
        <p14:creationId xmlns:p14="http://schemas.microsoft.com/office/powerpoint/2010/main" val="173371826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482</a:t>
            </a:fld>
            <a:endParaRPr lang="fr-BE"/>
          </a:p>
        </p:txBody>
      </p:sp>
    </p:spTree>
    <p:extLst>
      <p:ext uri="{BB962C8B-B14F-4D97-AF65-F5344CB8AC3E}">
        <p14:creationId xmlns:p14="http://schemas.microsoft.com/office/powerpoint/2010/main" val="351005501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483</a:t>
            </a:fld>
            <a:endParaRPr lang="fr-BE"/>
          </a:p>
        </p:txBody>
      </p:sp>
    </p:spTree>
    <p:extLst>
      <p:ext uri="{BB962C8B-B14F-4D97-AF65-F5344CB8AC3E}">
        <p14:creationId xmlns:p14="http://schemas.microsoft.com/office/powerpoint/2010/main" val="10715739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484</a:t>
            </a:fld>
            <a:endParaRPr lang="fr-BE"/>
          </a:p>
        </p:txBody>
      </p:sp>
    </p:spTree>
    <p:extLst>
      <p:ext uri="{BB962C8B-B14F-4D97-AF65-F5344CB8AC3E}">
        <p14:creationId xmlns:p14="http://schemas.microsoft.com/office/powerpoint/2010/main" val="1660904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220EED3-C019-49FF-B697-E729FAE3E3EA}" type="slidenum">
              <a:rPr lang="fr-FR" altLang="fr-FR" smtClean="0"/>
              <a:pPr eaLnBrk="1" hangingPunct="1">
                <a:spcBef>
                  <a:spcPct val="0"/>
                </a:spcBef>
              </a:pPr>
              <a:t>47</a:t>
            </a:fld>
            <a:endParaRPr lang="fr-FR" altLang="fr-FR"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167460762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486</a:t>
            </a:fld>
            <a:endParaRPr lang="fr-BE"/>
          </a:p>
        </p:txBody>
      </p:sp>
    </p:spTree>
    <p:extLst>
      <p:ext uri="{BB962C8B-B14F-4D97-AF65-F5344CB8AC3E}">
        <p14:creationId xmlns:p14="http://schemas.microsoft.com/office/powerpoint/2010/main" val="96230236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72652E6-D19C-4541-9CE7-BD3D8D408996}" type="slidenum">
              <a:rPr lang="fr-FR" altLang="fr-FR" smtClean="0"/>
              <a:pPr eaLnBrk="1" hangingPunct="1">
                <a:spcBef>
                  <a:spcPct val="0"/>
                </a:spcBef>
              </a:pPr>
              <a:t>489</a:t>
            </a:fld>
            <a:endParaRPr lang="fr-FR" altLang="fr-FR"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151869470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A12AE60-7CF0-494A-A77A-1C8E92164901}" type="slidenum">
              <a:rPr lang="fr-FR" altLang="fr-FR" smtClean="0"/>
              <a:pPr eaLnBrk="1" hangingPunct="1">
                <a:spcBef>
                  <a:spcPct val="0"/>
                </a:spcBef>
              </a:pPr>
              <a:t>490</a:t>
            </a:fld>
            <a:endParaRPr lang="fr-FR" altLang="fr-FR"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275739670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8EA2862-2D6F-479A-926C-F7FF8AA12D23}" type="slidenum">
              <a:rPr lang="fr-FR" altLang="fr-FR" smtClean="0"/>
              <a:pPr eaLnBrk="1" hangingPunct="1">
                <a:spcBef>
                  <a:spcPct val="0"/>
                </a:spcBef>
              </a:pPr>
              <a:t>497</a:t>
            </a:fld>
            <a:endParaRPr lang="fr-FR" altLang="fr-FR"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339498666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1C99934-4F5E-404E-A209-D7732ECFC5D1}" type="slidenum">
              <a:rPr lang="fr-FR" altLang="fr-FR" smtClean="0"/>
              <a:pPr eaLnBrk="1" hangingPunct="1">
                <a:spcBef>
                  <a:spcPct val="0"/>
                </a:spcBef>
              </a:pPr>
              <a:t>498</a:t>
            </a:fld>
            <a:endParaRPr lang="fr-FR" altLang="fr-FR"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330537839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ce réservé de l'image des diapositives 1"/>
          <p:cNvSpPr>
            <a:spLocks noGrp="1" noRot="1" noChangeAspect="1" noTextEdit="1"/>
          </p:cNvSpPr>
          <p:nvPr>
            <p:ph type="sldImg"/>
          </p:nvPr>
        </p:nvSpPr>
        <p:spPr>
          <a:ln/>
        </p:spPr>
      </p:sp>
      <p:sp>
        <p:nvSpPr>
          <p:cNvPr id="12288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Wi-Fi direct : partage de données (entre PC, TV, spmartphone,…) en Wi-Fi sans utiliser d’AP</a:t>
            </a:r>
          </a:p>
        </p:txBody>
      </p:sp>
      <p:sp>
        <p:nvSpPr>
          <p:cNvPr id="12288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679304C-BF05-406E-A935-99837830C7AD}" type="slidenum">
              <a:rPr lang="fr-FR" altLang="fr-FR" smtClean="0"/>
              <a:pPr eaLnBrk="1" hangingPunct="1">
                <a:spcBef>
                  <a:spcPct val="0"/>
                </a:spcBef>
              </a:pPr>
              <a:t>500</a:t>
            </a:fld>
            <a:endParaRPr lang="fr-FR" altLang="fr-FR" smtClean="0"/>
          </a:p>
        </p:txBody>
      </p:sp>
    </p:spTree>
    <p:extLst>
      <p:ext uri="{BB962C8B-B14F-4D97-AF65-F5344CB8AC3E}">
        <p14:creationId xmlns:p14="http://schemas.microsoft.com/office/powerpoint/2010/main" val="13654754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ce réservé de l'image des diapositives 1"/>
          <p:cNvSpPr>
            <a:spLocks noGrp="1" noRot="1" noChangeAspect="1" noTextEdit="1"/>
          </p:cNvSpPr>
          <p:nvPr>
            <p:ph type="sldImg"/>
          </p:nvPr>
        </p:nvSpPr>
        <p:spPr>
          <a:ln/>
        </p:spPr>
      </p:sp>
      <p:sp>
        <p:nvSpPr>
          <p:cNvPr id="12390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smtClean="0"/>
              <a:t>802.11n = à double bande, portée augmentée à 70m, MIMO jusqu’à 4 antennes</a:t>
            </a:r>
          </a:p>
          <a:p>
            <a:r>
              <a:rPr lang="fr-FR" altLang="fr-FR" dirty="0" smtClean="0"/>
              <a:t>802.11ac : de 450M à 1,3Gbps MIMO jusqu’à 8 antennes</a:t>
            </a:r>
          </a:p>
          <a:p>
            <a:r>
              <a:rPr lang="fr-FR" altLang="fr-FR" dirty="0" smtClean="0"/>
              <a:t>802.11ad = Wi-Gig, </a:t>
            </a:r>
            <a:r>
              <a:rPr lang="fr-FR" altLang="fr-FR" dirty="0" err="1" smtClean="0"/>
              <a:t>tribande</a:t>
            </a:r>
            <a:r>
              <a:rPr lang="fr-FR" altLang="fr-FR" dirty="0" smtClean="0"/>
              <a:t> (2,4-5-60), 60GHz = portée optique, ne passe pas les murs</a:t>
            </a:r>
          </a:p>
          <a:p>
            <a:endParaRPr lang="fr-FR" altLang="fr-FR" dirty="0" smtClean="0"/>
          </a:p>
          <a:p>
            <a:endParaRPr lang="fr-FR" altLang="fr-FR" dirty="0" smtClean="0"/>
          </a:p>
        </p:txBody>
      </p:sp>
      <p:sp>
        <p:nvSpPr>
          <p:cNvPr id="12390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A554ED2-8CAE-4DBB-9425-4B2BC5F3504C}" type="slidenum">
              <a:rPr lang="fr-FR" altLang="fr-FR" smtClean="0"/>
              <a:pPr eaLnBrk="1" hangingPunct="1">
                <a:spcBef>
                  <a:spcPct val="0"/>
                </a:spcBef>
              </a:pPr>
              <a:t>501</a:t>
            </a:fld>
            <a:endParaRPr lang="fr-FR" altLang="fr-FR" smtClean="0"/>
          </a:p>
        </p:txBody>
      </p:sp>
    </p:spTree>
    <p:extLst>
      <p:ext uri="{BB962C8B-B14F-4D97-AF65-F5344CB8AC3E}">
        <p14:creationId xmlns:p14="http://schemas.microsoft.com/office/powerpoint/2010/main" val="239354611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404F1F0-3B8F-4F91-BE64-80AFB7FA4FC5}" type="slidenum">
              <a:rPr lang="fr-FR" altLang="fr-FR" smtClean="0"/>
              <a:pPr eaLnBrk="1" hangingPunct="1">
                <a:spcBef>
                  <a:spcPct val="0"/>
                </a:spcBef>
              </a:pPr>
              <a:t>502</a:t>
            </a:fld>
            <a:endParaRPr lang="fr-FR" altLang="fr-FR"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Sources : http://www.ciiab.com/mimo1.gif et http://www.longshine.de/longshine/news/mimo.jpg</a:t>
            </a:r>
          </a:p>
          <a:p>
            <a:pPr eaLnBrk="1" hangingPunct="1"/>
            <a:endParaRPr lang="fr-FR" altLang="fr-FR" smtClean="0"/>
          </a:p>
        </p:txBody>
      </p:sp>
    </p:spTree>
    <p:extLst>
      <p:ext uri="{BB962C8B-B14F-4D97-AF65-F5344CB8AC3E}">
        <p14:creationId xmlns:p14="http://schemas.microsoft.com/office/powerpoint/2010/main" val="105605266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ce réservé de l'image des diapositives 1"/>
          <p:cNvSpPr>
            <a:spLocks noGrp="1" noRot="1" noChangeAspect="1" noTextEdit="1"/>
          </p:cNvSpPr>
          <p:nvPr>
            <p:ph type="sldImg"/>
          </p:nvPr>
        </p:nvSpPr>
        <p:spPr>
          <a:ln/>
        </p:spPr>
      </p:sp>
      <p:sp>
        <p:nvSpPr>
          <p:cNvPr id="12595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smtClean="0"/>
          </a:p>
        </p:txBody>
      </p:sp>
      <p:sp>
        <p:nvSpPr>
          <p:cNvPr id="12595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24D0C9A-BB5E-4EA9-9891-7B6B20FD03A1}" type="slidenum">
              <a:rPr lang="fr-FR" altLang="fr-FR" smtClean="0"/>
              <a:pPr eaLnBrk="1" hangingPunct="1">
                <a:spcBef>
                  <a:spcPct val="0"/>
                </a:spcBef>
              </a:pPr>
              <a:t>504</a:t>
            </a:fld>
            <a:endParaRPr lang="fr-FR" altLang="fr-FR" smtClean="0"/>
          </a:p>
        </p:txBody>
      </p:sp>
    </p:spTree>
    <p:extLst>
      <p:ext uri="{BB962C8B-B14F-4D97-AF65-F5344CB8AC3E}">
        <p14:creationId xmlns:p14="http://schemas.microsoft.com/office/powerpoint/2010/main" val="39198109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ce réservé de l'image des diapositives 1"/>
          <p:cNvSpPr>
            <a:spLocks noGrp="1" noRot="1" noChangeAspect="1" noTextEdit="1"/>
          </p:cNvSpPr>
          <p:nvPr>
            <p:ph type="sldImg"/>
          </p:nvPr>
        </p:nvSpPr>
        <p:spPr>
          <a:ln/>
        </p:spPr>
      </p:sp>
      <p:sp>
        <p:nvSpPr>
          <p:cNvPr id="12697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Réseaux WLAN WiGig (60 GHz)</a:t>
            </a:r>
          </a:p>
        </p:txBody>
      </p:sp>
      <p:sp>
        <p:nvSpPr>
          <p:cNvPr id="12698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25059D1-CABC-4331-B2D4-8F3AB34FEE0F}" type="slidenum">
              <a:rPr lang="fr-FR" altLang="fr-FR" smtClean="0"/>
              <a:pPr eaLnBrk="1" hangingPunct="1">
                <a:spcBef>
                  <a:spcPct val="0"/>
                </a:spcBef>
              </a:pPr>
              <a:t>505</a:t>
            </a:fld>
            <a:endParaRPr lang="fr-FR" altLang="fr-FR" smtClean="0"/>
          </a:p>
        </p:txBody>
      </p:sp>
    </p:spTree>
    <p:extLst>
      <p:ext uri="{BB962C8B-B14F-4D97-AF65-F5344CB8AC3E}">
        <p14:creationId xmlns:p14="http://schemas.microsoft.com/office/powerpoint/2010/main" val="3795630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711976B-B9CF-4E8B-ABA0-D1058C0316ED}" type="slidenum">
              <a:rPr lang="fr-FR" altLang="fr-FR" smtClean="0"/>
              <a:pPr eaLnBrk="1" hangingPunct="1">
                <a:spcBef>
                  <a:spcPct val="0"/>
                </a:spcBef>
              </a:pPr>
              <a:t>48</a:t>
            </a:fld>
            <a:endParaRPr lang="fr-FR" altLang="fr-FR"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254444597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9AB5D08-9607-4DA9-8E4D-79ED0E0D59A3}" type="slidenum">
              <a:rPr lang="fr-FR" altLang="fr-FR" smtClean="0"/>
              <a:pPr eaLnBrk="1" hangingPunct="1">
                <a:spcBef>
                  <a:spcPct val="0"/>
                </a:spcBef>
              </a:pPr>
              <a:t>506</a:t>
            </a:fld>
            <a:endParaRPr lang="fr-FR" altLang="fr-FR"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71793763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ce réservé de l'image des diapositives 1"/>
          <p:cNvSpPr>
            <a:spLocks noGrp="1" noRot="1" noChangeAspect="1" noTextEdit="1"/>
          </p:cNvSpPr>
          <p:nvPr>
            <p:ph type="sldImg"/>
          </p:nvPr>
        </p:nvSpPr>
        <p:spPr>
          <a:ln/>
        </p:spPr>
      </p:sp>
      <p:sp>
        <p:nvSpPr>
          <p:cNvPr id="12902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BE" altLang="fr-FR" dirty="0" smtClean="0"/>
              <a:t>Source : </a:t>
            </a:r>
            <a:r>
              <a:rPr lang="fr-FR" altLang="fr-FR" dirty="0" smtClean="0"/>
              <a:t>Cisco system </a:t>
            </a:r>
            <a:r>
              <a:rPr lang="fr-FR" altLang="fr-FR" dirty="0" err="1" smtClean="0"/>
              <a:t>inc</a:t>
            </a:r>
            <a:r>
              <a:rPr lang="fr-FR" altLang="fr-FR" dirty="0" smtClean="0"/>
              <a:t>, </a:t>
            </a:r>
            <a:r>
              <a:rPr lang="fr-BE" altLang="fr-FR" dirty="0" smtClean="0"/>
              <a:t>CCNA Exploration 3, </a:t>
            </a:r>
            <a:r>
              <a:rPr lang="fr-FR" altLang="fr-FR" dirty="0" smtClean="0"/>
              <a:t>chapitre 7.1.3.1</a:t>
            </a:r>
            <a:endParaRPr lang="fr-BE" altLang="fr-FR" dirty="0" smtClean="0"/>
          </a:p>
          <a:p>
            <a:r>
              <a:rPr lang="fr-FR" altLang="fr-FR" dirty="0" smtClean="0"/>
              <a:t>Source : http://www.leuromag.fr/photo/art/default/1862565-2545176.jpg?v=1289492153</a:t>
            </a:r>
          </a:p>
        </p:txBody>
      </p:sp>
      <p:sp>
        <p:nvSpPr>
          <p:cNvPr id="12902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AB72891-ACE5-49AE-8110-DE3C3DC0AF02}" type="slidenum">
              <a:rPr lang="fr-FR" altLang="fr-FR" smtClean="0"/>
              <a:pPr eaLnBrk="1" hangingPunct="1">
                <a:spcBef>
                  <a:spcPct val="0"/>
                </a:spcBef>
              </a:pPr>
              <a:t>507</a:t>
            </a:fld>
            <a:endParaRPr lang="fr-FR" altLang="fr-FR" smtClean="0"/>
          </a:p>
        </p:txBody>
      </p:sp>
    </p:spTree>
    <p:extLst>
      <p:ext uri="{BB962C8B-B14F-4D97-AF65-F5344CB8AC3E}">
        <p14:creationId xmlns:p14="http://schemas.microsoft.com/office/powerpoint/2010/main" val="360691792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ce réservé de l'image des diapositives 1"/>
          <p:cNvSpPr>
            <a:spLocks noGrp="1" noRot="1" noChangeAspect="1" noTextEdit="1"/>
          </p:cNvSpPr>
          <p:nvPr>
            <p:ph type="sldImg"/>
          </p:nvPr>
        </p:nvSpPr>
        <p:spPr>
          <a:ln/>
        </p:spPr>
      </p:sp>
      <p:sp>
        <p:nvSpPr>
          <p:cNvPr id="13005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smtClean="0"/>
              <a:t>Exemple de matériel : </a:t>
            </a:r>
            <a:r>
              <a:rPr lang="pt-BR" altLang="fr-FR" dirty="0" smtClean="0"/>
              <a:t>Cisco WAP4410N AP (2 AP max) ou WAP131 AP</a:t>
            </a:r>
            <a:endParaRPr lang="fr-FR" altLang="fr-FR" dirty="0" smtClean="0"/>
          </a:p>
        </p:txBody>
      </p:sp>
      <p:sp>
        <p:nvSpPr>
          <p:cNvPr id="13005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0AAB43C-7AC9-4F04-8987-02954CC822B9}" type="slidenum">
              <a:rPr lang="fr-FR" altLang="fr-FR" smtClean="0"/>
              <a:pPr eaLnBrk="1" hangingPunct="1">
                <a:spcBef>
                  <a:spcPct val="0"/>
                </a:spcBef>
              </a:pPr>
              <a:t>509</a:t>
            </a:fld>
            <a:endParaRPr lang="fr-FR" altLang="fr-FR" smtClean="0"/>
          </a:p>
        </p:txBody>
      </p:sp>
    </p:spTree>
    <p:extLst>
      <p:ext uri="{BB962C8B-B14F-4D97-AF65-F5344CB8AC3E}">
        <p14:creationId xmlns:p14="http://schemas.microsoft.com/office/powerpoint/2010/main" val="201170410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ce réservé de l'image des diapositives 1"/>
          <p:cNvSpPr>
            <a:spLocks noGrp="1" noRot="1" noChangeAspect="1" noTextEdit="1"/>
          </p:cNvSpPr>
          <p:nvPr>
            <p:ph type="sldImg"/>
          </p:nvPr>
        </p:nvSpPr>
        <p:spPr>
          <a:ln/>
        </p:spPr>
      </p:sp>
      <p:sp>
        <p:nvSpPr>
          <p:cNvPr id="13107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smtClean="0"/>
              <a:t>Exemple : Points d'accès légers = Cisco </a:t>
            </a:r>
            <a:r>
              <a:rPr lang="fr-FR" altLang="fr-FR" dirty="0" err="1" smtClean="0"/>
              <a:t>Aironet</a:t>
            </a:r>
            <a:r>
              <a:rPr lang="fr-FR" altLang="fr-FR" dirty="0" smtClean="0"/>
              <a:t> 1600, 2600 et 3600</a:t>
            </a:r>
          </a:p>
          <a:p>
            <a:r>
              <a:rPr lang="fr-FR" altLang="fr-FR" dirty="0" smtClean="0"/>
              <a:t>Gamme Cisco </a:t>
            </a:r>
            <a:r>
              <a:rPr lang="fr-FR" altLang="fr-FR" dirty="0" err="1" smtClean="0"/>
              <a:t>Aironet</a:t>
            </a:r>
            <a:r>
              <a:rPr lang="fr-FR" altLang="fr-FR" dirty="0" smtClean="0"/>
              <a:t> 600 </a:t>
            </a:r>
            <a:r>
              <a:rPr lang="fr-FR" altLang="fr-FR" dirty="0" err="1" smtClean="0"/>
              <a:t>OfficeExtend</a:t>
            </a:r>
            <a:endParaRPr lang="fr-FR" altLang="fr-FR" dirty="0" smtClean="0"/>
          </a:p>
          <a:p>
            <a:r>
              <a:rPr lang="fr-FR" altLang="fr-FR" dirty="0" smtClean="0"/>
              <a:t>Utilisée pour étendre la couverture sans fil 802.11n à un environnement de télétravail à domicile</a:t>
            </a:r>
          </a:p>
          <a:p>
            <a:r>
              <a:rPr lang="fr-FR" altLang="fr-FR" dirty="0" smtClean="0"/>
              <a:t>Les points d'accès légers communiquent avec le contrôleur WLAN via le protocole LWAPP (</a:t>
            </a:r>
            <a:r>
              <a:rPr lang="fr-FR" altLang="fr-FR" dirty="0" err="1" smtClean="0"/>
              <a:t>Lightweight</a:t>
            </a:r>
            <a:r>
              <a:rPr lang="fr-FR" altLang="fr-FR" dirty="0" smtClean="0"/>
              <a:t> Access Control Point Protocol). Le contrôleur dispose de toute l'intelligence nécessaire pour la communication et le point d'accès est un « terminal passif » simplement chargé de traiter les paquets.</a:t>
            </a:r>
          </a:p>
        </p:txBody>
      </p:sp>
      <p:sp>
        <p:nvSpPr>
          <p:cNvPr id="13107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0987BD8-C438-486F-BF1C-C28F74C304FD}" type="slidenum">
              <a:rPr lang="fr-FR" altLang="fr-FR" smtClean="0"/>
              <a:pPr eaLnBrk="1" hangingPunct="1">
                <a:spcBef>
                  <a:spcPct val="0"/>
                </a:spcBef>
              </a:pPr>
              <a:t>510</a:t>
            </a:fld>
            <a:endParaRPr lang="fr-FR" altLang="fr-FR" smtClean="0"/>
          </a:p>
        </p:txBody>
      </p:sp>
    </p:spTree>
    <p:extLst>
      <p:ext uri="{BB962C8B-B14F-4D97-AF65-F5344CB8AC3E}">
        <p14:creationId xmlns:p14="http://schemas.microsoft.com/office/powerpoint/2010/main" val="276509127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ce réservé de l'image des diapositives 1"/>
          <p:cNvSpPr>
            <a:spLocks noGrp="1" noRot="1" noChangeAspect="1" noTextEdit="1"/>
          </p:cNvSpPr>
          <p:nvPr>
            <p:ph type="sldImg"/>
          </p:nvPr>
        </p:nvSpPr>
        <p:spPr>
          <a:ln/>
        </p:spPr>
      </p:sp>
      <p:sp>
        <p:nvSpPr>
          <p:cNvPr id="13209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smtClean="0"/>
              <a:t>Source de l’image : http://igm.univ-mlv.fr/~dr/XPOSE2009/reseaux_802.11_architecture_centralisee/img/IR3_Xpose_jrioscam-LWAPP.pdf</a:t>
            </a:r>
          </a:p>
        </p:txBody>
      </p:sp>
      <p:sp>
        <p:nvSpPr>
          <p:cNvPr id="13210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B053F03-5A2E-4862-A86B-2EDB1B5DBEF3}" type="slidenum">
              <a:rPr lang="fr-FR" altLang="fr-FR" smtClean="0"/>
              <a:pPr eaLnBrk="1" hangingPunct="1">
                <a:spcBef>
                  <a:spcPct val="0"/>
                </a:spcBef>
              </a:pPr>
              <a:t>511</a:t>
            </a:fld>
            <a:endParaRPr lang="fr-FR" altLang="fr-FR" smtClean="0"/>
          </a:p>
        </p:txBody>
      </p:sp>
    </p:spTree>
    <p:extLst>
      <p:ext uri="{BB962C8B-B14F-4D97-AF65-F5344CB8AC3E}">
        <p14:creationId xmlns:p14="http://schemas.microsoft.com/office/powerpoint/2010/main" val="393787321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ce réservé de l'image des diapositives 1"/>
          <p:cNvSpPr>
            <a:spLocks noGrp="1" noRot="1" noChangeAspect="1" noTextEdit="1"/>
          </p:cNvSpPr>
          <p:nvPr>
            <p:ph type="sldImg"/>
          </p:nvPr>
        </p:nvSpPr>
        <p:spPr>
          <a:ln/>
        </p:spPr>
      </p:sp>
      <p:sp>
        <p:nvSpPr>
          <p:cNvPr id="13312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smtClean="0"/>
              <a:t>Source de l’image : http://igm.univ-mlv.fr/~dr/XPOSE2009/reseaux_802.11_architecture_centralisee/img/IR3_Xpose_jrioscam-LWAPP.pdf</a:t>
            </a:r>
          </a:p>
          <a:p>
            <a:endParaRPr lang="fr-FR" altLang="fr-FR" dirty="0" smtClean="0"/>
          </a:p>
        </p:txBody>
      </p:sp>
      <p:sp>
        <p:nvSpPr>
          <p:cNvPr id="13312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FEE4087-A0DD-47A1-8B40-ABA16112B17A}" type="slidenum">
              <a:rPr lang="fr-FR" altLang="fr-FR" smtClean="0"/>
              <a:pPr eaLnBrk="1" hangingPunct="1">
                <a:spcBef>
                  <a:spcPct val="0"/>
                </a:spcBef>
              </a:pPr>
              <a:t>512</a:t>
            </a:fld>
            <a:endParaRPr lang="fr-FR" altLang="fr-FR" smtClean="0"/>
          </a:p>
        </p:txBody>
      </p:sp>
    </p:spTree>
    <p:extLst>
      <p:ext uri="{BB962C8B-B14F-4D97-AF65-F5344CB8AC3E}">
        <p14:creationId xmlns:p14="http://schemas.microsoft.com/office/powerpoint/2010/main" val="371887059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ce réservé de l'image des diapositives 1"/>
          <p:cNvSpPr>
            <a:spLocks noGrp="1" noRot="1" noChangeAspect="1" noTextEdit="1"/>
          </p:cNvSpPr>
          <p:nvPr>
            <p:ph type="sldImg"/>
          </p:nvPr>
        </p:nvSpPr>
        <p:spPr>
          <a:ln/>
        </p:spPr>
      </p:sp>
      <p:sp>
        <p:nvSpPr>
          <p:cNvPr id="13414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smtClean="0"/>
              <a:t>Source de l’image : http://igm.univ-mlv.fr/~dr/XPOSE2009/reseaux_802.11_architecture_centralisee/img/IR3_Xpose_jrioscam-LWAPP.pdf</a:t>
            </a:r>
          </a:p>
          <a:p>
            <a:endParaRPr lang="fr-FR" altLang="fr-FR" dirty="0" smtClean="0"/>
          </a:p>
        </p:txBody>
      </p:sp>
      <p:sp>
        <p:nvSpPr>
          <p:cNvPr id="13414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46CD861-801E-440A-9A0F-12CE941871C0}" type="slidenum">
              <a:rPr lang="fr-FR" altLang="fr-FR" smtClean="0"/>
              <a:pPr eaLnBrk="1" hangingPunct="1">
                <a:spcBef>
                  <a:spcPct val="0"/>
                </a:spcBef>
              </a:pPr>
              <a:t>513</a:t>
            </a:fld>
            <a:endParaRPr lang="fr-FR" altLang="fr-FR" smtClean="0"/>
          </a:p>
        </p:txBody>
      </p:sp>
    </p:spTree>
    <p:extLst>
      <p:ext uri="{BB962C8B-B14F-4D97-AF65-F5344CB8AC3E}">
        <p14:creationId xmlns:p14="http://schemas.microsoft.com/office/powerpoint/2010/main" val="361830702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ce réservé de l'image des diapositives 1"/>
          <p:cNvSpPr>
            <a:spLocks noGrp="1" noRot="1" noChangeAspect="1" noTextEdit="1"/>
          </p:cNvSpPr>
          <p:nvPr>
            <p:ph type="sldImg"/>
          </p:nvPr>
        </p:nvSpPr>
        <p:spPr>
          <a:ln/>
        </p:spPr>
      </p:sp>
      <p:sp>
        <p:nvSpPr>
          <p:cNvPr id="13517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Exemple : </a:t>
            </a:r>
            <a:r>
              <a:rPr lang="en-US" altLang="fr-FR" smtClean="0"/>
              <a:t>Cisco Small Business PRO AP541N</a:t>
            </a:r>
            <a:endParaRPr lang="fr-FR" altLang="fr-FR" smtClean="0"/>
          </a:p>
        </p:txBody>
      </p:sp>
      <p:sp>
        <p:nvSpPr>
          <p:cNvPr id="13517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F902DF9-394E-483C-A073-D5B849C1E108}" type="slidenum">
              <a:rPr lang="fr-FR" altLang="fr-FR" smtClean="0"/>
              <a:pPr eaLnBrk="1" hangingPunct="1">
                <a:spcBef>
                  <a:spcPct val="0"/>
                </a:spcBef>
              </a:pPr>
              <a:t>514</a:t>
            </a:fld>
            <a:endParaRPr lang="fr-FR" altLang="fr-FR" smtClean="0"/>
          </a:p>
        </p:txBody>
      </p:sp>
    </p:spTree>
    <p:extLst>
      <p:ext uri="{BB962C8B-B14F-4D97-AF65-F5344CB8AC3E}">
        <p14:creationId xmlns:p14="http://schemas.microsoft.com/office/powerpoint/2010/main" val="208622424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DD455C8-E539-4FA8-BF5B-581EA0E40EF1}" type="slidenum">
              <a:rPr lang="fr-FR" altLang="fr-FR" smtClean="0"/>
              <a:pPr eaLnBrk="1" hangingPunct="1">
                <a:spcBef>
                  <a:spcPct val="0"/>
                </a:spcBef>
              </a:pPr>
              <a:t>516</a:t>
            </a:fld>
            <a:endParaRPr lang="fr-FR" altLang="fr-FR"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Source image antenne sectorielle : http://www.antennewifi.fr/media/com_hikashop/upload/antenne_sectorie_4ac4c7c20a5e4_809207899.jpg</a:t>
            </a:r>
          </a:p>
          <a:p>
            <a:pPr eaLnBrk="1" hangingPunct="1"/>
            <a:endParaRPr lang="fr-FR" altLang="fr-FR" smtClean="0"/>
          </a:p>
        </p:txBody>
      </p:sp>
    </p:spTree>
    <p:extLst>
      <p:ext uri="{BB962C8B-B14F-4D97-AF65-F5344CB8AC3E}">
        <p14:creationId xmlns:p14="http://schemas.microsoft.com/office/powerpoint/2010/main" val="106382887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Espace réservé de l'image des diapositives 1"/>
          <p:cNvSpPr>
            <a:spLocks noGrp="1" noRot="1" noChangeAspect="1" noTextEdit="1"/>
          </p:cNvSpPr>
          <p:nvPr>
            <p:ph type="sldImg"/>
          </p:nvPr>
        </p:nvSpPr>
        <p:spPr>
          <a:ln/>
        </p:spPr>
      </p:sp>
      <p:sp>
        <p:nvSpPr>
          <p:cNvPr id="13721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WPS : Wi-Fi Protected Setup, protocole ayant pour objectif de permettre à des particuliers ayant peu de connaissances sur la sécurité de configurer un </a:t>
            </a:r>
            <a:r>
              <a:rPr lang="fr-FR" altLang="fr-FR" smtClean="0">
                <a:hlinkClick r:id="rId3" tooltip="Wi-Fi Protected Access"/>
              </a:rPr>
              <a:t>accès WPA</a:t>
            </a:r>
            <a:endParaRPr lang="fr-FR" altLang="fr-FR" smtClean="0"/>
          </a:p>
        </p:txBody>
      </p:sp>
      <p:sp>
        <p:nvSpPr>
          <p:cNvPr id="13722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E1B5D65-C6BE-40BD-8055-EF452C8BD84E}" type="slidenum">
              <a:rPr lang="fr-FR" altLang="fr-FR" smtClean="0"/>
              <a:pPr eaLnBrk="1" hangingPunct="1">
                <a:spcBef>
                  <a:spcPct val="0"/>
                </a:spcBef>
              </a:pPr>
              <a:t>517</a:t>
            </a:fld>
            <a:endParaRPr lang="fr-FR" altLang="fr-FR" smtClean="0"/>
          </a:p>
        </p:txBody>
      </p:sp>
    </p:spTree>
    <p:extLst>
      <p:ext uri="{BB962C8B-B14F-4D97-AF65-F5344CB8AC3E}">
        <p14:creationId xmlns:p14="http://schemas.microsoft.com/office/powerpoint/2010/main" val="1025712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E1CF066-F8A5-48F2-89D6-A6AAA08FBF4A}" type="slidenum">
              <a:rPr lang="fr-FR" altLang="fr-FR" smtClean="0"/>
              <a:pPr eaLnBrk="1" hangingPunct="1">
                <a:spcBef>
                  <a:spcPct val="0"/>
                </a:spcBef>
              </a:pPr>
              <a:t>50</a:t>
            </a:fld>
            <a:endParaRPr lang="fr-FR" altLang="fr-FR"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56084950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ce réservé de l'image des diapositives 1"/>
          <p:cNvSpPr>
            <a:spLocks noGrp="1" noRot="1" noChangeAspect="1" noTextEdit="1"/>
          </p:cNvSpPr>
          <p:nvPr>
            <p:ph type="sldImg"/>
          </p:nvPr>
        </p:nvSpPr>
        <p:spPr>
          <a:ln/>
        </p:spPr>
      </p:sp>
      <p:sp>
        <p:nvSpPr>
          <p:cNvPr id="13824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smtClean="0"/>
          </a:p>
        </p:txBody>
      </p:sp>
      <p:sp>
        <p:nvSpPr>
          <p:cNvPr id="13824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B6106C3-856E-4E73-8D49-0C2D37ECC80E}" type="slidenum">
              <a:rPr lang="fr-FR" altLang="fr-FR" smtClean="0"/>
              <a:pPr eaLnBrk="1" hangingPunct="1">
                <a:spcBef>
                  <a:spcPct val="0"/>
                </a:spcBef>
              </a:pPr>
              <a:t>518</a:t>
            </a:fld>
            <a:endParaRPr lang="fr-FR" altLang="fr-FR" smtClean="0"/>
          </a:p>
        </p:txBody>
      </p:sp>
    </p:spTree>
    <p:extLst>
      <p:ext uri="{BB962C8B-B14F-4D97-AF65-F5344CB8AC3E}">
        <p14:creationId xmlns:p14="http://schemas.microsoft.com/office/powerpoint/2010/main" val="195911668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7A83B7D-5F9D-4474-A47D-CAEF333A4E7A}" type="slidenum">
              <a:rPr lang="fr-FR" altLang="fr-FR" smtClean="0"/>
              <a:pPr eaLnBrk="1" hangingPunct="1">
                <a:spcBef>
                  <a:spcPct val="0"/>
                </a:spcBef>
              </a:pPr>
              <a:t>519</a:t>
            </a:fld>
            <a:endParaRPr lang="fr-FR" altLang="fr-FR"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Source : http://fr.wikipedia.org/wiki/Mobile_Ad-hoc_NETworks</a:t>
            </a:r>
          </a:p>
          <a:p>
            <a:pPr eaLnBrk="1" hangingPunct="1"/>
            <a:endParaRPr lang="fr-FR" altLang="fr-FR" smtClean="0"/>
          </a:p>
        </p:txBody>
      </p:sp>
    </p:spTree>
    <p:extLst>
      <p:ext uri="{BB962C8B-B14F-4D97-AF65-F5344CB8AC3E}">
        <p14:creationId xmlns:p14="http://schemas.microsoft.com/office/powerpoint/2010/main" val="426496795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ce réservé de l'image des diapositives 1"/>
          <p:cNvSpPr>
            <a:spLocks noGrp="1" noRot="1" noChangeAspect="1" noTextEdit="1"/>
          </p:cNvSpPr>
          <p:nvPr>
            <p:ph type="sldImg"/>
          </p:nvPr>
        </p:nvSpPr>
        <p:spPr>
          <a:ln/>
        </p:spPr>
      </p:sp>
      <p:sp>
        <p:nvSpPr>
          <p:cNvPr id="14029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Hotsport : matériel qui donne accès à un réseau sans fil Wi-Fi (borne Wi-Fi)</a:t>
            </a:r>
          </a:p>
        </p:txBody>
      </p:sp>
      <p:sp>
        <p:nvSpPr>
          <p:cNvPr id="14029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7890358-B43C-4E72-9B3A-4EB5FA785AB1}" type="slidenum">
              <a:rPr lang="fr-FR" altLang="fr-FR" smtClean="0"/>
              <a:pPr eaLnBrk="1" hangingPunct="1">
                <a:spcBef>
                  <a:spcPct val="0"/>
                </a:spcBef>
              </a:pPr>
              <a:t>520</a:t>
            </a:fld>
            <a:endParaRPr lang="fr-FR" altLang="fr-FR" smtClean="0"/>
          </a:p>
        </p:txBody>
      </p:sp>
    </p:spTree>
    <p:extLst>
      <p:ext uri="{BB962C8B-B14F-4D97-AF65-F5344CB8AC3E}">
        <p14:creationId xmlns:p14="http://schemas.microsoft.com/office/powerpoint/2010/main" val="282699837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ce réservé de l'image des diapositives 1"/>
          <p:cNvSpPr>
            <a:spLocks noGrp="1" noRot="1" noChangeAspect="1" noTextEdit="1"/>
          </p:cNvSpPr>
          <p:nvPr>
            <p:ph type="sldImg"/>
          </p:nvPr>
        </p:nvSpPr>
        <p:spPr>
          <a:ln/>
        </p:spPr>
      </p:sp>
      <p:sp>
        <p:nvSpPr>
          <p:cNvPr id="14131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Chaque éventail ESS est identifié par un SSID, et au sein de chaque éventail ESS, les ensembles BSS sont identifiés par leur BSSID. Pour des raisons de sécurité, des identifiants SSID supplémentaires peuvent être propagés par le biais de l'éventail ESS afin d'isoler les niveaux d'accès réseau.</a:t>
            </a:r>
          </a:p>
        </p:txBody>
      </p:sp>
      <p:sp>
        <p:nvSpPr>
          <p:cNvPr id="14131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E29F364-532C-4F8D-AB78-21E33C95B026}" type="slidenum">
              <a:rPr lang="fr-FR" altLang="fr-FR" smtClean="0"/>
              <a:pPr eaLnBrk="1" hangingPunct="1">
                <a:spcBef>
                  <a:spcPct val="0"/>
                </a:spcBef>
              </a:pPr>
              <a:t>522</a:t>
            </a:fld>
            <a:endParaRPr lang="fr-FR" altLang="fr-FR" smtClean="0"/>
          </a:p>
        </p:txBody>
      </p:sp>
    </p:spTree>
    <p:extLst>
      <p:ext uri="{BB962C8B-B14F-4D97-AF65-F5344CB8AC3E}">
        <p14:creationId xmlns:p14="http://schemas.microsoft.com/office/powerpoint/2010/main" val="326989107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FB1F7BE-9DD6-4781-8075-BF4A9BC4557E}" type="slidenum">
              <a:rPr lang="fr-FR" altLang="fr-FR" smtClean="0"/>
              <a:pPr eaLnBrk="1" hangingPunct="1">
                <a:spcBef>
                  <a:spcPct val="0"/>
                </a:spcBef>
              </a:pPr>
              <a:t>523</a:t>
            </a:fld>
            <a:endParaRPr lang="fr-FR" altLang="fr-FR"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303019649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051196E-A3F2-4C5D-BDD8-588E2E983168}" type="slidenum">
              <a:rPr lang="fr-FR" altLang="fr-FR" smtClean="0"/>
              <a:pPr eaLnBrk="1" hangingPunct="1">
                <a:spcBef>
                  <a:spcPct val="0"/>
                </a:spcBef>
              </a:pPr>
              <a:t>524</a:t>
            </a:fld>
            <a:endParaRPr lang="fr-FR" altLang="fr-FR"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393112213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ce réservé de l'image des diapositives 1"/>
          <p:cNvSpPr>
            <a:spLocks noGrp="1" noRot="1" noChangeAspect="1" noTextEdit="1"/>
          </p:cNvSpPr>
          <p:nvPr>
            <p:ph type="sldImg"/>
          </p:nvPr>
        </p:nvSpPr>
        <p:spPr>
          <a:ln/>
        </p:spPr>
      </p:sp>
      <p:sp>
        <p:nvSpPr>
          <p:cNvPr id="14438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smtClean="0"/>
              <a:t>http://cdn.shopify.com/s/files/1/0190/5972/products/Meraki_Cloud_Controlled_wireless_large.jpg?v=1380025777</a:t>
            </a:r>
          </a:p>
          <a:p>
            <a:endParaRPr lang="fr-FR" altLang="fr-FR" dirty="0" smtClean="0"/>
          </a:p>
          <a:p>
            <a:r>
              <a:rPr lang="fr-FR" altLang="fr-FR" dirty="0" smtClean="0"/>
              <a:t>Content </a:t>
            </a:r>
            <a:r>
              <a:rPr lang="fr-FR" altLang="fr-FR" dirty="0" err="1" smtClean="0"/>
              <a:t>filtering</a:t>
            </a:r>
            <a:r>
              <a:rPr lang="fr-FR" altLang="fr-FR" dirty="0" smtClean="0"/>
              <a:t> (</a:t>
            </a:r>
            <a:r>
              <a:rPr lang="fr-FR" altLang="fr-FR" dirty="0" err="1" smtClean="0"/>
              <a:t>Webroot</a:t>
            </a:r>
            <a:r>
              <a:rPr lang="fr-FR" altLang="fr-FR" dirty="0" smtClean="0"/>
              <a:t> </a:t>
            </a:r>
            <a:r>
              <a:rPr lang="fr-FR" altLang="fr-FR" dirty="0" err="1" smtClean="0"/>
              <a:t>BrightCloud</a:t>
            </a:r>
            <a:r>
              <a:rPr lang="fr-FR" altLang="fr-FR" dirty="0" smtClean="0"/>
              <a:t> CIPA </a:t>
            </a:r>
            <a:r>
              <a:rPr lang="fr-FR" altLang="fr-FR" dirty="0" err="1" smtClean="0"/>
              <a:t>compliant</a:t>
            </a:r>
            <a:r>
              <a:rPr lang="fr-FR" altLang="fr-FR" dirty="0" smtClean="0"/>
              <a:t> URL </a:t>
            </a:r>
            <a:r>
              <a:rPr lang="fr-FR" altLang="fr-FR" dirty="0" err="1" smtClean="0"/>
              <a:t>database</a:t>
            </a:r>
            <a:r>
              <a:rPr lang="fr-FR" altLang="fr-FR" dirty="0" smtClean="0"/>
              <a:t>)</a:t>
            </a:r>
          </a:p>
          <a:p>
            <a:r>
              <a:rPr lang="fr-FR" altLang="fr-FR" dirty="0" smtClean="0"/>
              <a:t>Intrusion-</a:t>
            </a:r>
            <a:r>
              <a:rPr lang="fr-FR" altLang="fr-FR" dirty="0" err="1" smtClean="0"/>
              <a:t>detection</a:t>
            </a:r>
            <a:r>
              <a:rPr lang="fr-FR" altLang="fr-FR" dirty="0" smtClean="0"/>
              <a:t> </a:t>
            </a:r>
            <a:r>
              <a:rPr lang="fr-FR" altLang="fr-FR" dirty="0" err="1" smtClean="0"/>
              <a:t>sensor</a:t>
            </a:r>
            <a:r>
              <a:rPr lang="fr-FR" altLang="fr-FR" dirty="0" smtClean="0"/>
              <a:t> (</a:t>
            </a:r>
            <a:r>
              <a:rPr lang="fr-FR" altLang="fr-FR" dirty="0" err="1" smtClean="0"/>
              <a:t>Sourcefire</a:t>
            </a:r>
            <a:r>
              <a:rPr lang="fr-FR" altLang="fr-FR" dirty="0" smtClean="0"/>
              <a:t> SNORT® </a:t>
            </a:r>
            <a:r>
              <a:rPr lang="fr-FR" altLang="fr-FR" dirty="0" err="1" smtClean="0"/>
              <a:t>based</a:t>
            </a:r>
            <a:r>
              <a:rPr lang="fr-FR" altLang="fr-FR" dirty="0" smtClean="0"/>
              <a:t>)</a:t>
            </a:r>
          </a:p>
          <a:p>
            <a:r>
              <a:rPr lang="fr-FR" altLang="fr-FR" dirty="0" smtClean="0"/>
              <a:t>Anti-virus </a:t>
            </a:r>
            <a:r>
              <a:rPr lang="fr-FR" altLang="fr-FR" dirty="0" err="1" smtClean="0"/>
              <a:t>engine</a:t>
            </a:r>
            <a:r>
              <a:rPr lang="fr-FR" altLang="fr-FR" dirty="0" smtClean="0"/>
              <a:t> and anti-</a:t>
            </a:r>
            <a:r>
              <a:rPr lang="fr-FR" altLang="fr-FR" dirty="0" err="1" smtClean="0"/>
              <a:t>phishing</a:t>
            </a:r>
            <a:r>
              <a:rPr lang="fr-FR" altLang="fr-FR" dirty="0" smtClean="0"/>
              <a:t> </a:t>
            </a:r>
            <a:r>
              <a:rPr lang="fr-FR" altLang="fr-FR" dirty="0" err="1" smtClean="0"/>
              <a:t>filtering</a:t>
            </a:r>
            <a:r>
              <a:rPr lang="fr-FR" altLang="fr-FR" dirty="0" smtClean="0"/>
              <a:t> (Kaspersky </a:t>
            </a:r>
            <a:r>
              <a:rPr lang="fr-FR" altLang="fr-FR" dirty="0" err="1" smtClean="0"/>
              <a:t>SafeStream</a:t>
            </a:r>
            <a:r>
              <a:rPr lang="fr-FR" altLang="fr-FR" dirty="0" smtClean="0"/>
              <a:t> II </a:t>
            </a:r>
            <a:r>
              <a:rPr lang="fr-FR" altLang="fr-FR" dirty="0" err="1" smtClean="0"/>
              <a:t>engine</a:t>
            </a:r>
            <a:r>
              <a:rPr lang="fr-FR" altLang="fr-FR" dirty="0" smtClean="0"/>
              <a:t>)</a:t>
            </a:r>
          </a:p>
          <a:p>
            <a:endParaRPr lang="fr-FR" altLang="fr-FR" dirty="0" smtClean="0"/>
          </a:p>
        </p:txBody>
      </p:sp>
      <p:sp>
        <p:nvSpPr>
          <p:cNvPr id="14438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4001B04-1738-4104-AE05-C59BC37ABBEE}" type="slidenum">
              <a:rPr lang="fr-FR" altLang="fr-FR" smtClean="0"/>
              <a:pPr eaLnBrk="1" hangingPunct="1">
                <a:spcBef>
                  <a:spcPct val="0"/>
                </a:spcBef>
              </a:pPr>
              <a:t>526</a:t>
            </a:fld>
            <a:endParaRPr lang="fr-FR" altLang="fr-FR" smtClean="0"/>
          </a:p>
        </p:txBody>
      </p:sp>
    </p:spTree>
    <p:extLst>
      <p:ext uri="{BB962C8B-B14F-4D97-AF65-F5344CB8AC3E}">
        <p14:creationId xmlns:p14="http://schemas.microsoft.com/office/powerpoint/2010/main" val="184666972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ce réservé de l'image des diapositives 1"/>
          <p:cNvSpPr>
            <a:spLocks noGrp="1" noRot="1" noChangeAspect="1" noTextEdit="1"/>
          </p:cNvSpPr>
          <p:nvPr>
            <p:ph type="sldImg"/>
          </p:nvPr>
        </p:nvSpPr>
        <p:spPr>
          <a:ln/>
        </p:spPr>
      </p:sp>
      <p:sp>
        <p:nvSpPr>
          <p:cNvPr id="14541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Demande d’association : Si la demande est acceptée, le point d'accès réserve de la mémoire et établit un ID d'association pour le périphérique.</a:t>
            </a:r>
          </a:p>
          <a:p>
            <a:endParaRPr lang="fr-FR" altLang="fr-FR" smtClean="0"/>
          </a:p>
        </p:txBody>
      </p:sp>
      <p:sp>
        <p:nvSpPr>
          <p:cNvPr id="14541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FEBBD0A-B2B3-4089-BC10-DADFEA2BA350}" type="slidenum">
              <a:rPr lang="fr-FR" altLang="fr-FR" smtClean="0"/>
              <a:pPr eaLnBrk="1" hangingPunct="1">
                <a:spcBef>
                  <a:spcPct val="0"/>
                </a:spcBef>
              </a:pPr>
              <a:t>534</a:t>
            </a:fld>
            <a:endParaRPr lang="fr-FR" altLang="fr-FR" smtClean="0"/>
          </a:p>
        </p:txBody>
      </p:sp>
    </p:spTree>
    <p:extLst>
      <p:ext uri="{BB962C8B-B14F-4D97-AF65-F5344CB8AC3E}">
        <p14:creationId xmlns:p14="http://schemas.microsoft.com/office/powerpoint/2010/main" val="320764477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ce réservé de l'image des diapositives 1"/>
          <p:cNvSpPr>
            <a:spLocks noGrp="1" noRot="1" noChangeAspect="1" noTextEdit="1"/>
          </p:cNvSpPr>
          <p:nvPr>
            <p:ph type="sldImg"/>
          </p:nvPr>
        </p:nvSpPr>
        <p:spPr>
          <a:ln/>
        </p:spPr>
      </p:sp>
      <p:sp>
        <p:nvSpPr>
          <p:cNvPr id="14643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fr-FR" smtClean="0"/>
              <a:t>Timestamp. After receiving a beacon frame, a station uses the timestamp value to update its local clock. This process enables synchronization among all stations that are associated with the same access point. </a:t>
            </a:r>
            <a:endParaRPr lang="fr-FR" altLang="fr-FR" smtClean="0"/>
          </a:p>
        </p:txBody>
      </p:sp>
      <p:sp>
        <p:nvSpPr>
          <p:cNvPr id="14643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BAAE923-C4CE-41B4-A677-F0D1EC3A6F82}" type="slidenum">
              <a:rPr lang="fr-FR" altLang="fr-FR" smtClean="0"/>
              <a:pPr eaLnBrk="1" hangingPunct="1">
                <a:spcBef>
                  <a:spcPct val="0"/>
                </a:spcBef>
              </a:pPr>
              <a:t>535</a:t>
            </a:fld>
            <a:endParaRPr lang="fr-FR" altLang="fr-FR" smtClean="0"/>
          </a:p>
        </p:txBody>
      </p:sp>
    </p:spTree>
    <p:extLst>
      <p:ext uri="{BB962C8B-B14F-4D97-AF65-F5344CB8AC3E}">
        <p14:creationId xmlns:p14="http://schemas.microsoft.com/office/powerpoint/2010/main" val="289372656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Espace réservé de l'image des diapositives 1"/>
          <p:cNvSpPr>
            <a:spLocks noGrp="1" noRot="1" noChangeAspect="1" noTextEdit="1"/>
          </p:cNvSpPr>
          <p:nvPr>
            <p:ph type="sldImg"/>
          </p:nvPr>
        </p:nvSpPr>
        <p:spPr>
          <a:ln/>
        </p:spPr>
      </p:sp>
      <p:sp>
        <p:nvSpPr>
          <p:cNvPr id="14745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fr-FR" smtClean="0"/>
              <a:t>Timestamp. After receiving a beacon frame, a station uses the timestamp value to update its local clock. This process enables synchronization among all stations that are associated with the same access point. </a:t>
            </a:r>
            <a:endParaRPr lang="fr-FR" altLang="fr-FR" smtClean="0"/>
          </a:p>
        </p:txBody>
      </p:sp>
      <p:sp>
        <p:nvSpPr>
          <p:cNvPr id="14746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1898FD0-C112-4F37-817C-F0214F208CDA}" type="slidenum">
              <a:rPr lang="fr-FR" altLang="fr-FR" smtClean="0"/>
              <a:pPr eaLnBrk="1" hangingPunct="1">
                <a:spcBef>
                  <a:spcPct val="0"/>
                </a:spcBef>
              </a:pPr>
              <a:t>536</a:t>
            </a:fld>
            <a:endParaRPr lang="fr-FR" altLang="fr-FR" smtClean="0"/>
          </a:p>
        </p:txBody>
      </p:sp>
    </p:spTree>
    <p:extLst>
      <p:ext uri="{BB962C8B-B14F-4D97-AF65-F5344CB8AC3E}">
        <p14:creationId xmlns:p14="http://schemas.microsoft.com/office/powerpoint/2010/main" val="212950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Espace réservé de l'image des diapositives 1"/>
          <p:cNvSpPr>
            <a:spLocks noGrp="1" noRot="1" noChangeAspect="1" noTextEdit="1"/>
          </p:cNvSpPr>
          <p:nvPr>
            <p:ph type="sldImg"/>
          </p:nvPr>
        </p:nvSpPr>
        <p:spPr>
          <a:ln/>
        </p:spPr>
      </p:sp>
      <p:sp>
        <p:nvSpPr>
          <p:cNvPr id="9421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BE" altLang="fr-FR" smtClean="0"/>
          </a:p>
        </p:txBody>
      </p:sp>
      <p:sp>
        <p:nvSpPr>
          <p:cNvPr id="9421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41C8243-459B-4803-ABDC-B0AE458EBE77}" type="slidenum">
              <a:rPr lang="fr-FR" altLang="fr-FR" smtClean="0"/>
              <a:pPr eaLnBrk="1" hangingPunct="1">
                <a:spcBef>
                  <a:spcPct val="0"/>
                </a:spcBef>
              </a:pPr>
              <a:t>52</a:t>
            </a:fld>
            <a:endParaRPr lang="fr-FR" altLang="fr-FR" smtClean="0"/>
          </a:p>
        </p:txBody>
      </p:sp>
    </p:spTree>
    <p:extLst>
      <p:ext uri="{BB962C8B-B14F-4D97-AF65-F5344CB8AC3E}">
        <p14:creationId xmlns:p14="http://schemas.microsoft.com/office/powerpoint/2010/main" val="3390348414"/>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ce réservé de l'image des diapositives 1"/>
          <p:cNvSpPr>
            <a:spLocks noGrp="1" noRot="1" noChangeAspect="1" noTextEdit="1"/>
          </p:cNvSpPr>
          <p:nvPr>
            <p:ph type="sldImg"/>
          </p:nvPr>
        </p:nvSpPr>
        <p:spPr>
          <a:ln/>
        </p:spPr>
      </p:sp>
      <p:sp>
        <p:nvSpPr>
          <p:cNvPr id="14848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fr-FR" smtClean="0"/>
              <a:t>Timestamp. After receiving a beacon frame, a station uses the timestamp value to update its local clock. This process enables synchronization among all stations that are associated with the same access point. </a:t>
            </a:r>
            <a:endParaRPr lang="fr-FR" altLang="fr-FR" smtClean="0"/>
          </a:p>
        </p:txBody>
      </p:sp>
      <p:sp>
        <p:nvSpPr>
          <p:cNvPr id="14848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D488DED-4B8C-421C-9A20-D647BDBCFFD1}" type="slidenum">
              <a:rPr lang="fr-FR" altLang="fr-FR" smtClean="0"/>
              <a:pPr eaLnBrk="1" hangingPunct="1">
                <a:spcBef>
                  <a:spcPct val="0"/>
                </a:spcBef>
              </a:pPr>
              <a:t>537</a:t>
            </a:fld>
            <a:endParaRPr lang="fr-FR" altLang="fr-FR" smtClean="0"/>
          </a:p>
        </p:txBody>
      </p:sp>
    </p:spTree>
    <p:extLst>
      <p:ext uri="{BB962C8B-B14F-4D97-AF65-F5344CB8AC3E}">
        <p14:creationId xmlns:p14="http://schemas.microsoft.com/office/powerpoint/2010/main" val="72921039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BC22E30-4B91-4AD8-B983-9C6D5323A9CF}" type="slidenum">
              <a:rPr lang="fr-FR" altLang="fr-FR" smtClean="0"/>
              <a:pPr eaLnBrk="1" hangingPunct="1">
                <a:spcBef>
                  <a:spcPct val="0"/>
                </a:spcBef>
              </a:pPr>
              <a:t>539</a:t>
            </a:fld>
            <a:endParaRPr lang="fr-FR" altLang="fr-FR"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BE" altLang="fr-FR" smtClean="0"/>
              <a:t>Car la retransmission des trames de grande taille occupe bcp de BP, donc il faut au maximum éviter de devoir les retransmettre à cause de collision. </a:t>
            </a:r>
          </a:p>
          <a:p>
            <a:pPr eaLnBrk="1" hangingPunct="1"/>
            <a:endParaRPr lang="fr-BE" altLang="fr-FR" smtClean="0"/>
          </a:p>
          <a:p>
            <a:pPr eaLnBrk="1" hangingPunct="1"/>
            <a:r>
              <a:rPr lang="fr-BE" altLang="fr-FR" smtClean="0"/>
              <a:t>Réservation au lieu d’affectation?</a:t>
            </a:r>
          </a:p>
          <a:p>
            <a:pPr eaLnBrk="1" hangingPunct="1"/>
            <a:r>
              <a:rPr lang="fr-BE" altLang="fr-FR" smtClean="0"/>
              <a:t>NAV : </a:t>
            </a:r>
          </a:p>
          <a:p>
            <a:pPr eaLnBrk="1" hangingPunct="1"/>
            <a:r>
              <a:rPr lang="fr-FR" altLang="fr-FR" smtClean="0"/>
              <a:t>Toutes les stations du réseau  recevant soit le RTS, soit le CTS, déclencheront pour une durée fixée leur indicateur NAV pour retarder toute transmission prévue. La station émettrice peut alors transmettre et recevoir son accusé de réception sans aucun risque de collision </a:t>
            </a:r>
          </a:p>
        </p:txBody>
      </p:sp>
    </p:spTree>
    <p:extLst>
      <p:ext uri="{BB962C8B-B14F-4D97-AF65-F5344CB8AC3E}">
        <p14:creationId xmlns:p14="http://schemas.microsoft.com/office/powerpoint/2010/main" val="341655863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3ED9E50-C6CA-4849-BBD1-34DDF48BEADE}" type="slidenum">
              <a:rPr lang="fr-FR" altLang="fr-FR" smtClean="0"/>
              <a:pPr eaLnBrk="1" hangingPunct="1">
                <a:spcBef>
                  <a:spcPct val="0"/>
                </a:spcBef>
              </a:pPr>
              <a:t>540</a:t>
            </a:fld>
            <a:endParaRPr lang="fr-FR" altLang="fr-FR"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03817930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ACFFB51-A9B8-486F-8166-8098B3B63E07}" type="slidenum">
              <a:rPr lang="fr-FR" altLang="fr-FR" smtClean="0"/>
              <a:pPr eaLnBrk="1" hangingPunct="1">
                <a:spcBef>
                  <a:spcPct val="0"/>
                </a:spcBef>
              </a:pPr>
              <a:t>541</a:t>
            </a:fld>
            <a:endParaRPr lang="fr-FR" altLang="fr-FR" smtClean="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93884444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6ED8D33-3628-4B87-AE62-5BEFE6BD30F6}" type="slidenum">
              <a:rPr lang="fr-FR" altLang="fr-FR" smtClean="0"/>
              <a:pPr eaLnBrk="1" hangingPunct="1">
                <a:spcBef>
                  <a:spcPct val="0"/>
                </a:spcBef>
              </a:pPr>
              <a:t>542</a:t>
            </a:fld>
            <a:endParaRPr lang="fr-FR" altLang="fr-FR"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02814849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6615C1A-4820-4084-A826-775835CAFF08}" type="slidenum">
              <a:rPr lang="fr-FR" altLang="fr-FR" smtClean="0"/>
              <a:pPr eaLnBrk="1" hangingPunct="1">
                <a:spcBef>
                  <a:spcPct val="0"/>
                </a:spcBef>
              </a:pPr>
              <a:t>543</a:t>
            </a:fld>
            <a:endParaRPr lang="fr-FR" altLang="fr-FR"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dirty="0" smtClean="0"/>
              <a:t>Source de l’image : http://www.ecnmag.com/sites/ecnmag.com/files/legacyimages/ECN/Articles/2012/02/FIG1_FHSS-web.jpg</a:t>
            </a:r>
          </a:p>
          <a:p>
            <a:pPr eaLnBrk="1" hangingPunct="1"/>
            <a:endParaRPr lang="fr-FR" altLang="fr-FR" dirty="0" smtClean="0">
              <a:sym typeface="Wingdings" pitchFamily="2" charset="2"/>
            </a:endParaRPr>
          </a:p>
          <a:p>
            <a:pPr eaLnBrk="1" hangingPunct="1"/>
            <a:r>
              <a:rPr lang="fr-FR" altLang="fr-FR" dirty="0" smtClean="0">
                <a:sym typeface="Wingdings" pitchFamily="2" charset="2"/>
              </a:rPr>
              <a:t>Par exemple,</a:t>
            </a:r>
            <a:r>
              <a:rPr lang="fr-FR" altLang="fr-FR" baseline="0" dirty="0" smtClean="0">
                <a:sym typeface="Wingdings" pitchFamily="2" charset="2"/>
              </a:rPr>
              <a:t> le Bluetooth résiste bien à la présence d'interférence  car il </a:t>
            </a:r>
            <a:r>
              <a:rPr lang="fr-FR" altLang="fr-FR" baseline="0" smtClean="0">
                <a:sym typeface="Wingdings" pitchFamily="2" charset="2"/>
              </a:rPr>
              <a:t>effectue jusqu'à 1600 </a:t>
            </a:r>
            <a:r>
              <a:rPr lang="fr-FR" altLang="fr-FR" baseline="0" dirty="0" smtClean="0">
                <a:sym typeface="Wingdings" pitchFamily="2" charset="2"/>
              </a:rPr>
              <a:t>sautes de fréquences </a:t>
            </a:r>
            <a:r>
              <a:rPr lang="fr-FR" altLang="fr-FR" baseline="0" smtClean="0">
                <a:sym typeface="Wingdings" pitchFamily="2" charset="2"/>
              </a:rPr>
              <a:t>par seconde. </a:t>
            </a:r>
            <a:endParaRPr lang="fr-FR" altLang="fr-FR" dirty="0" smtClean="0">
              <a:sym typeface="Wingdings" pitchFamily="2" charset="2"/>
            </a:endParaRPr>
          </a:p>
        </p:txBody>
      </p:sp>
    </p:spTree>
    <p:extLst>
      <p:ext uri="{BB962C8B-B14F-4D97-AF65-F5344CB8AC3E}">
        <p14:creationId xmlns:p14="http://schemas.microsoft.com/office/powerpoint/2010/main" val="305821059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C573B25-AB41-4EE6-B0AD-562732653E68}" type="slidenum">
              <a:rPr lang="fr-FR" altLang="fr-FR" smtClean="0"/>
              <a:pPr eaLnBrk="1" hangingPunct="1">
                <a:spcBef>
                  <a:spcPct val="0"/>
                </a:spcBef>
              </a:pPr>
              <a:t>544</a:t>
            </a:fld>
            <a:endParaRPr lang="fr-FR" altLang="fr-FR"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dirty="0" smtClean="0"/>
              <a:t>Source de l’image : http://www.pckado-pro.com/e-marketing/wifi/images/barker.gif</a:t>
            </a:r>
          </a:p>
          <a:p>
            <a:pPr marL="0" lvl="2" eaLnBrk="1" hangingPunct="1"/>
            <a:r>
              <a:rPr lang="fr-FR" altLang="fr-FR" sz="2000" dirty="0" smtClean="0">
                <a:sym typeface="Wingdings" pitchFamily="2" charset="2"/>
              </a:rPr>
              <a:t>Pour chaque bit contient un code </a:t>
            </a:r>
            <a:r>
              <a:rPr lang="fr-FR" altLang="fr-FR" sz="2000" dirty="0" smtClean="0"/>
              <a:t>11 bits</a:t>
            </a:r>
            <a:endParaRPr lang="fr-FR" altLang="fr-FR" sz="2000" dirty="0" smtClean="0">
              <a:sym typeface="Wingdings" pitchFamily="2" charset="2"/>
            </a:endParaRPr>
          </a:p>
          <a:p>
            <a:pPr eaLnBrk="1" hangingPunct="1"/>
            <a:endParaRPr lang="fr-FR" altLang="fr-FR" dirty="0" smtClean="0"/>
          </a:p>
        </p:txBody>
      </p:sp>
    </p:spTree>
    <p:extLst>
      <p:ext uri="{BB962C8B-B14F-4D97-AF65-F5344CB8AC3E}">
        <p14:creationId xmlns:p14="http://schemas.microsoft.com/office/powerpoint/2010/main" val="410938639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FA46DAE-9C24-43A2-A382-30105209AF6B}" type="slidenum">
              <a:rPr lang="fr-FR" altLang="fr-FR" smtClean="0"/>
              <a:pPr eaLnBrk="1" hangingPunct="1">
                <a:spcBef>
                  <a:spcPct val="0"/>
                </a:spcBef>
              </a:pPr>
              <a:t>545</a:t>
            </a:fld>
            <a:endParaRPr lang="fr-FR" altLang="fr-FR"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dirty="0" smtClean="0"/>
              <a:t>Source de l’image : http://hot.spots.pl/articles/teoria/img/2350.jpg</a:t>
            </a:r>
          </a:p>
          <a:p>
            <a:pPr eaLnBrk="1" hangingPunct="1"/>
            <a:endParaRPr lang="fr-FR" altLang="fr-FR" dirty="0" smtClean="0"/>
          </a:p>
        </p:txBody>
      </p:sp>
    </p:spTree>
    <p:extLst>
      <p:ext uri="{BB962C8B-B14F-4D97-AF65-F5344CB8AC3E}">
        <p14:creationId xmlns:p14="http://schemas.microsoft.com/office/powerpoint/2010/main" val="1646452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B32F46F-275F-42FB-A642-B92653CD2B73}" type="slidenum">
              <a:rPr lang="fr-FR" altLang="fr-FR" smtClean="0"/>
              <a:pPr eaLnBrk="1" hangingPunct="1">
                <a:spcBef>
                  <a:spcPct val="0"/>
                </a:spcBef>
              </a:pPr>
              <a:t>546</a:t>
            </a:fld>
            <a:endParaRPr lang="fr-FR" altLang="fr-FR"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280475642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DCD756A-008A-4BD0-916E-EEAB3DDEB8D3}" type="slidenum">
              <a:rPr lang="fr-FR" altLang="fr-FR" smtClean="0"/>
              <a:pPr eaLnBrk="1" hangingPunct="1">
                <a:spcBef>
                  <a:spcPct val="0"/>
                </a:spcBef>
              </a:pPr>
              <a:t>547</a:t>
            </a:fld>
            <a:endParaRPr lang="fr-FR" altLang="fr-FR" smtClean="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sym typeface="Wingdings" pitchFamily="2" charset="2"/>
            </a:endParaRPr>
          </a:p>
        </p:txBody>
      </p:sp>
    </p:spTree>
    <p:extLst>
      <p:ext uri="{BB962C8B-B14F-4D97-AF65-F5344CB8AC3E}">
        <p14:creationId xmlns:p14="http://schemas.microsoft.com/office/powerpoint/2010/main" val="2963125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p:cNvSpPr>
            <a:spLocks noGrp="1" noRot="1" noChangeAspect="1" noTextEdit="1"/>
          </p:cNvSpPr>
          <p:nvPr>
            <p:ph type="sldImg"/>
          </p:nvPr>
        </p:nvSpPr>
        <p:spPr>
          <a:ln/>
        </p:spPr>
      </p:sp>
      <p:sp>
        <p:nvSpPr>
          <p:cNvPr id="9523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instabilité de la base de données MAC.</a:t>
            </a:r>
          </a:p>
        </p:txBody>
      </p:sp>
      <p:sp>
        <p:nvSpPr>
          <p:cNvPr id="9523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6A88E19-617A-452E-8E14-B38156D2260E}" type="slidenum">
              <a:rPr lang="fr-FR" altLang="fr-FR" smtClean="0"/>
              <a:pPr eaLnBrk="1" hangingPunct="1">
                <a:spcBef>
                  <a:spcPct val="0"/>
                </a:spcBef>
              </a:pPr>
              <a:t>54</a:t>
            </a:fld>
            <a:endParaRPr lang="fr-FR" altLang="fr-FR" smtClean="0"/>
          </a:p>
        </p:txBody>
      </p:sp>
    </p:spTree>
    <p:extLst>
      <p:ext uri="{BB962C8B-B14F-4D97-AF65-F5344CB8AC3E}">
        <p14:creationId xmlns:p14="http://schemas.microsoft.com/office/powerpoint/2010/main" val="41618567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8D816E6-F832-4AA8-A4D0-E4F3F36C85EA}" type="slidenum">
              <a:rPr lang="fr-FR" altLang="fr-FR" smtClean="0"/>
              <a:pPr eaLnBrk="1" hangingPunct="1">
                <a:spcBef>
                  <a:spcPct val="0"/>
                </a:spcBef>
              </a:pPr>
              <a:t>548</a:t>
            </a:fld>
            <a:endParaRPr lang="fr-FR" altLang="fr-FR"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dirty="0" smtClean="0"/>
              <a:t>Source de l’image : http://pagesperso-orange.fr/guide-wifi/img/les-canaux.gif</a:t>
            </a:r>
          </a:p>
          <a:p>
            <a:pPr eaLnBrk="1" hangingPunct="1"/>
            <a:endParaRPr lang="fr-FR" altLang="fr-FR" dirty="0" smtClean="0"/>
          </a:p>
        </p:txBody>
      </p:sp>
    </p:spTree>
    <p:extLst>
      <p:ext uri="{BB962C8B-B14F-4D97-AF65-F5344CB8AC3E}">
        <p14:creationId xmlns:p14="http://schemas.microsoft.com/office/powerpoint/2010/main" val="76019589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7ED1520-C7C9-4F5D-94FD-CEE899E4974C}" type="slidenum">
              <a:rPr lang="fr-FR" altLang="fr-FR" smtClean="0"/>
              <a:pPr eaLnBrk="1" hangingPunct="1">
                <a:spcBef>
                  <a:spcPct val="0"/>
                </a:spcBef>
              </a:pPr>
              <a:t>549</a:t>
            </a:fld>
            <a:endParaRPr lang="fr-FR" altLang="fr-FR"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315861460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BFEE675-1B6F-4A47-BB00-8983194E3606}" type="slidenum">
              <a:rPr lang="fr-FR" altLang="fr-FR" smtClean="0"/>
              <a:pPr eaLnBrk="1" hangingPunct="1">
                <a:spcBef>
                  <a:spcPct val="0"/>
                </a:spcBef>
              </a:pPr>
              <a:t>550</a:t>
            </a:fld>
            <a:endParaRPr lang="fr-FR" altLang="fr-FR" smtClean="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83457936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4084A6D-98B1-408E-AE7B-A4CCCDB713FD}" type="slidenum">
              <a:rPr lang="fr-FR" altLang="fr-FR" smtClean="0"/>
              <a:pPr eaLnBrk="1" hangingPunct="1">
                <a:spcBef>
                  <a:spcPct val="0"/>
                </a:spcBef>
              </a:pPr>
              <a:t>551</a:t>
            </a:fld>
            <a:endParaRPr lang="fr-FR" altLang="fr-FR"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272483157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Espace réservé de l'image des diapositives 1"/>
          <p:cNvSpPr>
            <a:spLocks noGrp="1" noRot="1" noChangeAspect="1" noTextEdit="1"/>
          </p:cNvSpPr>
          <p:nvPr>
            <p:ph type="sldImg"/>
          </p:nvPr>
        </p:nvSpPr>
        <p:spPr>
          <a:ln/>
        </p:spPr>
      </p:sp>
      <p:sp>
        <p:nvSpPr>
          <p:cNvPr id="16281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logiciel de gestion du réseau Cisco Prime Infrastructure</a:t>
            </a:r>
          </a:p>
          <a:p>
            <a:pPr marL="0" lvl="2"/>
            <a:r>
              <a:rPr lang="fr-FR" altLang="fr-FR" smtClean="0"/>
              <a:t>employés mécontents, maladresses</a:t>
            </a:r>
          </a:p>
          <a:p>
            <a:endParaRPr lang="fr-FR" altLang="fr-FR" smtClean="0"/>
          </a:p>
        </p:txBody>
      </p:sp>
      <p:sp>
        <p:nvSpPr>
          <p:cNvPr id="16282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2972794-E4A9-4C2B-A436-5A5D9352188E}" type="slidenum">
              <a:rPr lang="fr-FR" altLang="fr-FR" smtClean="0"/>
              <a:pPr eaLnBrk="1" hangingPunct="1">
                <a:spcBef>
                  <a:spcPct val="0"/>
                </a:spcBef>
              </a:pPr>
              <a:t>554</a:t>
            </a:fld>
            <a:endParaRPr lang="fr-FR" altLang="fr-FR" smtClean="0"/>
          </a:p>
        </p:txBody>
      </p:sp>
    </p:spTree>
    <p:extLst>
      <p:ext uri="{BB962C8B-B14F-4D97-AF65-F5344CB8AC3E}">
        <p14:creationId xmlns:p14="http://schemas.microsoft.com/office/powerpoint/2010/main" val="102330124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Espace réservé de l'image des diapositives 1"/>
          <p:cNvSpPr>
            <a:spLocks noGrp="1" noRot="1" noChangeAspect="1" noTextEdit="1"/>
          </p:cNvSpPr>
          <p:nvPr>
            <p:ph type="sldImg"/>
          </p:nvPr>
        </p:nvSpPr>
        <p:spPr>
          <a:ln/>
        </p:spPr>
      </p:sp>
      <p:sp>
        <p:nvSpPr>
          <p:cNvPr id="16384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smtClean="0"/>
              <a:t>Cisco </a:t>
            </a:r>
            <a:r>
              <a:rPr lang="fr-FR" altLang="fr-FR" dirty="0" err="1" smtClean="0"/>
              <a:t>CleanAir</a:t>
            </a:r>
            <a:endParaRPr lang="fr-FR" altLang="fr-FR" dirty="0" smtClean="0"/>
          </a:p>
          <a:p>
            <a:r>
              <a:rPr lang="fr-FR" altLang="fr-FR" dirty="0" smtClean="0"/>
              <a:t>Cisco Adaptive Wireless IPS</a:t>
            </a:r>
          </a:p>
          <a:p>
            <a:r>
              <a:rPr lang="fr-FR" altLang="fr-FR" dirty="0" smtClean="0"/>
              <a:t>La norme 802.11w de protection des trames de gestion prend en charge les problèmes de manipulation de ces trames.</a:t>
            </a:r>
          </a:p>
          <a:p>
            <a:endParaRPr lang="fr-FR" altLang="fr-FR" dirty="0" smtClean="0"/>
          </a:p>
        </p:txBody>
      </p:sp>
      <p:sp>
        <p:nvSpPr>
          <p:cNvPr id="16384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0B35656-AE82-4B35-B084-8399E9DED97D}" type="slidenum">
              <a:rPr lang="fr-FR" altLang="fr-FR" smtClean="0"/>
              <a:pPr eaLnBrk="1" hangingPunct="1">
                <a:spcBef>
                  <a:spcPct val="0"/>
                </a:spcBef>
              </a:pPr>
              <a:t>555</a:t>
            </a:fld>
            <a:endParaRPr lang="fr-FR" altLang="fr-FR" smtClean="0"/>
          </a:p>
        </p:txBody>
      </p:sp>
    </p:spTree>
    <p:extLst>
      <p:ext uri="{BB962C8B-B14F-4D97-AF65-F5344CB8AC3E}">
        <p14:creationId xmlns:p14="http://schemas.microsoft.com/office/powerpoint/2010/main" val="20875823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720A149-AF59-47A3-BC79-71B495827C78}" type="slidenum">
              <a:rPr lang="fr-FR" altLang="fr-FR" smtClean="0"/>
              <a:pPr eaLnBrk="1" hangingPunct="1">
                <a:spcBef>
                  <a:spcPct val="0"/>
                </a:spcBef>
              </a:pPr>
              <a:t>556</a:t>
            </a:fld>
            <a:endParaRPr lang="fr-FR" altLang="fr-FR"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scanners qui identifient les points d'accès non autorisés et les réseaux ad hoc, et une fonction RRM (Radio Resource Management), qui surveille la bande RF à la recherche d'une activité et d'une charge de point d'accès. </a:t>
            </a:r>
          </a:p>
        </p:txBody>
      </p:sp>
    </p:spTree>
    <p:extLst>
      <p:ext uri="{BB962C8B-B14F-4D97-AF65-F5344CB8AC3E}">
        <p14:creationId xmlns:p14="http://schemas.microsoft.com/office/powerpoint/2010/main" val="42007453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B3E2C3A-9D62-42E6-ADA3-04837628C729}" type="slidenum">
              <a:rPr lang="fr-FR" altLang="fr-FR" smtClean="0"/>
              <a:pPr eaLnBrk="1" hangingPunct="1">
                <a:spcBef>
                  <a:spcPct val="0"/>
                </a:spcBef>
              </a:pPr>
              <a:t>558</a:t>
            </a:fld>
            <a:endParaRPr lang="fr-FR" altLang="fr-FR" smtClean="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2664192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38B4F27-5472-4BF3-B4A6-749BDAD8B40D}" type="slidenum">
              <a:rPr lang="fr-FR" altLang="fr-FR" smtClean="0"/>
              <a:pPr eaLnBrk="1" hangingPunct="1">
                <a:spcBef>
                  <a:spcPct val="0"/>
                </a:spcBef>
              </a:pPr>
              <a:t>560</a:t>
            </a:fld>
            <a:endParaRPr lang="fr-FR" altLang="fr-FR"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2" eaLnBrk="1" hangingPunct="1"/>
            <a:r>
              <a:rPr lang="fr-BE" altLang="fr-FR" smtClean="0"/>
              <a:t>Airsnort</a:t>
            </a:r>
          </a:p>
          <a:p>
            <a:pPr marL="0" lvl="2" eaLnBrk="1" hangingPunct="1"/>
            <a:r>
              <a:rPr lang="fr-BE" altLang="fr-FR" sz="1800" smtClean="0"/>
              <a:t>Encryption uniquement au niveau du sans fil (pas le DS)</a:t>
            </a:r>
          </a:p>
          <a:p>
            <a:pPr eaLnBrk="1" hangingPunct="1"/>
            <a:endParaRPr lang="fr-FR" altLang="fr-FR" smtClean="0"/>
          </a:p>
        </p:txBody>
      </p:sp>
    </p:spTree>
    <p:extLst>
      <p:ext uri="{BB962C8B-B14F-4D97-AF65-F5344CB8AC3E}">
        <p14:creationId xmlns:p14="http://schemas.microsoft.com/office/powerpoint/2010/main" val="202950206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8A409AE-49B0-4818-9C4B-6CDECE6547FC}" type="slidenum">
              <a:rPr lang="fr-FR" altLang="fr-FR" smtClean="0"/>
              <a:pPr eaLnBrk="1" hangingPunct="1">
                <a:spcBef>
                  <a:spcPct val="0"/>
                </a:spcBef>
              </a:pPr>
              <a:t>561</a:t>
            </a:fld>
            <a:endParaRPr lang="fr-FR" altLang="fr-FR" smtClean="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MIC (Message Integrity Code/Check)</a:t>
            </a:r>
          </a:p>
          <a:p>
            <a:pPr eaLnBrk="1" hangingPunct="1"/>
            <a:r>
              <a:rPr lang="fr-FR" altLang="fr-FR" smtClean="0"/>
              <a:t>Puisque plusieurs messages peuvent avoir le même code CRC32, on peut alors, si l'on modifie le message, en modifier une autre partie (non importante) afin de retomber sur le même CRC32. Ainsi, l'intégrité du message sera considéré comme correct alors qu'il aura été modifié. </a:t>
            </a:r>
          </a:p>
          <a:p>
            <a:pPr eaLnBrk="1" hangingPunct="1"/>
            <a:r>
              <a:rPr lang="fr-FR" altLang="fr-FR" smtClean="0"/>
              <a:t>Le MIC n'est pas seulement calculé à partir des données de la trame mais à partir de la trame complète, en-tête comprise. Cela va permettre de protéger les en-têtes contre les modifications, notamment les champs de longueur, afin de prévenir tout rajout/suppression de données. </a:t>
            </a:r>
          </a:p>
        </p:txBody>
      </p:sp>
    </p:spTree>
    <p:extLst>
      <p:ext uri="{BB962C8B-B14F-4D97-AF65-F5344CB8AC3E}">
        <p14:creationId xmlns:p14="http://schemas.microsoft.com/office/powerpoint/2010/main" val="3378054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ce réservé de l'image des diapositives 1"/>
          <p:cNvSpPr>
            <a:spLocks noGrp="1" noRot="1" noChangeAspect="1" noTextEdit="1"/>
          </p:cNvSpPr>
          <p:nvPr>
            <p:ph type="sldImg"/>
          </p:nvPr>
        </p:nvSpPr>
        <p:spPr>
          <a:ln/>
        </p:spPr>
      </p:sp>
      <p:sp>
        <p:nvSpPr>
          <p:cNvPr id="9625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9626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4D77C64-0BB5-40FA-8295-C287382C55EF}" type="slidenum">
              <a:rPr lang="fr-FR" altLang="fr-FR" smtClean="0"/>
              <a:pPr eaLnBrk="1" hangingPunct="1">
                <a:spcBef>
                  <a:spcPct val="0"/>
                </a:spcBef>
              </a:pPr>
              <a:t>56</a:t>
            </a:fld>
            <a:endParaRPr lang="fr-FR" altLang="fr-FR" smtClean="0"/>
          </a:p>
        </p:txBody>
      </p:sp>
    </p:spTree>
    <p:extLst>
      <p:ext uri="{BB962C8B-B14F-4D97-AF65-F5344CB8AC3E}">
        <p14:creationId xmlns:p14="http://schemas.microsoft.com/office/powerpoint/2010/main" val="244782831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5656C4E-EE01-43E2-80F9-0AE473CD1C21}" type="slidenum">
              <a:rPr lang="fr-FR" altLang="fr-FR" smtClean="0"/>
              <a:pPr eaLnBrk="1" hangingPunct="1">
                <a:spcBef>
                  <a:spcPct val="0"/>
                </a:spcBef>
              </a:pPr>
              <a:t>562</a:t>
            </a:fld>
            <a:endParaRPr lang="fr-FR" altLang="fr-FR"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AES exécute les mêmes fonctions que le protocole TKIP, mais offre un chiffrement bien plus solide. Elle utilise le mode Counter Cipher (contre-chiffrement) avec le protocole CCMP (Block Chaining Message Authentication Code Protocol), ce qui permet aux hôtes de destination de savoir si les bits chiffrés et non chiffrés ont été altérés. </a:t>
            </a:r>
          </a:p>
          <a:p>
            <a:pPr eaLnBrk="1" hangingPunct="1"/>
            <a:endParaRPr lang="fr-FR" altLang="fr-FR" smtClean="0"/>
          </a:p>
          <a:p>
            <a:pPr eaLnBrk="1" hangingPunct="1"/>
            <a:r>
              <a:rPr lang="fr-FR" altLang="fr-FR" smtClean="0"/>
              <a:t>Le périphérique doit être authentifié par le serveur RADIUS, puis les utilisateurs doivent s'authentifier à l'aide de la norme 802.1X, qui utilise le protocole EAP (Extensible Authentication Protocol) pour l'authentification. </a:t>
            </a:r>
          </a:p>
        </p:txBody>
      </p:sp>
    </p:spTree>
    <p:extLst>
      <p:ext uri="{BB962C8B-B14F-4D97-AF65-F5344CB8AC3E}">
        <p14:creationId xmlns:p14="http://schemas.microsoft.com/office/powerpoint/2010/main" val="59175578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Espace réservé de l'image des diapositives 1"/>
          <p:cNvSpPr>
            <a:spLocks noGrp="1" noRot="1" noChangeAspect="1" noTextEdit="1"/>
          </p:cNvSpPr>
          <p:nvPr>
            <p:ph type="sldImg"/>
          </p:nvPr>
        </p:nvSpPr>
        <p:spPr>
          <a:ln/>
        </p:spPr>
      </p:sp>
      <p:sp>
        <p:nvSpPr>
          <p:cNvPr id="16998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EAP peut fournir un mécanisme d'authentification sécurisé et négocier une clé privée sécurisée pouvant être utilisée pour une session de chiffrement sans fil via TKIP ou AES.</a:t>
            </a:r>
          </a:p>
        </p:txBody>
      </p:sp>
      <p:sp>
        <p:nvSpPr>
          <p:cNvPr id="16998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FE88475-B8F0-4B79-94A9-C350FFBC6EF7}" type="slidenum">
              <a:rPr lang="fr-FR" altLang="fr-FR" smtClean="0"/>
              <a:pPr eaLnBrk="1" hangingPunct="1">
                <a:spcBef>
                  <a:spcPct val="0"/>
                </a:spcBef>
              </a:pPr>
              <a:t>563</a:t>
            </a:fld>
            <a:endParaRPr lang="fr-FR" altLang="fr-FR" smtClean="0"/>
          </a:p>
        </p:txBody>
      </p:sp>
    </p:spTree>
    <p:extLst>
      <p:ext uri="{BB962C8B-B14F-4D97-AF65-F5344CB8AC3E}">
        <p14:creationId xmlns:p14="http://schemas.microsoft.com/office/powerpoint/2010/main" val="350856432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5961265-CF0B-44F6-B7CA-45DBFDEEBFBA}" type="slidenum">
              <a:rPr lang="fr-FR" altLang="fr-FR" smtClean="0"/>
              <a:pPr eaLnBrk="1" hangingPunct="1">
                <a:spcBef>
                  <a:spcPct val="0"/>
                </a:spcBef>
              </a:pPr>
              <a:t>565</a:t>
            </a:fld>
            <a:endParaRPr lang="fr-FR" altLang="fr-FR" smtClean="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a:p>
            <a:pPr eaLnBrk="1" hangingPunct="1"/>
            <a:endParaRPr lang="fr-FR" altLang="fr-FR" smtClean="0"/>
          </a:p>
          <a:p>
            <a:pPr eaLnBrk="1" hangingPunct="1"/>
            <a:r>
              <a:rPr lang="fr-FR" altLang="fr-FR" smtClean="0"/>
              <a:t>PAP est un protocole d'authentification pour </a:t>
            </a:r>
            <a:r>
              <a:rPr lang="fr-FR" altLang="fr-FR" smtClean="0">
                <a:hlinkClick r:id="rId3" tooltip="Protocole point à point"/>
              </a:rPr>
              <a:t>PPP</a:t>
            </a:r>
            <a:r>
              <a:rPr lang="fr-FR" altLang="fr-FR" smtClean="0"/>
              <a:t>. Les données sont transmises en texte clair sur le réseau ce qui le rend par conséquent non sécurisé. </a:t>
            </a:r>
          </a:p>
          <a:p>
            <a:pPr eaLnBrk="1" hangingPunct="1"/>
            <a:endParaRPr lang="fr-FR" altLang="fr-FR" smtClean="0"/>
          </a:p>
          <a:p>
            <a:pPr eaLnBrk="1" hangingPunct="1"/>
            <a:r>
              <a:rPr lang="fr-FR" altLang="fr-FR" smtClean="0"/>
              <a:t>L'objectif de CHAP est que le pair s'authentifie auprès d'un authentificateur sans échange de mot de passe en clair sur le réseau et sans que l'échange puisse être rejoué par un tiers à l'écoute. La contrainte est que chaque partie partage un « secret » (mot de passe) commun. </a:t>
            </a:r>
            <a:r>
              <a:rPr lang="fr-FR" altLang="fr-FR" smtClean="0">
                <a:hlinkClick r:id="rId4" tooltip="Microsoft"/>
              </a:rPr>
              <a:t>Microsoft</a:t>
            </a:r>
            <a:r>
              <a:rPr lang="fr-FR" altLang="fr-FR" smtClean="0"/>
              <a:t> a développé la variante </a:t>
            </a:r>
            <a:r>
              <a:rPr lang="fr-FR" altLang="fr-FR" smtClean="0">
                <a:hlinkClick r:id="rId5" tooltip="MS-CHAP"/>
              </a:rPr>
              <a:t>MS-CHAP</a:t>
            </a:r>
            <a:r>
              <a:rPr lang="fr-FR" altLang="fr-FR" smtClean="0"/>
              <a:t> qui supprime cette contrainte. </a:t>
            </a:r>
          </a:p>
          <a:p>
            <a:pPr eaLnBrk="1" hangingPunct="1"/>
            <a:endParaRPr lang="fr-BE" altLang="fr-FR" smtClean="0"/>
          </a:p>
          <a:p>
            <a:r>
              <a:rPr lang="fr-FR" altLang="fr-FR" smtClean="0"/>
              <a:t>Les standards </a:t>
            </a:r>
            <a:r>
              <a:rPr lang="fr-FR" altLang="fr-FR" smtClean="0">
                <a:hlinkClick r:id="rId6" tooltip="Wi-Fi Protected Access"/>
              </a:rPr>
              <a:t>WPA</a:t>
            </a:r>
            <a:r>
              <a:rPr lang="fr-FR" altLang="fr-FR" smtClean="0"/>
              <a:t> et </a:t>
            </a:r>
            <a:r>
              <a:rPr lang="fr-FR" altLang="fr-FR" smtClean="0">
                <a:hlinkClick r:id="rId7" tooltip="Wi-Fi Protected Access"/>
              </a:rPr>
              <a:t>WPA2</a:t>
            </a:r>
            <a:r>
              <a:rPr lang="fr-FR" altLang="fr-FR" smtClean="0"/>
              <a:t> ont officiellement adopté 5 types d’EAP comme mécanismes officiels d’identification :</a:t>
            </a:r>
          </a:p>
          <a:p>
            <a:r>
              <a:rPr lang="fr-FR" altLang="fr-FR" smtClean="0">
                <a:hlinkClick r:id="rId8" tooltip="EAP-TLS (page inexistante)"/>
              </a:rPr>
              <a:t>EAP-TLS</a:t>
            </a:r>
            <a:r>
              <a:rPr lang="fr-FR" altLang="fr-FR" smtClean="0"/>
              <a:t> </a:t>
            </a:r>
          </a:p>
          <a:p>
            <a:r>
              <a:rPr lang="fr-FR" altLang="fr-FR" smtClean="0">
                <a:hlinkClick r:id="rId9" tooltip="EAP-TTLS (page inexistante)"/>
              </a:rPr>
              <a:t>EAP-TTLS</a:t>
            </a:r>
            <a:r>
              <a:rPr lang="fr-FR" altLang="fr-FR" smtClean="0"/>
              <a:t>/</a:t>
            </a:r>
            <a:r>
              <a:rPr lang="fr-FR" altLang="fr-FR" smtClean="0">
                <a:hlinkClick r:id="rId10" tooltip="MSCHAPv2 (page inexistante)"/>
              </a:rPr>
              <a:t>MSCHAPv2</a:t>
            </a:r>
            <a:r>
              <a:rPr lang="fr-FR" altLang="fr-FR" smtClean="0"/>
              <a:t> </a:t>
            </a:r>
          </a:p>
          <a:p>
            <a:r>
              <a:rPr lang="fr-FR" altLang="fr-FR" smtClean="0"/>
              <a:t>PEAPv0/EAP-</a:t>
            </a:r>
            <a:r>
              <a:rPr lang="fr-FR" altLang="fr-FR" smtClean="0">
                <a:hlinkClick r:id="rId11" tooltip="MS-CHAPv2"/>
              </a:rPr>
              <a:t>MS-CHAPv2</a:t>
            </a:r>
            <a:r>
              <a:rPr lang="fr-FR" altLang="fr-FR" smtClean="0"/>
              <a:t> </a:t>
            </a:r>
          </a:p>
          <a:p>
            <a:r>
              <a:rPr lang="fr-FR" altLang="fr-FR" smtClean="0">
                <a:hlinkClick r:id="rId12" tooltip="PEAP"/>
              </a:rPr>
              <a:t>PEAPv</a:t>
            </a:r>
            <a:r>
              <a:rPr lang="fr-FR" altLang="fr-FR" smtClean="0"/>
              <a:t>1/</a:t>
            </a:r>
            <a:r>
              <a:rPr lang="fr-FR" altLang="fr-FR" smtClean="0">
                <a:hlinkClick r:id="rId13" tooltip="EAP-GTC (page inexistante)"/>
              </a:rPr>
              <a:t>EAP-GTC</a:t>
            </a:r>
            <a:r>
              <a:rPr lang="fr-FR" altLang="fr-FR" smtClean="0"/>
              <a:t> </a:t>
            </a:r>
          </a:p>
          <a:p>
            <a:r>
              <a:rPr lang="fr-FR" altLang="fr-FR" smtClean="0">
                <a:hlinkClick r:id="rId14" tooltip="EAP-SIM"/>
              </a:rPr>
              <a:t>EAP-SIM</a:t>
            </a:r>
            <a:r>
              <a:rPr lang="fr-FR" altLang="fr-FR" smtClean="0"/>
              <a:t> </a:t>
            </a:r>
          </a:p>
          <a:p>
            <a:pPr eaLnBrk="1" hangingPunct="1"/>
            <a:r>
              <a:rPr lang="fr-FR" altLang="fr-FR" smtClean="0"/>
              <a:t>PEAP est très semblable à une autre méthode EAP : EAP-TTLS. Protected EAP a été créé pour contrer EAP-TTLS qui était jusque là, la seule méthode EAP à n'utiliser une </a:t>
            </a:r>
            <a:r>
              <a:rPr lang="fr-FR" altLang="fr-FR" smtClean="0">
                <a:hlinkClick r:id="rId15" tooltip="Infrastructure à clés publiques"/>
              </a:rPr>
              <a:t>infrastructure à clés publiques</a:t>
            </a:r>
            <a:r>
              <a:rPr lang="fr-FR" altLang="fr-FR" smtClean="0"/>
              <a:t> (PKI) </a:t>
            </a:r>
            <a:r>
              <a:rPr lang="fr-FR" altLang="fr-FR" b="1" smtClean="0"/>
              <a:t>que</a:t>
            </a:r>
            <a:r>
              <a:rPr lang="fr-FR" altLang="fr-FR" smtClean="0"/>
              <a:t> du côté serveur, pour protéger l'authentification par la création d'un tunnel </a:t>
            </a:r>
            <a:r>
              <a:rPr lang="fr-FR" altLang="fr-FR" smtClean="0">
                <a:hlinkClick r:id="rId16" tooltip="Transport Layer Security"/>
              </a:rPr>
              <a:t>TLS</a:t>
            </a:r>
            <a:r>
              <a:rPr lang="fr-FR" altLang="fr-FR" smtClean="0"/>
              <a:t>. Dans ces deux standards, l'utilisation d'une clef publique côté client est optionnelle. PEAP impose une identification interne (</a:t>
            </a:r>
            <a:r>
              <a:rPr lang="fr-FR" altLang="fr-FR" i="1" smtClean="0"/>
              <a:t>inner authentication</a:t>
            </a:r>
            <a:r>
              <a:rPr lang="fr-FR" altLang="fr-FR" smtClean="0"/>
              <a:t>) par une autre méthode EAP, alors que TTLS autorise toute méthode d'identification interne CHAP, PAP, </a:t>
            </a:r>
            <a:r>
              <a:rPr lang="fr-FR" altLang="fr-FR" smtClean="0">
                <a:hlinkClick r:id="rId5" tooltip="MS-CHAP"/>
              </a:rPr>
              <a:t>MS-CHAP</a:t>
            </a:r>
            <a:r>
              <a:rPr lang="fr-FR" altLang="fr-FR" smtClean="0"/>
              <a:t>, MS-CHAPv2 ou méthode EAP </a:t>
            </a:r>
          </a:p>
        </p:txBody>
      </p:sp>
    </p:spTree>
    <p:extLst>
      <p:ext uri="{BB962C8B-B14F-4D97-AF65-F5344CB8AC3E}">
        <p14:creationId xmlns:p14="http://schemas.microsoft.com/office/powerpoint/2010/main" val="153918368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94D6187-5211-41B4-9035-317E47A833D5}" type="slidenum">
              <a:rPr lang="fr-FR" altLang="fr-FR" smtClean="0"/>
              <a:pPr eaLnBrk="1" hangingPunct="1">
                <a:spcBef>
                  <a:spcPct val="0"/>
                </a:spcBef>
              </a:pPr>
              <a:t>566</a:t>
            </a:fld>
            <a:endParaRPr lang="fr-FR" altLang="fr-FR" smtClean="0"/>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182635763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B95106F-03D1-4256-9F51-B57F293978E0}" type="slidenum">
              <a:rPr lang="fr-FR" altLang="fr-FR" smtClean="0"/>
              <a:pPr eaLnBrk="1" hangingPunct="1">
                <a:spcBef>
                  <a:spcPct val="0"/>
                </a:spcBef>
              </a:pPr>
              <a:t>570</a:t>
            </a:fld>
            <a:endParaRPr lang="fr-FR" altLang="fr-FR"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BE" altLang="fr-FR" dirty="0" smtClean="0"/>
              <a:t>40MHz </a:t>
            </a:r>
            <a:r>
              <a:rPr lang="fr-BE" altLang="fr-FR" dirty="0" err="1" smtClean="0"/>
              <a:t>channel</a:t>
            </a:r>
            <a:r>
              <a:rPr lang="fr-BE" altLang="fr-FR" dirty="0" smtClean="0"/>
              <a:t> = une nouvelle fonctionnalité offerte par le 802.11n mais attention aux interférences dans la bande 2.4GHz : </a:t>
            </a:r>
          </a:p>
          <a:p>
            <a:pPr eaLnBrk="1" hangingPunct="1">
              <a:buFontTx/>
              <a:buChar char="-"/>
            </a:pPr>
            <a:endParaRPr lang="fr-BE" altLang="fr-FR" dirty="0" smtClean="0"/>
          </a:p>
          <a:p>
            <a:pPr eaLnBrk="1" hangingPunct="1">
              <a:buFontTx/>
              <a:buChar char="-"/>
            </a:pPr>
            <a:endParaRPr lang="fr-FR" altLang="fr-FR" dirty="0" smtClean="0"/>
          </a:p>
        </p:txBody>
      </p:sp>
    </p:spTree>
    <p:extLst>
      <p:ext uri="{BB962C8B-B14F-4D97-AF65-F5344CB8AC3E}">
        <p14:creationId xmlns:p14="http://schemas.microsoft.com/office/powerpoint/2010/main" val="181522381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9E29D41-566B-4FC3-BFC3-EFA3A640877C}" type="slidenum">
              <a:rPr lang="fr-FR" altLang="fr-FR" smtClean="0"/>
              <a:pPr eaLnBrk="1" hangingPunct="1">
                <a:spcBef>
                  <a:spcPct val="0"/>
                </a:spcBef>
              </a:pPr>
              <a:t>572</a:t>
            </a:fld>
            <a:endParaRPr lang="fr-FR" altLang="fr-FR" smtClean="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424711727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538C560-7C25-4DC8-8128-EB453DA6AA71}" type="slidenum">
              <a:rPr lang="fr-FR" altLang="fr-FR" smtClean="0"/>
              <a:pPr eaLnBrk="1" hangingPunct="1">
                <a:spcBef>
                  <a:spcPct val="0"/>
                </a:spcBef>
              </a:pPr>
              <a:t>573</a:t>
            </a:fld>
            <a:endParaRPr lang="fr-FR" altLang="fr-FR" smtClean="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La clé partagée n'est pas un paramètre à configurer sur une STA. Il est obligatoire uniquement sur le point d'accès, pour l'authentification auprès du serveur RADIUS. </a:t>
            </a:r>
          </a:p>
        </p:txBody>
      </p:sp>
    </p:spTree>
    <p:extLst>
      <p:ext uri="{BB962C8B-B14F-4D97-AF65-F5344CB8AC3E}">
        <p14:creationId xmlns:p14="http://schemas.microsoft.com/office/powerpoint/2010/main" val="343802748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6BFB8CE-FD46-44C0-9631-F62AF311DB15}" type="slidenum">
              <a:rPr lang="fr-FR" altLang="fr-FR" smtClean="0"/>
              <a:pPr eaLnBrk="1" hangingPunct="1">
                <a:spcBef>
                  <a:spcPct val="0"/>
                </a:spcBef>
              </a:pPr>
              <a:t>580</a:t>
            </a:fld>
            <a:endParaRPr lang="fr-FR" altLang="fr-FR" smtClean="0"/>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69758356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ce réservé de l'image des diapositives 1"/>
          <p:cNvSpPr>
            <a:spLocks noGrp="1" noRot="1" noChangeAspect="1" noTextEdit="1"/>
          </p:cNvSpPr>
          <p:nvPr>
            <p:ph type="sldImg"/>
          </p:nvPr>
        </p:nvSpPr>
        <p:spPr>
          <a:ln/>
        </p:spPr>
      </p:sp>
      <p:sp>
        <p:nvSpPr>
          <p:cNvPr id="17715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Par défaut, les routeurs bibande utilisent le même nom de réseau sur la bande 2,4 GHz et la bande 5 GHz. Le moyen le plus simple de segmenter le trafic est de renommer l'un des réseaux sans fil.</a:t>
            </a:r>
          </a:p>
        </p:txBody>
      </p:sp>
      <p:sp>
        <p:nvSpPr>
          <p:cNvPr id="17715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4F1808F-C8AB-41DE-AE28-05339106E90D}" type="slidenum">
              <a:rPr lang="fr-FR" altLang="fr-FR" smtClean="0"/>
              <a:pPr eaLnBrk="1" hangingPunct="1">
                <a:spcBef>
                  <a:spcPct val="0"/>
                </a:spcBef>
              </a:pPr>
              <a:t>584</a:t>
            </a:fld>
            <a:endParaRPr lang="fr-FR" altLang="fr-FR" smtClean="0"/>
          </a:p>
        </p:txBody>
      </p:sp>
    </p:spTree>
    <p:extLst>
      <p:ext uri="{BB962C8B-B14F-4D97-AF65-F5344CB8AC3E}">
        <p14:creationId xmlns:p14="http://schemas.microsoft.com/office/powerpoint/2010/main" val="264997254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8848B01-2D88-4124-8056-B6C84C46F80B}" type="slidenum">
              <a:rPr lang="fr-FR" altLang="fr-FR" smtClean="0"/>
              <a:pPr eaLnBrk="1" hangingPunct="1">
                <a:spcBef>
                  <a:spcPct val="0"/>
                </a:spcBef>
              </a:pPr>
              <a:t>587</a:t>
            </a:fld>
            <a:endParaRPr lang="fr-FR" altLang="fr-FR" smtClean="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90452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image des diapositives 1"/>
          <p:cNvSpPr>
            <a:spLocks noGrp="1" noRot="1" noChangeAspect="1" noTextEdit="1"/>
          </p:cNvSpPr>
          <p:nvPr>
            <p:ph type="sldImg"/>
          </p:nvPr>
        </p:nvSpPr>
        <p:spPr>
          <a:ln/>
        </p:spPr>
      </p:sp>
      <p:sp>
        <p:nvSpPr>
          <p:cNvPr id="9728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9728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0AFEAAB-BDB4-4A72-BA45-67E8CADA6773}" type="slidenum">
              <a:rPr lang="fr-FR" altLang="fr-FR" smtClean="0"/>
              <a:pPr eaLnBrk="1" hangingPunct="1">
                <a:spcBef>
                  <a:spcPct val="0"/>
                </a:spcBef>
              </a:pPr>
              <a:t>57</a:t>
            </a:fld>
            <a:endParaRPr lang="fr-FR" altLang="fr-FR" smtClean="0"/>
          </a:p>
        </p:txBody>
      </p:sp>
    </p:spTree>
    <p:extLst>
      <p:ext uri="{BB962C8B-B14F-4D97-AF65-F5344CB8AC3E}">
        <p14:creationId xmlns:p14="http://schemas.microsoft.com/office/powerpoint/2010/main" val="279193368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17B4B14-05CE-486E-8545-129755EA5AB9}" type="slidenum">
              <a:rPr lang="fr-FR" altLang="fr-FR" smtClean="0"/>
              <a:pPr eaLnBrk="1" hangingPunct="1">
                <a:spcBef>
                  <a:spcPct val="0"/>
                </a:spcBef>
              </a:pPr>
              <a:t>593</a:t>
            </a:fld>
            <a:endParaRPr lang="fr-FR" altLang="fr-FR"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1727925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16E2978-61AE-416E-BC0B-20ADF354898F}" type="slidenum">
              <a:rPr lang="fr-FR" altLang="fr-FR" smtClean="0"/>
              <a:pPr eaLnBrk="1" hangingPunct="1">
                <a:spcBef>
                  <a:spcPct val="0"/>
                </a:spcBef>
              </a:pPr>
              <a:t>596</a:t>
            </a:fld>
            <a:endParaRPr lang="fr-FR" altLang="fr-FR" smtClean="0"/>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396320050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CA58EEE-A6B5-4DE3-A169-C74565827F8D}" type="slidenum">
              <a:rPr lang="fr-FR" altLang="fr-FR" smtClean="0"/>
              <a:pPr eaLnBrk="1" hangingPunct="1">
                <a:spcBef>
                  <a:spcPct val="0"/>
                </a:spcBef>
              </a:pPr>
              <a:t>597</a:t>
            </a:fld>
            <a:endParaRPr lang="fr-FR" altLang="fr-FR" smtClean="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2063765750"/>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E08F97F-E259-4225-B046-3A5D3B126570}" type="slidenum">
              <a:rPr lang="fr-FR" altLang="fr-FR" smtClean="0"/>
              <a:pPr eaLnBrk="1" hangingPunct="1">
                <a:spcBef>
                  <a:spcPct val="0"/>
                </a:spcBef>
              </a:pPr>
              <a:t>598</a:t>
            </a:fld>
            <a:endParaRPr lang="fr-FR" altLang="fr-FR" smtClean="0"/>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14970270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23A0016-D23E-4F58-A45E-5153A54E520F}" type="slidenum">
              <a:rPr lang="fr-FR" altLang="fr-FR" smtClean="0"/>
              <a:pPr eaLnBrk="1" hangingPunct="1">
                <a:spcBef>
                  <a:spcPct val="0"/>
                </a:spcBef>
              </a:pPr>
              <a:t>599</a:t>
            </a:fld>
            <a:endParaRPr lang="fr-FR" altLang="fr-FR" smtClean="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338840547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20ECB63-DEA2-4921-A1A0-D3D551DB78E9}" type="slidenum">
              <a:rPr lang="fr-FR" altLang="fr-FR" smtClean="0"/>
              <a:pPr eaLnBrk="1" hangingPunct="1">
                <a:spcBef>
                  <a:spcPct val="0"/>
                </a:spcBef>
              </a:pPr>
              <a:t>600</a:t>
            </a:fld>
            <a:endParaRPr lang="fr-FR" altLang="fr-FR" smtClean="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685480" y="4344607"/>
            <a:ext cx="5487041" cy="41135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endParaRPr lang="fr-BE" altLang="fr-FR" sz="900" dirty="0" smtClean="0"/>
          </a:p>
          <a:p>
            <a:pPr eaLnBrk="1" hangingPunct="1">
              <a:lnSpc>
                <a:spcPct val="90000"/>
              </a:lnSpc>
            </a:pPr>
            <a:r>
              <a:rPr lang="fr-BE" altLang="fr-FR" sz="900" dirty="0" smtClean="0"/>
              <a:t>Résolution</a:t>
            </a:r>
          </a:p>
          <a:p>
            <a:pPr eaLnBrk="1" hangingPunct="1">
              <a:lnSpc>
                <a:spcPct val="90000"/>
              </a:lnSpc>
            </a:pPr>
            <a:r>
              <a:rPr lang="fr-BE" altLang="fr-FR" sz="900" dirty="0" smtClean="0"/>
              <a:t>Puissance d’émission</a:t>
            </a:r>
          </a:p>
          <a:p>
            <a:pPr eaLnBrk="1" hangingPunct="1">
              <a:lnSpc>
                <a:spcPct val="90000"/>
              </a:lnSpc>
            </a:pPr>
            <a:r>
              <a:rPr lang="fr-BE" altLang="fr-FR" sz="900" dirty="0" smtClean="0"/>
              <a:t>Pout à son débit maximum : on est donc à 54Mbps et avec une puissance max donc :</a:t>
            </a:r>
          </a:p>
          <a:p>
            <a:pPr eaLnBrk="1" hangingPunct="1">
              <a:lnSpc>
                <a:spcPct val="90000"/>
              </a:lnSpc>
            </a:pPr>
            <a:r>
              <a:rPr lang="fr-BE" altLang="fr-FR" sz="900" dirty="0" smtClean="0"/>
              <a:t>Pout = 30mW (15dBm) (voir doc de l’AP. partie OFDM car en CCK on atteint 11Mbps max)</a:t>
            </a:r>
          </a:p>
          <a:p>
            <a:pPr eaLnBrk="1" hangingPunct="1">
              <a:lnSpc>
                <a:spcPct val="90000"/>
              </a:lnSpc>
            </a:pPr>
            <a:endParaRPr lang="fr-BE" altLang="fr-FR" sz="900" dirty="0" smtClean="0"/>
          </a:p>
          <a:p>
            <a:pPr eaLnBrk="1" hangingPunct="1">
              <a:lnSpc>
                <a:spcPct val="90000"/>
              </a:lnSpc>
            </a:pPr>
            <a:r>
              <a:rPr lang="fr-BE" altLang="fr-FR" sz="900" dirty="0" smtClean="0"/>
              <a:t>Atténuation dans le câble : </a:t>
            </a:r>
          </a:p>
          <a:p>
            <a:pPr eaLnBrk="1" hangingPunct="1">
              <a:lnSpc>
                <a:spcPct val="90000"/>
              </a:lnSpc>
            </a:pPr>
            <a:r>
              <a:rPr lang="fr-BE" altLang="fr-FR" sz="900" dirty="0" smtClean="0"/>
              <a:t>À 2400MHz (norme g), le câble RG214 présente une atténuation de 45dB/100m</a:t>
            </a:r>
          </a:p>
          <a:p>
            <a:pPr eaLnBrk="1" hangingPunct="1">
              <a:lnSpc>
                <a:spcPct val="90000"/>
              </a:lnSpc>
            </a:pPr>
            <a:r>
              <a:rPr lang="fr-BE" altLang="fr-FR" sz="900" dirty="0" smtClean="0"/>
              <a:t>Donc pour 2m, Ct = 0,9dB et pour 3m, Cr = 1,35dB d’atténuation</a:t>
            </a:r>
          </a:p>
          <a:p>
            <a:pPr eaLnBrk="1" hangingPunct="1">
              <a:lnSpc>
                <a:spcPct val="90000"/>
              </a:lnSpc>
            </a:pPr>
            <a:endParaRPr lang="fr-BE" altLang="fr-FR" sz="900" dirty="0" smtClean="0"/>
          </a:p>
          <a:p>
            <a:pPr eaLnBrk="1" hangingPunct="1">
              <a:lnSpc>
                <a:spcPct val="90000"/>
              </a:lnSpc>
            </a:pPr>
            <a:r>
              <a:rPr lang="fr-BE" altLang="fr-FR" sz="900" dirty="0" smtClean="0"/>
              <a:t>Gain de l’antenne</a:t>
            </a:r>
          </a:p>
          <a:p>
            <a:pPr eaLnBrk="1" hangingPunct="1">
              <a:lnSpc>
                <a:spcPct val="90000"/>
              </a:lnSpc>
            </a:pPr>
            <a:r>
              <a:rPr lang="fr-BE" altLang="fr-FR" sz="900" dirty="0" smtClean="0"/>
              <a:t>Les antennes d’émission et de réception sont les mêmes, elles ont un gain de 5,5dBi</a:t>
            </a:r>
          </a:p>
          <a:p>
            <a:pPr eaLnBrk="1" hangingPunct="1">
              <a:lnSpc>
                <a:spcPct val="90000"/>
              </a:lnSpc>
            </a:pPr>
            <a:endParaRPr lang="fr-BE" altLang="fr-FR" sz="900" dirty="0" smtClean="0"/>
          </a:p>
          <a:p>
            <a:pPr eaLnBrk="1" hangingPunct="1">
              <a:lnSpc>
                <a:spcPct val="90000"/>
              </a:lnSpc>
            </a:pPr>
            <a:r>
              <a:rPr lang="fr-BE" altLang="fr-FR" sz="900" dirty="0" smtClean="0"/>
              <a:t>Sensibilité du récepteur : S = -72dBm à 54Mbpspour le 802.11g</a:t>
            </a:r>
          </a:p>
          <a:p>
            <a:pPr eaLnBrk="1" hangingPunct="1">
              <a:lnSpc>
                <a:spcPct val="90000"/>
              </a:lnSpc>
            </a:pPr>
            <a:endParaRPr lang="fr-BE" altLang="fr-FR" sz="900" dirty="0" smtClean="0"/>
          </a:p>
          <a:p>
            <a:pPr eaLnBrk="1" hangingPunct="1">
              <a:lnSpc>
                <a:spcPct val="90000"/>
              </a:lnSpc>
            </a:pPr>
            <a:r>
              <a:rPr lang="fr-BE" altLang="fr-FR" sz="900" dirty="0" smtClean="0"/>
              <a:t>La puissance reçue doit être supérieure à la sensibilité. On prend une marge de sécurité de 3dB donc </a:t>
            </a:r>
          </a:p>
          <a:p>
            <a:pPr eaLnBrk="1" hangingPunct="1">
              <a:lnSpc>
                <a:spcPct val="90000"/>
              </a:lnSpc>
            </a:pPr>
            <a:r>
              <a:rPr lang="fr-BE" altLang="fr-FR" sz="900" dirty="0" smtClean="0"/>
              <a:t>Pr = -72+3 = -69dB</a:t>
            </a:r>
          </a:p>
          <a:p>
            <a:pPr eaLnBrk="1" hangingPunct="1">
              <a:lnSpc>
                <a:spcPct val="90000"/>
              </a:lnSpc>
            </a:pPr>
            <a:endParaRPr lang="fr-BE" altLang="fr-FR" sz="900" dirty="0" smtClean="0"/>
          </a:p>
          <a:p>
            <a:pPr eaLnBrk="1" hangingPunct="1">
              <a:lnSpc>
                <a:spcPct val="90000"/>
              </a:lnSpc>
            </a:pPr>
            <a:r>
              <a:rPr lang="fr-BE" altLang="fr-FR" sz="900" dirty="0" smtClean="0"/>
              <a:t>Il reste à calculer les pertes maximales admises lors de la transmission dans l’air : </a:t>
            </a:r>
          </a:p>
          <a:p>
            <a:pPr eaLnBrk="1" hangingPunct="1">
              <a:lnSpc>
                <a:spcPct val="90000"/>
              </a:lnSpc>
            </a:pPr>
            <a:r>
              <a:rPr lang="fr-BE" altLang="fr-FR" sz="900" dirty="0" err="1" smtClean="0"/>
              <a:t>PImax</a:t>
            </a:r>
            <a:r>
              <a:rPr lang="fr-BE" altLang="fr-FR" sz="900" dirty="0" smtClean="0"/>
              <a:t> = Pout –Ct +Gt + Gr –Cr –S -3</a:t>
            </a:r>
          </a:p>
          <a:p>
            <a:pPr eaLnBrk="1" hangingPunct="1">
              <a:lnSpc>
                <a:spcPct val="90000"/>
              </a:lnSpc>
            </a:pPr>
            <a:r>
              <a:rPr lang="fr-BE" altLang="fr-FR" sz="900" dirty="0" err="1" smtClean="0"/>
              <a:t>PImax</a:t>
            </a:r>
            <a:r>
              <a:rPr lang="fr-BE" altLang="fr-FR" sz="900" dirty="0" smtClean="0"/>
              <a:t> = 15 – 0,9 +5,5 +5,5 -1,35 +72 -3 = 92,75</a:t>
            </a:r>
          </a:p>
          <a:p>
            <a:pPr eaLnBrk="1" hangingPunct="1">
              <a:lnSpc>
                <a:spcPct val="90000"/>
              </a:lnSpc>
            </a:pPr>
            <a:endParaRPr lang="fr-BE" altLang="fr-FR" sz="900" dirty="0" smtClean="0"/>
          </a:p>
          <a:p>
            <a:pPr eaLnBrk="1" hangingPunct="1">
              <a:lnSpc>
                <a:spcPct val="90000"/>
              </a:lnSpc>
            </a:pPr>
            <a:r>
              <a:rPr lang="fr-BE" altLang="fr-FR" sz="900" dirty="0" smtClean="0"/>
              <a:t>La distance maximale vaut donc :</a:t>
            </a:r>
          </a:p>
          <a:p>
            <a:pPr eaLnBrk="1" hangingPunct="1">
              <a:lnSpc>
                <a:spcPct val="90000"/>
              </a:lnSpc>
            </a:pPr>
            <a:r>
              <a:rPr lang="fr-BE" altLang="fr-FR" sz="900" dirty="0" smtClean="0"/>
              <a:t>Atténuation max = 100 + 20 log R</a:t>
            </a:r>
          </a:p>
          <a:p>
            <a:pPr eaLnBrk="1" hangingPunct="1">
              <a:lnSpc>
                <a:spcPct val="90000"/>
              </a:lnSpc>
            </a:pPr>
            <a:r>
              <a:rPr lang="fr-BE" altLang="fr-FR" sz="900" dirty="0" smtClean="0"/>
              <a:t>Log R = (92,75 -100)/20</a:t>
            </a:r>
          </a:p>
          <a:p>
            <a:pPr eaLnBrk="1" hangingPunct="1">
              <a:lnSpc>
                <a:spcPct val="90000"/>
              </a:lnSpc>
            </a:pPr>
            <a:r>
              <a:rPr lang="fr-BE" altLang="fr-FR" sz="900" dirty="0" smtClean="0"/>
              <a:t>R = 10EXP(-0,3625) = 0,43km = 430m</a:t>
            </a:r>
          </a:p>
          <a:p>
            <a:pPr eaLnBrk="1" hangingPunct="1">
              <a:lnSpc>
                <a:spcPct val="90000"/>
              </a:lnSpc>
            </a:pPr>
            <a:endParaRPr lang="fr-BE" altLang="fr-FR" sz="900" dirty="0" smtClean="0"/>
          </a:p>
          <a:p>
            <a:pPr eaLnBrk="1" hangingPunct="1">
              <a:lnSpc>
                <a:spcPct val="90000"/>
              </a:lnSpc>
            </a:pPr>
            <a:r>
              <a:rPr lang="fr-BE" altLang="fr-FR" sz="900" dirty="0" smtClean="0">
                <a:sym typeface="Wingdings" pitchFamily="2" charset="2"/>
              </a:rPr>
              <a:t> Cela dans un espace dégagé!!!</a:t>
            </a:r>
            <a:endParaRPr lang="fr-BE" altLang="fr-FR" sz="900" dirty="0" smtClean="0"/>
          </a:p>
          <a:p>
            <a:pPr eaLnBrk="1" hangingPunct="1">
              <a:lnSpc>
                <a:spcPct val="90000"/>
              </a:lnSpc>
            </a:pPr>
            <a:endParaRPr lang="fr-BE" altLang="fr-FR" sz="900" dirty="0" smtClean="0"/>
          </a:p>
        </p:txBody>
      </p:sp>
    </p:spTree>
    <p:extLst>
      <p:ext uri="{BB962C8B-B14F-4D97-AF65-F5344CB8AC3E}">
        <p14:creationId xmlns:p14="http://schemas.microsoft.com/office/powerpoint/2010/main" val="235687494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p:cNvSpPr>
            <a:spLocks noGrp="1" noRot="1" noChangeAspect="1" noTextEdit="1"/>
          </p:cNvSpPr>
          <p:nvPr>
            <p:ph type="sldImg"/>
          </p:nvPr>
        </p:nvSpPr>
        <p:spPr>
          <a:ln/>
        </p:spPr>
      </p:sp>
      <p:sp>
        <p:nvSpPr>
          <p:cNvPr id="18534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18534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06B2AEF-EBDA-4BA5-B7AC-291163C66DFC}" type="slidenum">
              <a:rPr lang="fr-FR" altLang="fr-FR" smtClean="0"/>
              <a:pPr eaLnBrk="1" hangingPunct="1">
                <a:spcBef>
                  <a:spcPct val="0"/>
                </a:spcBef>
              </a:pPr>
              <a:t>601</a:t>
            </a:fld>
            <a:endParaRPr lang="fr-FR" altLang="fr-FR" smtClean="0"/>
          </a:p>
        </p:txBody>
      </p:sp>
    </p:spTree>
    <p:extLst>
      <p:ext uri="{BB962C8B-B14F-4D97-AF65-F5344CB8AC3E}">
        <p14:creationId xmlns:p14="http://schemas.microsoft.com/office/powerpoint/2010/main" val="9037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1"/>
            <a:r>
              <a:rPr lang="fr-FR" altLang="fr-FR" dirty="0" smtClean="0"/>
              <a:t>Apporte qualité de service (</a:t>
            </a:r>
            <a:r>
              <a:rPr lang="fr-FR" altLang="fr-FR" dirty="0" err="1" smtClean="0"/>
              <a:t>QoS</a:t>
            </a:r>
            <a:r>
              <a:rPr lang="fr-FR" altLang="fr-FR" dirty="0" smtClean="0"/>
              <a:t>), application des stratégies, niveaux de service et sécurité.</a:t>
            </a:r>
          </a:p>
          <a:p>
            <a:r>
              <a:rPr lang="fr-FR" altLang="fr-FR" dirty="0" smtClean="0"/>
              <a:t>modules Internet, VPN et WAN</a:t>
            </a: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14</a:t>
            </a:fld>
            <a:endParaRPr lang="fr-BE"/>
          </a:p>
        </p:txBody>
      </p:sp>
    </p:spTree>
    <p:extLst>
      <p:ext uri="{BB962C8B-B14F-4D97-AF65-F5344CB8AC3E}">
        <p14:creationId xmlns:p14="http://schemas.microsoft.com/office/powerpoint/2010/main" val="1648290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788A6F1-FEB5-4B1A-A0FA-B6C62DF225EC}" type="slidenum">
              <a:rPr lang="fr-FR" altLang="fr-FR" smtClean="0"/>
              <a:pPr eaLnBrk="1" hangingPunct="1">
                <a:spcBef>
                  <a:spcPct val="0"/>
                </a:spcBef>
              </a:pPr>
              <a:t>59</a:t>
            </a:fld>
            <a:endParaRPr lang="fr-FR" altLang="fr-FR"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4180022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Espace réservé de l'image des diapositives 1"/>
          <p:cNvSpPr>
            <a:spLocks noGrp="1" noRot="1" noChangeAspect="1" noTextEdit="1"/>
          </p:cNvSpPr>
          <p:nvPr>
            <p:ph type="sldImg"/>
          </p:nvPr>
        </p:nvSpPr>
        <p:spPr>
          <a:ln/>
        </p:spPr>
      </p:sp>
      <p:sp>
        <p:nvSpPr>
          <p:cNvPr id="9933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STP : IEEE-802.1D initial</a:t>
            </a:r>
          </a:p>
          <a:p>
            <a:r>
              <a:rPr lang="fr-FR" altLang="fr-FR" smtClean="0"/>
              <a:t>RSTP : IEEE-802.1D-2004</a:t>
            </a:r>
          </a:p>
        </p:txBody>
      </p:sp>
      <p:sp>
        <p:nvSpPr>
          <p:cNvPr id="9933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50FB60E-C185-4402-89D9-94E1B5015970}" type="slidenum">
              <a:rPr lang="fr-FR" altLang="fr-FR" smtClean="0"/>
              <a:pPr eaLnBrk="1" hangingPunct="1">
                <a:spcBef>
                  <a:spcPct val="0"/>
                </a:spcBef>
              </a:pPr>
              <a:t>60</a:t>
            </a:fld>
            <a:endParaRPr lang="fr-FR" altLang="fr-FR" smtClean="0"/>
          </a:p>
        </p:txBody>
      </p:sp>
    </p:spTree>
    <p:extLst>
      <p:ext uri="{BB962C8B-B14F-4D97-AF65-F5344CB8AC3E}">
        <p14:creationId xmlns:p14="http://schemas.microsoft.com/office/powerpoint/2010/main" val="2389247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35D377D-EBE2-45BF-BA14-E16E2A4B153E}" type="slidenum">
              <a:rPr lang="fr-FR" altLang="fr-FR" smtClean="0"/>
              <a:pPr eaLnBrk="1" hangingPunct="1">
                <a:spcBef>
                  <a:spcPct val="0"/>
                </a:spcBef>
              </a:pPr>
              <a:t>64</a:t>
            </a:fld>
            <a:endParaRPr lang="fr-FR" altLang="fr-FR"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229669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FB5E6A3-37E2-4812-B469-475FD6D7B491}" type="slidenum">
              <a:rPr lang="fr-FR" altLang="fr-FR" smtClean="0"/>
              <a:pPr eaLnBrk="1" hangingPunct="1">
                <a:spcBef>
                  <a:spcPct val="0"/>
                </a:spcBef>
              </a:pPr>
              <a:t>65</a:t>
            </a:fld>
            <a:endParaRPr lang="fr-FR" altLang="fr-FR"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32768 : multiple de 4096 sur 16 bits</a:t>
            </a:r>
          </a:p>
        </p:txBody>
      </p:sp>
    </p:spTree>
    <p:extLst>
      <p:ext uri="{BB962C8B-B14F-4D97-AF65-F5344CB8AC3E}">
        <p14:creationId xmlns:p14="http://schemas.microsoft.com/office/powerpoint/2010/main" val="2190922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3EF178D-EFE6-4CC0-B7FC-A45EB086F088}" type="slidenum">
              <a:rPr lang="fr-FR" altLang="fr-FR" smtClean="0"/>
              <a:pPr eaLnBrk="1" hangingPunct="1">
                <a:spcBef>
                  <a:spcPct val="0"/>
                </a:spcBef>
              </a:pPr>
              <a:t>66</a:t>
            </a:fld>
            <a:endParaRPr lang="fr-FR" altLang="fr-FR"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a:p>
            <a:pPr eaLnBrk="1" hangingPunct="1"/>
            <a:endParaRPr lang="fr-BE" altLang="fr-FR" smtClean="0"/>
          </a:p>
        </p:txBody>
      </p:sp>
    </p:spTree>
    <p:extLst>
      <p:ext uri="{BB962C8B-B14F-4D97-AF65-F5344CB8AC3E}">
        <p14:creationId xmlns:p14="http://schemas.microsoft.com/office/powerpoint/2010/main" val="835511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e l'image des diapositives 1"/>
          <p:cNvSpPr>
            <a:spLocks noGrp="1" noRot="1" noChangeAspect="1" noTextEdit="1"/>
          </p:cNvSpPr>
          <p:nvPr>
            <p:ph type="sldImg"/>
          </p:nvPr>
        </p:nvSpPr>
        <p:spPr>
          <a:ln/>
        </p:spPr>
      </p:sp>
      <p:sp>
        <p:nvSpPr>
          <p:cNvPr id="10342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fr-FR" altLang="fr-FR" smtClean="0">
                <a:solidFill>
                  <a:schemeClr val="accent2"/>
                </a:solidFill>
              </a:rPr>
              <a:t>Par défaut, les trames BPDU sont envoyées toutes les 2 secondes </a:t>
            </a:r>
          </a:p>
          <a:p>
            <a:r>
              <a:rPr lang="fr-BE" altLang="fr-FR" smtClean="0"/>
              <a:t>Source de l’image : </a:t>
            </a:r>
            <a:r>
              <a:rPr lang="fr-FR" altLang="fr-FR" smtClean="0"/>
              <a:t>Cisco system inc, </a:t>
            </a:r>
            <a:r>
              <a:rPr lang="fr-BE" altLang="fr-FR" smtClean="0"/>
              <a:t>CCNA Exploration 3, </a:t>
            </a:r>
            <a:r>
              <a:rPr lang="fr-FR" altLang="fr-FR" smtClean="0"/>
              <a:t>chapitre 5.2.2.1</a:t>
            </a:r>
            <a:endParaRPr lang="fr-BE" altLang="fr-FR" smtClean="0"/>
          </a:p>
          <a:p>
            <a:endParaRPr lang="fr-FR" altLang="fr-FR" smtClean="0"/>
          </a:p>
        </p:txBody>
      </p:sp>
      <p:sp>
        <p:nvSpPr>
          <p:cNvPr id="10342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FC0EE36-8BD8-40C0-A44A-9D00A36631C9}" type="slidenum">
              <a:rPr lang="fr-FR" altLang="fr-FR" smtClean="0"/>
              <a:pPr eaLnBrk="1" hangingPunct="1">
                <a:spcBef>
                  <a:spcPct val="0"/>
                </a:spcBef>
              </a:pPr>
              <a:t>67</a:t>
            </a:fld>
            <a:endParaRPr lang="fr-FR" altLang="fr-FR" smtClean="0"/>
          </a:p>
        </p:txBody>
      </p:sp>
    </p:spTree>
    <p:extLst>
      <p:ext uri="{BB962C8B-B14F-4D97-AF65-F5344CB8AC3E}">
        <p14:creationId xmlns:p14="http://schemas.microsoft.com/office/powerpoint/2010/main" val="4142968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ce réservé de l'image des diapositives 1"/>
          <p:cNvSpPr>
            <a:spLocks noGrp="1" noRot="1" noChangeAspect="1" noTextEdit="1"/>
          </p:cNvSpPr>
          <p:nvPr>
            <p:ph type="sldImg"/>
          </p:nvPr>
        </p:nvSpPr>
        <p:spPr>
          <a:ln/>
        </p:spPr>
      </p:sp>
      <p:sp>
        <p:nvSpPr>
          <p:cNvPr id="10445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BE" altLang="fr-FR" smtClean="0"/>
              <a:t>Source : </a:t>
            </a:r>
            <a:r>
              <a:rPr lang="fr-FR" altLang="fr-FR" smtClean="0"/>
              <a:t>Cisco system inc, </a:t>
            </a:r>
            <a:r>
              <a:rPr lang="fr-BE" altLang="fr-FR" smtClean="0"/>
              <a:t>CCNA Exploration 3, </a:t>
            </a:r>
            <a:r>
              <a:rPr lang="fr-FR" altLang="fr-FR" smtClean="0"/>
              <a:t>chapitre 5.2.2.1</a:t>
            </a:r>
            <a:endParaRPr lang="fr-BE" altLang="fr-FR" smtClean="0"/>
          </a:p>
          <a:p>
            <a:endParaRPr lang="fr-FR" altLang="fr-FR" smtClean="0"/>
          </a:p>
        </p:txBody>
      </p:sp>
      <p:sp>
        <p:nvSpPr>
          <p:cNvPr id="10445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BEFA6C5-F939-4CB4-9F16-3B011EE84AC1}" type="slidenum">
              <a:rPr lang="fr-FR" altLang="fr-FR" smtClean="0"/>
              <a:pPr eaLnBrk="1" hangingPunct="1">
                <a:spcBef>
                  <a:spcPct val="0"/>
                </a:spcBef>
              </a:pPr>
              <a:t>68</a:t>
            </a:fld>
            <a:endParaRPr lang="fr-FR" altLang="fr-FR" smtClean="0"/>
          </a:p>
        </p:txBody>
      </p:sp>
    </p:spTree>
    <p:extLst>
      <p:ext uri="{BB962C8B-B14F-4D97-AF65-F5344CB8AC3E}">
        <p14:creationId xmlns:p14="http://schemas.microsoft.com/office/powerpoint/2010/main" val="4155130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3F70695-4EE4-4DDA-842E-7C3EFF3967AA}" type="slidenum">
              <a:rPr lang="fr-FR" altLang="fr-FR" smtClean="0"/>
              <a:pPr eaLnBrk="1" hangingPunct="1">
                <a:spcBef>
                  <a:spcPct val="0"/>
                </a:spcBef>
              </a:pPr>
              <a:t>69</a:t>
            </a:fld>
            <a:endParaRPr lang="fr-FR" altLang="fr-FR"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3080323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950F9BB-0B18-4EFC-8D44-106A42D58E4A}" type="slidenum">
              <a:rPr lang="fr-FR" altLang="fr-FR" smtClean="0"/>
              <a:pPr eaLnBrk="1" hangingPunct="1">
                <a:spcBef>
                  <a:spcPct val="0"/>
                </a:spcBef>
              </a:pPr>
              <a:t>71</a:t>
            </a:fld>
            <a:endParaRPr lang="fr-FR" altLang="fr-FR"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2632429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4D9C5F3-BFD3-4533-BFAF-4E1DC1B5A473}" type="slidenum">
              <a:rPr lang="fr-FR" altLang="fr-FR" smtClean="0"/>
              <a:pPr eaLnBrk="1" hangingPunct="1">
                <a:spcBef>
                  <a:spcPct val="0"/>
                </a:spcBef>
              </a:pPr>
              <a:t>73</a:t>
            </a:fld>
            <a:endParaRPr lang="fr-FR" altLang="fr-FR"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Pour illustrer les changements continus associés aux réseaux haute vitesse, les commutateurs Catalyst 4500 et 6500 prennent en charge une méthode de coût de chemin plus longue ; par exemple, les ports 10 Gb/s ont un coût de chemin de 2 000, les ports 100 Gb/s un coût de 200 et les ports 1 Tb/s un coût de 20.</a:t>
            </a:r>
          </a:p>
        </p:txBody>
      </p:sp>
    </p:spTree>
    <p:extLst>
      <p:ext uri="{BB962C8B-B14F-4D97-AF65-F5344CB8AC3E}">
        <p14:creationId xmlns:p14="http://schemas.microsoft.com/office/powerpoint/2010/main" val="2151426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e l'image des diapositives 1"/>
          <p:cNvSpPr>
            <a:spLocks noGrp="1" noRot="1" noChangeAspect="1" noTextEdit="1"/>
          </p:cNvSpPr>
          <p:nvPr>
            <p:ph type="sldImg"/>
          </p:nvPr>
        </p:nvSpPr>
        <p:spPr>
          <a:ln/>
        </p:spPr>
      </p:sp>
      <p:sp>
        <p:nvSpPr>
          <p:cNvPr id="6758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Sans redondance, si le core Sw L3 tombe, toute la partie de gauche du réseau est isolée</a:t>
            </a:r>
          </a:p>
        </p:txBody>
      </p:sp>
      <p:sp>
        <p:nvSpPr>
          <p:cNvPr id="6758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736674E-2490-4552-B99E-357F72B4E1C0}" type="slidenum">
              <a:rPr lang="fr-FR" altLang="fr-FR" smtClean="0"/>
              <a:pPr eaLnBrk="1" hangingPunct="1">
                <a:spcBef>
                  <a:spcPct val="0"/>
                </a:spcBef>
              </a:pPr>
              <a:t>21</a:t>
            </a:fld>
            <a:endParaRPr lang="fr-FR" altLang="fr-FR" smtClean="0"/>
          </a:p>
        </p:txBody>
      </p:sp>
    </p:spTree>
    <p:extLst>
      <p:ext uri="{BB962C8B-B14F-4D97-AF65-F5344CB8AC3E}">
        <p14:creationId xmlns:p14="http://schemas.microsoft.com/office/powerpoint/2010/main" val="3507674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E151C8F-166C-43F2-970C-012D5B1BBFA4}" type="slidenum">
              <a:rPr lang="fr-FR" altLang="fr-FR" smtClean="0"/>
              <a:pPr eaLnBrk="1" hangingPunct="1">
                <a:spcBef>
                  <a:spcPct val="0"/>
                </a:spcBef>
              </a:pPr>
              <a:t>75</a:t>
            </a:fld>
            <a:endParaRPr lang="fr-FR" altLang="fr-FR"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27074757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469785E-8788-40BF-839A-7FC33AFB4EE1}" type="slidenum">
              <a:rPr lang="fr-FR" altLang="fr-FR" smtClean="0"/>
              <a:pPr eaLnBrk="1" hangingPunct="1">
                <a:spcBef>
                  <a:spcPct val="0"/>
                </a:spcBef>
              </a:pPr>
              <a:t>76</a:t>
            </a:fld>
            <a:endParaRPr lang="fr-FR" altLang="fr-FR"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a:p>
            <a:pPr eaLnBrk="1" hangingPunct="1"/>
            <a:endParaRPr lang="fr-BE" altLang="fr-FR" smtClean="0"/>
          </a:p>
        </p:txBody>
      </p:sp>
    </p:spTree>
    <p:extLst>
      <p:ext uri="{BB962C8B-B14F-4D97-AF65-F5344CB8AC3E}">
        <p14:creationId xmlns:p14="http://schemas.microsoft.com/office/powerpoint/2010/main" val="4003970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EE5C57F-17D5-4E67-B935-FF78684B1079}" type="slidenum">
              <a:rPr lang="fr-FR" altLang="fr-FR" smtClean="0"/>
              <a:pPr eaLnBrk="1" hangingPunct="1">
                <a:spcBef>
                  <a:spcPct val="0"/>
                </a:spcBef>
              </a:pPr>
              <a:t>77</a:t>
            </a:fld>
            <a:endParaRPr lang="fr-FR" altLang="fr-FR"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20118603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AD34879-E4ED-4A65-83E9-027DB5C4841D}" type="slidenum">
              <a:rPr lang="fr-FR" altLang="fr-FR" smtClean="0"/>
              <a:pPr eaLnBrk="1" hangingPunct="1">
                <a:spcBef>
                  <a:spcPct val="0"/>
                </a:spcBef>
              </a:pPr>
              <a:t>78</a:t>
            </a:fld>
            <a:endParaRPr lang="fr-FR" altLang="fr-FR"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a:p>
            <a:pPr eaLnBrk="1" hangingPunct="1"/>
            <a:endParaRPr lang="fr-BE" altLang="fr-FR" smtClean="0"/>
          </a:p>
        </p:txBody>
      </p:sp>
    </p:spTree>
    <p:extLst>
      <p:ext uri="{BB962C8B-B14F-4D97-AF65-F5344CB8AC3E}">
        <p14:creationId xmlns:p14="http://schemas.microsoft.com/office/powerpoint/2010/main" val="1047954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975F331-0E0B-49B6-8BA2-C08FC0E2ABE5}" type="slidenum">
              <a:rPr lang="fr-FR" altLang="fr-FR" smtClean="0"/>
              <a:pPr eaLnBrk="1" hangingPunct="1">
                <a:spcBef>
                  <a:spcPct val="0"/>
                </a:spcBef>
              </a:pPr>
              <a:t>79</a:t>
            </a:fld>
            <a:endParaRPr lang="fr-FR" altLang="fr-FR"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78603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731159D-D920-44FE-98C9-7C90C4E217C9}" type="slidenum">
              <a:rPr lang="fr-FR" altLang="fr-FR" smtClean="0"/>
              <a:pPr eaLnBrk="1" hangingPunct="1">
                <a:spcBef>
                  <a:spcPct val="0"/>
                </a:spcBef>
              </a:pPr>
              <a:t>82</a:t>
            </a:fld>
            <a:endParaRPr lang="fr-FR" altLang="fr-FR"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4051254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02ECC08-1FB0-4B4C-B84A-5FA9FBA2C4F4}" type="slidenum">
              <a:rPr lang="fr-FR" altLang="fr-FR" smtClean="0"/>
              <a:pPr eaLnBrk="1" hangingPunct="1">
                <a:spcBef>
                  <a:spcPct val="0"/>
                </a:spcBef>
              </a:pPr>
              <a:t>83</a:t>
            </a:fld>
            <a:endParaRPr lang="fr-FR" altLang="fr-FR"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1486788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6F70D43-DF55-4180-99A3-396FDD128ED1}" type="slidenum">
              <a:rPr lang="fr-FR" altLang="fr-FR" smtClean="0"/>
              <a:pPr eaLnBrk="1" hangingPunct="1">
                <a:spcBef>
                  <a:spcPct val="0"/>
                </a:spcBef>
              </a:pPr>
              <a:t>84</a:t>
            </a:fld>
            <a:endParaRPr lang="fr-FR" altLang="fr-FR"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441066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E9E6836-C44F-4E00-94E5-43BF5B2BD14E}" type="slidenum">
              <a:rPr lang="fr-FR" altLang="fr-FR" smtClean="0"/>
              <a:pPr eaLnBrk="1" hangingPunct="1">
                <a:spcBef>
                  <a:spcPct val="0"/>
                </a:spcBef>
              </a:pPr>
              <a:t>85</a:t>
            </a:fld>
            <a:endParaRPr lang="fr-FR" altLang="fr-FR"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3981405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4B40432-5BAE-4DA5-94F9-FF4881297BDF}" type="slidenum">
              <a:rPr lang="fr-FR" altLang="fr-FR" smtClean="0"/>
              <a:pPr eaLnBrk="1" hangingPunct="1">
                <a:spcBef>
                  <a:spcPct val="0"/>
                </a:spcBef>
              </a:pPr>
              <a:t>86</a:t>
            </a:fld>
            <a:endParaRPr lang="fr-FR" altLang="fr-FR"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3724788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e l'image des diapositives 1"/>
          <p:cNvSpPr>
            <a:spLocks noGrp="1" noRot="1" noChangeAspect="1" noTextEdit="1"/>
          </p:cNvSpPr>
          <p:nvPr>
            <p:ph type="sldImg"/>
          </p:nvPr>
        </p:nvSpPr>
        <p:spPr>
          <a:ln/>
        </p:spPr>
      </p:sp>
      <p:sp>
        <p:nvSpPr>
          <p:cNvPr id="6861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6861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97490BE-8515-4880-89F5-E324CAF3213E}" type="slidenum">
              <a:rPr lang="fr-FR" altLang="fr-FR" smtClean="0"/>
              <a:pPr eaLnBrk="1" hangingPunct="1">
                <a:spcBef>
                  <a:spcPct val="0"/>
                </a:spcBef>
              </a:pPr>
              <a:t>22</a:t>
            </a:fld>
            <a:endParaRPr lang="fr-FR" altLang="fr-FR" smtClean="0"/>
          </a:p>
        </p:txBody>
      </p:sp>
    </p:spTree>
    <p:extLst>
      <p:ext uri="{BB962C8B-B14F-4D97-AF65-F5344CB8AC3E}">
        <p14:creationId xmlns:p14="http://schemas.microsoft.com/office/powerpoint/2010/main" val="3867965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D6D2E4A-44A8-4FD1-A8FB-78EB84B0B587}" type="slidenum">
              <a:rPr lang="fr-FR" altLang="fr-FR" smtClean="0"/>
              <a:pPr eaLnBrk="1" hangingPunct="1">
                <a:spcBef>
                  <a:spcPct val="0"/>
                </a:spcBef>
              </a:pPr>
              <a:t>87</a:t>
            </a:fld>
            <a:endParaRPr lang="fr-FR" altLang="fr-FR"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33122061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3F6FD82-05EA-42FA-B6C9-D274A2D94833}" type="slidenum">
              <a:rPr lang="fr-FR" altLang="fr-FR" smtClean="0"/>
              <a:pPr eaLnBrk="1" hangingPunct="1">
                <a:spcBef>
                  <a:spcPct val="0"/>
                </a:spcBef>
              </a:pPr>
              <a:t>88</a:t>
            </a:fld>
            <a:endParaRPr lang="fr-FR" altLang="fr-FR"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BE" altLang="fr-FR" smtClean="0"/>
              <a:t>Source : </a:t>
            </a:r>
            <a:r>
              <a:rPr lang="fr-FR" altLang="fr-FR" smtClean="0"/>
              <a:t>Cisco system inc, </a:t>
            </a:r>
            <a:r>
              <a:rPr lang="fr-BE" altLang="fr-FR" smtClean="0"/>
              <a:t>CCNA Exploration 3, </a:t>
            </a:r>
            <a:r>
              <a:rPr lang="fr-FR" altLang="fr-FR" smtClean="0"/>
              <a:t>chapitre 5.2.5.1</a:t>
            </a:r>
            <a:endParaRPr lang="fr-BE" altLang="fr-FR" smtClean="0"/>
          </a:p>
          <a:p>
            <a:pPr eaLnBrk="1" hangingPunct="1"/>
            <a:endParaRPr lang="fr-FR" altLang="fr-FR" smtClean="0"/>
          </a:p>
        </p:txBody>
      </p:sp>
    </p:spTree>
    <p:extLst>
      <p:ext uri="{BB962C8B-B14F-4D97-AF65-F5344CB8AC3E}">
        <p14:creationId xmlns:p14="http://schemas.microsoft.com/office/powerpoint/2010/main" val="2527980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72AA349-0E1E-4D67-999D-CE1E8ECCAE01}" type="slidenum">
              <a:rPr lang="fr-FR" altLang="fr-FR" smtClean="0"/>
              <a:pPr eaLnBrk="1" hangingPunct="1">
                <a:spcBef>
                  <a:spcPct val="0"/>
                </a:spcBef>
              </a:pPr>
              <a:t>89</a:t>
            </a:fld>
            <a:endParaRPr lang="fr-FR" altLang="fr-FR"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211180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03D3298-4FA6-45D9-B54E-751ED9B52A7F}" type="slidenum">
              <a:rPr lang="fr-FR" altLang="fr-FR" smtClean="0"/>
              <a:pPr eaLnBrk="1" hangingPunct="1">
                <a:spcBef>
                  <a:spcPct val="0"/>
                </a:spcBef>
              </a:pPr>
              <a:t>90</a:t>
            </a:fld>
            <a:endParaRPr lang="fr-FR" altLang="fr-FR"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21247235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DCB0E81-FECC-46AE-8A3E-5D6CDE653AA8}" type="slidenum">
              <a:rPr lang="fr-FR" altLang="fr-FR" smtClean="0"/>
              <a:pPr eaLnBrk="1" hangingPunct="1">
                <a:spcBef>
                  <a:spcPct val="0"/>
                </a:spcBef>
              </a:pPr>
              <a:t>91</a:t>
            </a:fld>
            <a:endParaRPr lang="fr-FR" altLang="fr-FR"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464311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E94B789-0FCA-4A1E-A5EA-67A514DDB975}" type="slidenum">
              <a:rPr lang="fr-FR" altLang="fr-FR" smtClean="0"/>
              <a:pPr eaLnBrk="1" hangingPunct="1">
                <a:spcBef>
                  <a:spcPct val="0"/>
                </a:spcBef>
              </a:pPr>
              <a:t>93</a:t>
            </a:fld>
            <a:endParaRPr lang="fr-FR" altLang="fr-FR"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3908345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5B6F4D7-9190-4564-8642-FB38FBBB3EC6}" type="slidenum">
              <a:rPr lang="fr-FR" altLang="fr-FR" smtClean="0"/>
              <a:pPr eaLnBrk="1" hangingPunct="1">
                <a:spcBef>
                  <a:spcPct val="0"/>
                </a:spcBef>
              </a:pPr>
              <a:t>94</a:t>
            </a:fld>
            <a:endParaRPr lang="fr-FR" altLang="fr-FR"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dirty="0" smtClean="0"/>
              <a:t>La commande </a:t>
            </a:r>
            <a:r>
              <a:rPr lang="fr-FR" altLang="fr-FR" dirty="0" err="1" smtClean="0"/>
              <a:t>spanning-tree</a:t>
            </a:r>
            <a:r>
              <a:rPr lang="fr-FR" altLang="fr-FR" dirty="0" smtClean="0"/>
              <a:t> </a:t>
            </a:r>
            <a:r>
              <a:rPr lang="fr-FR" altLang="fr-FR" dirty="0" err="1" smtClean="0"/>
              <a:t>portfast</a:t>
            </a:r>
            <a:r>
              <a:rPr lang="fr-FR" altLang="fr-FR" dirty="0" smtClean="0"/>
              <a:t> </a:t>
            </a:r>
            <a:r>
              <a:rPr lang="fr-FR" altLang="fr-FR" dirty="0" err="1" smtClean="0"/>
              <a:t>bpduguard</a:t>
            </a:r>
            <a:r>
              <a:rPr lang="fr-FR" altLang="fr-FR" dirty="0" smtClean="0"/>
              <a:t> default en mode de configuration globale active la protection BPDU sur tous les ports où </a:t>
            </a:r>
            <a:r>
              <a:rPr lang="fr-FR" altLang="fr-FR" dirty="0" err="1" smtClean="0"/>
              <a:t>PortFast</a:t>
            </a:r>
            <a:r>
              <a:rPr lang="fr-FR" altLang="fr-FR" dirty="0" smtClean="0"/>
              <a:t> est activée.</a:t>
            </a:r>
          </a:p>
        </p:txBody>
      </p:sp>
    </p:spTree>
    <p:extLst>
      <p:ext uri="{BB962C8B-B14F-4D97-AF65-F5344CB8AC3E}">
        <p14:creationId xmlns:p14="http://schemas.microsoft.com/office/powerpoint/2010/main" val="28320893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ce réservé de l'image des diapositives 1"/>
          <p:cNvSpPr>
            <a:spLocks noGrp="1" noRot="1" noChangeAspect="1" noTextEdit="1"/>
          </p:cNvSpPr>
          <p:nvPr>
            <p:ph type="sldImg"/>
          </p:nvPr>
        </p:nvSpPr>
        <p:spPr>
          <a:ln/>
        </p:spPr>
      </p:sp>
      <p:sp>
        <p:nvSpPr>
          <p:cNvPr id="12595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Root guard is best deployed toward ports that connect to switches which should not be the root bridge.</a:t>
            </a:r>
            <a:endParaRPr lang="fr-FR" altLang="fr-FR" dirty="0" smtClean="0"/>
          </a:p>
          <a:p>
            <a:endParaRPr lang="fr-FR" altLang="fr-FR" dirty="0" smtClean="0"/>
          </a:p>
          <a:p>
            <a:r>
              <a:rPr lang="fr-FR" altLang="fr-FR" dirty="0" smtClean="0"/>
              <a:t>Logiciel Yersinia pour attaquer le </a:t>
            </a:r>
            <a:r>
              <a:rPr lang="fr-FR" altLang="fr-FR" dirty="0" err="1" smtClean="0"/>
              <a:t>root</a:t>
            </a:r>
            <a:r>
              <a:rPr lang="fr-FR" altLang="fr-FR" dirty="0" smtClean="0"/>
              <a:t> bridge</a:t>
            </a:r>
          </a:p>
          <a:p>
            <a:r>
              <a:rPr lang="fr-FR" altLang="fr-FR" dirty="0" err="1" smtClean="0"/>
              <a:t>Root</a:t>
            </a:r>
            <a:r>
              <a:rPr lang="fr-FR" altLang="fr-FR" dirty="0" smtClean="0"/>
              <a:t> </a:t>
            </a:r>
            <a:r>
              <a:rPr lang="fr-FR" altLang="fr-FR" dirty="0" err="1" smtClean="0"/>
              <a:t>guard</a:t>
            </a:r>
            <a:r>
              <a:rPr lang="fr-FR" altLang="fr-FR" dirty="0" smtClean="0"/>
              <a:t> doit être configuré sur tous les ports qui ne sont pas destinés à devenir </a:t>
            </a:r>
            <a:r>
              <a:rPr lang="fr-FR" altLang="fr-FR" dirty="0" err="1" smtClean="0"/>
              <a:t>root</a:t>
            </a:r>
            <a:r>
              <a:rPr lang="fr-FR" altLang="fr-FR" dirty="0" smtClean="0"/>
              <a:t> port</a:t>
            </a:r>
          </a:p>
          <a:p>
            <a:r>
              <a:rPr lang="fr-FR" altLang="fr-FR" dirty="0" smtClean="0"/>
              <a:t>Déni de service : en cas de réinitialisation du processus STP, la table CAM est réinitialisée pdt les 15 premières secondes </a:t>
            </a:r>
            <a:r>
              <a:rPr lang="fr-FR" altLang="fr-FR" dirty="0" smtClean="0">
                <a:sym typeface="Wingdings" pitchFamily="2" charset="2"/>
              </a:rPr>
              <a:t> le </a:t>
            </a:r>
            <a:r>
              <a:rPr lang="fr-FR" altLang="fr-FR" dirty="0" err="1" smtClean="0">
                <a:sym typeface="Wingdings" pitchFamily="2" charset="2"/>
              </a:rPr>
              <a:t>comu</a:t>
            </a:r>
            <a:r>
              <a:rPr lang="fr-FR" altLang="fr-FR" dirty="0" smtClean="0">
                <a:sym typeface="Wingdings" pitchFamily="2" charset="2"/>
              </a:rPr>
              <a:t> passe en mode hub?</a:t>
            </a:r>
          </a:p>
          <a:p>
            <a:r>
              <a:rPr lang="fr-FR" altLang="fr-FR" dirty="0" smtClean="0">
                <a:sym typeface="Wingdings" pitchFamily="2" charset="2"/>
              </a:rPr>
              <a:t>Possible d’éviter un IDS en faisant cela. </a:t>
            </a:r>
          </a:p>
          <a:p>
            <a:r>
              <a:rPr lang="fr-FR" altLang="fr-FR" dirty="0" smtClean="0">
                <a:sym typeface="Wingdings" pitchFamily="2" charset="2"/>
              </a:rPr>
              <a:t>Risque de perdre en performance car un lien gigabit pourrait être bloqué au profit de lien 100Mbps (selon la topologie)</a:t>
            </a:r>
            <a:endParaRPr lang="fr-FR" altLang="fr-FR" dirty="0" smtClean="0"/>
          </a:p>
          <a:p>
            <a:endParaRPr lang="fr-FR" altLang="fr-FR" dirty="0" smtClean="0"/>
          </a:p>
        </p:txBody>
      </p:sp>
      <p:sp>
        <p:nvSpPr>
          <p:cNvPr id="12595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7EBB1F5-6586-47CC-889C-287F4132C06A}" type="slidenum">
              <a:rPr lang="fr-FR" altLang="fr-FR" smtClean="0"/>
              <a:pPr eaLnBrk="1" hangingPunct="1">
                <a:spcBef>
                  <a:spcPct val="0"/>
                </a:spcBef>
              </a:pPr>
              <a:t>95</a:t>
            </a:fld>
            <a:endParaRPr lang="fr-FR" altLang="fr-FR" smtClean="0"/>
          </a:p>
        </p:txBody>
      </p:sp>
    </p:spTree>
    <p:extLst>
      <p:ext uri="{BB962C8B-B14F-4D97-AF65-F5344CB8AC3E}">
        <p14:creationId xmlns:p14="http://schemas.microsoft.com/office/powerpoint/2010/main" val="5349415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ce réservé de l'image des diapositives 1"/>
          <p:cNvSpPr>
            <a:spLocks noGrp="1" noRot="1" noChangeAspect="1" noTextEdit="1"/>
          </p:cNvSpPr>
          <p:nvPr>
            <p:ph type="sldImg"/>
          </p:nvPr>
        </p:nvSpPr>
        <p:spPr>
          <a:ln/>
        </p:spPr>
      </p:sp>
      <p:sp>
        <p:nvSpPr>
          <p:cNvPr id="12697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12698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8EBD0A6-28AD-48E9-BC77-F02F1B188F97}" type="slidenum">
              <a:rPr lang="fr-FR" altLang="fr-FR" smtClean="0"/>
              <a:pPr eaLnBrk="1" hangingPunct="1">
                <a:spcBef>
                  <a:spcPct val="0"/>
                </a:spcBef>
              </a:pPr>
              <a:t>96</a:t>
            </a:fld>
            <a:endParaRPr lang="fr-FR" altLang="fr-FR" smtClean="0"/>
          </a:p>
        </p:txBody>
      </p:sp>
    </p:spTree>
    <p:extLst>
      <p:ext uri="{BB962C8B-B14F-4D97-AF65-F5344CB8AC3E}">
        <p14:creationId xmlns:p14="http://schemas.microsoft.com/office/powerpoint/2010/main" val="18822363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E8917D9-A68E-403C-B468-810C6371C0F7}" type="slidenum">
              <a:rPr lang="fr-FR" altLang="fr-FR" smtClean="0"/>
              <a:pPr eaLnBrk="1" hangingPunct="1">
                <a:spcBef>
                  <a:spcPct val="0"/>
                </a:spcBef>
              </a:pPr>
              <a:t>97</a:t>
            </a:fld>
            <a:endParaRPr lang="fr-FR" altLang="fr-FR"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BE" altLang="fr-FR" smtClean="0"/>
              <a:t>Source de l’image : http://www.brainmatics.com/braintutor/ccna2/fig/fig3-2.gif</a:t>
            </a:r>
          </a:p>
          <a:p>
            <a:pPr eaLnBrk="1" hangingPunct="1"/>
            <a:endParaRPr lang="fr-FR" altLang="fr-FR" smtClean="0"/>
          </a:p>
        </p:txBody>
      </p:sp>
    </p:spTree>
    <p:extLst>
      <p:ext uri="{BB962C8B-B14F-4D97-AF65-F5344CB8AC3E}">
        <p14:creationId xmlns:p14="http://schemas.microsoft.com/office/powerpoint/2010/main" val="242988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Espace réservé de l'image des diapositives 1"/>
          <p:cNvSpPr>
            <a:spLocks noGrp="1" noRot="1" noChangeAspect="1" noTextEdit="1"/>
          </p:cNvSpPr>
          <p:nvPr>
            <p:ph type="sldImg"/>
          </p:nvPr>
        </p:nvSpPr>
        <p:spPr>
          <a:ln/>
        </p:spPr>
      </p:sp>
      <p:sp>
        <p:nvSpPr>
          <p:cNvPr id="6963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6963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189056D-33B3-4F80-9B56-85450EECA9EB}" type="slidenum">
              <a:rPr lang="fr-FR" altLang="fr-FR" smtClean="0"/>
              <a:pPr eaLnBrk="1" hangingPunct="1">
                <a:spcBef>
                  <a:spcPct val="0"/>
                </a:spcBef>
              </a:pPr>
              <a:t>23</a:t>
            </a:fld>
            <a:endParaRPr lang="fr-FR" altLang="fr-FR" smtClean="0"/>
          </a:p>
        </p:txBody>
      </p:sp>
    </p:spTree>
    <p:extLst>
      <p:ext uri="{BB962C8B-B14F-4D97-AF65-F5344CB8AC3E}">
        <p14:creationId xmlns:p14="http://schemas.microsoft.com/office/powerpoint/2010/main" val="1846245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27BE868-A745-4D7E-A06E-E8AF8A5DEAFF}" type="slidenum">
              <a:rPr lang="fr-FR" altLang="fr-FR" smtClean="0"/>
              <a:pPr eaLnBrk="1" hangingPunct="1">
                <a:spcBef>
                  <a:spcPct val="0"/>
                </a:spcBef>
              </a:pPr>
              <a:t>98</a:t>
            </a:fld>
            <a:endParaRPr lang="fr-FR" altLang="fr-FR"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BE" altLang="fr-FR" smtClean="0"/>
              <a:t>Source de l’image : http://www.brainmatics.com/braintutor/ccna2/fig/fig3-2.gif</a:t>
            </a:r>
          </a:p>
          <a:p>
            <a:pPr eaLnBrk="1" hangingPunct="1"/>
            <a:endParaRPr lang="fr-FR" altLang="fr-FR" smtClean="0"/>
          </a:p>
        </p:txBody>
      </p:sp>
    </p:spTree>
    <p:extLst>
      <p:ext uri="{BB962C8B-B14F-4D97-AF65-F5344CB8AC3E}">
        <p14:creationId xmlns:p14="http://schemas.microsoft.com/office/powerpoint/2010/main" val="18493534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ce réservé de l'image des diapositives 1"/>
          <p:cNvSpPr>
            <a:spLocks noGrp="1" noRot="1" noChangeAspect="1" noTextEdit="1"/>
          </p:cNvSpPr>
          <p:nvPr>
            <p:ph type="sldImg"/>
          </p:nvPr>
        </p:nvSpPr>
        <p:spPr>
          <a:ln/>
        </p:spPr>
      </p:sp>
      <p:sp>
        <p:nvSpPr>
          <p:cNvPr id="13005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Une seule instance </a:t>
            </a:r>
            <a:r>
              <a:rPr lang="fr-FR" altLang="fr-FR" smtClean="0">
                <a:sym typeface="Wingdings" pitchFamily="2" charset="2"/>
              </a:rPr>
              <a:t> nécessite moins de ressources processeur et mémoire que les protocoles qui utilisent plusieurs instances d’arbre recouvrant. </a:t>
            </a:r>
          </a:p>
          <a:p>
            <a:r>
              <a:rPr lang="fr-FR" altLang="fr-FR" smtClean="0">
                <a:sym typeface="Wingdings" pitchFamily="2" charset="2"/>
              </a:rPr>
              <a:t>Un seul root bridge et un seul chemin pour tous les VLAN  risque de problèmes de flux de trafic. </a:t>
            </a:r>
          </a:p>
        </p:txBody>
      </p:sp>
      <p:sp>
        <p:nvSpPr>
          <p:cNvPr id="13005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E409E0B-9CAE-47BD-ADB7-0C6717C505A0}" type="slidenum">
              <a:rPr lang="fr-FR" altLang="fr-FR" smtClean="0"/>
              <a:pPr eaLnBrk="1" hangingPunct="1">
                <a:spcBef>
                  <a:spcPct val="0"/>
                </a:spcBef>
              </a:pPr>
              <a:t>99</a:t>
            </a:fld>
            <a:endParaRPr lang="fr-FR" altLang="fr-FR" smtClean="0"/>
          </a:p>
        </p:txBody>
      </p:sp>
    </p:spTree>
    <p:extLst>
      <p:ext uri="{BB962C8B-B14F-4D97-AF65-F5344CB8AC3E}">
        <p14:creationId xmlns:p14="http://schemas.microsoft.com/office/powerpoint/2010/main" val="28599525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00B825A-113B-4B42-A249-24FB6DA64D6D}" type="slidenum">
              <a:rPr lang="fr-FR" altLang="fr-FR" smtClean="0"/>
              <a:pPr eaLnBrk="1" hangingPunct="1">
                <a:spcBef>
                  <a:spcPct val="0"/>
                </a:spcBef>
              </a:pPr>
              <a:t>100</a:t>
            </a:fld>
            <a:endParaRPr lang="fr-FR" altLang="fr-FR"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9182176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ce réservé de l'image des diapositives 1"/>
          <p:cNvSpPr>
            <a:spLocks noGrp="1" noRot="1" noChangeAspect="1" noTextEdit="1"/>
          </p:cNvSpPr>
          <p:nvPr>
            <p:ph type="sldImg"/>
          </p:nvPr>
        </p:nvSpPr>
        <p:spPr>
          <a:ln/>
        </p:spPr>
      </p:sp>
      <p:sp>
        <p:nvSpPr>
          <p:cNvPr id="13209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Une instance Spanning Tree est créée lorsqu'une interface est affectée à un VLAN</a:t>
            </a:r>
          </a:p>
          <a:p>
            <a:r>
              <a:rPr lang="fr-FR" altLang="fr-FR" smtClean="0"/>
              <a:t>l'instance est supprimée lorsque la dernière interface est réacheminée à un autre VLAN.</a:t>
            </a:r>
          </a:p>
        </p:txBody>
      </p:sp>
      <p:sp>
        <p:nvSpPr>
          <p:cNvPr id="13210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338B148-66A1-405B-AD3C-0AF07EA178C7}" type="slidenum">
              <a:rPr lang="fr-FR" altLang="fr-FR" smtClean="0"/>
              <a:pPr eaLnBrk="1" hangingPunct="1">
                <a:spcBef>
                  <a:spcPct val="0"/>
                </a:spcBef>
              </a:pPr>
              <a:t>101</a:t>
            </a:fld>
            <a:endParaRPr lang="fr-FR" altLang="fr-FR" smtClean="0"/>
          </a:p>
        </p:txBody>
      </p:sp>
    </p:spTree>
    <p:extLst>
      <p:ext uri="{BB962C8B-B14F-4D97-AF65-F5344CB8AC3E}">
        <p14:creationId xmlns:p14="http://schemas.microsoft.com/office/powerpoint/2010/main" val="2339656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9AA78FA-3D5D-4EC5-AE45-C36D7D321915}" type="slidenum">
              <a:rPr lang="fr-FR" altLang="fr-FR" smtClean="0"/>
              <a:pPr eaLnBrk="1" hangingPunct="1">
                <a:spcBef>
                  <a:spcPct val="0"/>
                </a:spcBef>
              </a:pPr>
              <a:t>102</a:t>
            </a:fld>
            <a:endParaRPr lang="fr-FR" altLang="fr-FR" smtClean="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PVST+ intègre de nombreuses spécifications de l'IEEE 802.1D-1998 dans ce mode (notamment les ports alternatifs au lieu des anciens ports non désignés). </a:t>
            </a:r>
          </a:p>
          <a:p>
            <a:pPr eaLnBrk="1" hangingPunct="1"/>
            <a:endParaRPr lang="fr-FR" altLang="fr-FR" smtClean="0"/>
          </a:p>
        </p:txBody>
      </p:sp>
    </p:spTree>
    <p:extLst>
      <p:ext uri="{BB962C8B-B14F-4D97-AF65-F5344CB8AC3E}">
        <p14:creationId xmlns:p14="http://schemas.microsoft.com/office/powerpoint/2010/main" val="1498694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10BE6EE-7B11-48C9-8CBF-EF1ED4B50FF4}" type="slidenum">
              <a:rPr lang="fr-FR" altLang="fr-FR" smtClean="0"/>
              <a:pPr eaLnBrk="1" hangingPunct="1">
                <a:spcBef>
                  <a:spcPct val="0"/>
                </a:spcBef>
              </a:pPr>
              <a:t>103</a:t>
            </a:fld>
            <a:endParaRPr lang="fr-FR" altLang="fr-FR"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MSTP mappe dans une même instance Spanning Tree plusieurs VLAN présentant les mêmes besoins en termes de flux de trafic. </a:t>
            </a:r>
          </a:p>
        </p:txBody>
      </p:sp>
    </p:spTree>
    <p:extLst>
      <p:ext uri="{BB962C8B-B14F-4D97-AF65-F5344CB8AC3E}">
        <p14:creationId xmlns:p14="http://schemas.microsoft.com/office/powerpoint/2010/main" val="23981886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ce réservé de l'image des diapositives 1"/>
          <p:cNvSpPr>
            <a:spLocks noGrp="1" noRot="1" noChangeAspect="1" noTextEdit="1"/>
          </p:cNvSpPr>
          <p:nvPr>
            <p:ph type="sldImg"/>
          </p:nvPr>
        </p:nvSpPr>
        <p:spPr>
          <a:ln/>
        </p:spPr>
      </p:sp>
      <p:sp>
        <p:nvSpPr>
          <p:cNvPr id="13517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Pas seulement basé sur le root bridge</a:t>
            </a:r>
          </a:p>
        </p:txBody>
      </p:sp>
      <p:sp>
        <p:nvSpPr>
          <p:cNvPr id="13517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5BDAD2D-A46F-4762-83E1-557C48CD57F6}" type="slidenum">
              <a:rPr lang="fr-FR" altLang="fr-FR" smtClean="0"/>
              <a:pPr eaLnBrk="1" hangingPunct="1">
                <a:spcBef>
                  <a:spcPct val="0"/>
                </a:spcBef>
              </a:pPr>
              <a:t>105</a:t>
            </a:fld>
            <a:endParaRPr lang="fr-FR" altLang="fr-FR" smtClean="0"/>
          </a:p>
        </p:txBody>
      </p:sp>
    </p:spTree>
    <p:extLst>
      <p:ext uri="{BB962C8B-B14F-4D97-AF65-F5344CB8AC3E}">
        <p14:creationId xmlns:p14="http://schemas.microsoft.com/office/powerpoint/2010/main" val="41225252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D9F9165-12AC-4A4F-8C92-8A3EC1439F1C}" type="slidenum">
              <a:rPr lang="fr-FR" altLang="fr-FR" smtClean="0"/>
              <a:pPr eaLnBrk="1" hangingPunct="1">
                <a:spcBef>
                  <a:spcPct val="0"/>
                </a:spcBef>
              </a:pPr>
              <a:t>106</a:t>
            </a:fld>
            <a:endParaRPr lang="fr-FR" altLang="fr-FR"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3739962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5FE794A-40AA-45C4-A901-74A98821E3FE}" type="slidenum">
              <a:rPr lang="fr-FR" altLang="fr-FR" smtClean="0"/>
              <a:pPr eaLnBrk="1" hangingPunct="1">
                <a:spcBef>
                  <a:spcPct val="0"/>
                </a:spcBef>
              </a:pPr>
              <a:t>108</a:t>
            </a:fld>
            <a:endParaRPr lang="fr-FR" altLang="fr-FR"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28055175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ce réservé de l'image des diapositives 1"/>
          <p:cNvSpPr>
            <a:spLocks noGrp="1" noRot="1" noChangeAspect="1" noTextEdit="1"/>
          </p:cNvSpPr>
          <p:nvPr>
            <p:ph type="sldImg"/>
          </p:nvPr>
        </p:nvSpPr>
        <p:spPr>
          <a:ln/>
        </p:spPr>
      </p:sp>
      <p:sp>
        <p:nvSpPr>
          <p:cNvPr id="13824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BE" altLang="fr-FR" smtClean="0"/>
              <a:t>Source de l’image : </a:t>
            </a:r>
            <a:r>
              <a:rPr lang="fr-FR" altLang="fr-FR" smtClean="0"/>
              <a:t>Cisco system inc, </a:t>
            </a:r>
            <a:r>
              <a:rPr lang="fr-BE" altLang="fr-FR" smtClean="0"/>
              <a:t>CCNA Exploration 3, </a:t>
            </a:r>
            <a:r>
              <a:rPr lang="fr-FR" altLang="fr-FR" smtClean="0"/>
              <a:t>chapitre 5.2.3.1</a:t>
            </a:r>
            <a:endParaRPr lang="fr-BE" altLang="fr-FR" smtClean="0"/>
          </a:p>
          <a:p>
            <a:endParaRPr lang="fr-FR" altLang="fr-FR" smtClean="0"/>
          </a:p>
        </p:txBody>
      </p:sp>
      <p:sp>
        <p:nvSpPr>
          <p:cNvPr id="13824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66EDEF4-FD74-4E8C-86D7-95834F8082EF}" type="slidenum">
              <a:rPr lang="fr-FR" altLang="fr-FR" smtClean="0"/>
              <a:pPr eaLnBrk="1" hangingPunct="1">
                <a:spcBef>
                  <a:spcPct val="0"/>
                </a:spcBef>
              </a:pPr>
              <a:t>109</a:t>
            </a:fld>
            <a:endParaRPr lang="fr-FR" altLang="fr-FR" smtClean="0"/>
          </a:p>
        </p:txBody>
      </p:sp>
    </p:spTree>
    <p:extLst>
      <p:ext uri="{BB962C8B-B14F-4D97-AF65-F5344CB8AC3E}">
        <p14:creationId xmlns:p14="http://schemas.microsoft.com/office/powerpoint/2010/main" val="560855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ce réservé de l'image des diapositives 1"/>
          <p:cNvSpPr>
            <a:spLocks noGrp="1" noRot="1" noChangeAspect="1" noTextEdit="1"/>
          </p:cNvSpPr>
          <p:nvPr>
            <p:ph type="sldImg"/>
          </p:nvPr>
        </p:nvSpPr>
        <p:spPr>
          <a:ln/>
        </p:spPr>
      </p:sp>
      <p:sp>
        <p:nvSpPr>
          <p:cNvPr id="7065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7066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84CD91D-1B00-4DE2-B3EC-8032AAB84AE0}" type="slidenum">
              <a:rPr lang="fr-FR" altLang="fr-FR" smtClean="0"/>
              <a:pPr eaLnBrk="1" hangingPunct="1">
                <a:spcBef>
                  <a:spcPct val="0"/>
                </a:spcBef>
              </a:pPr>
              <a:t>24</a:t>
            </a:fld>
            <a:endParaRPr lang="fr-FR" altLang="fr-FR" smtClean="0"/>
          </a:p>
        </p:txBody>
      </p:sp>
    </p:spTree>
    <p:extLst>
      <p:ext uri="{BB962C8B-B14F-4D97-AF65-F5344CB8AC3E}">
        <p14:creationId xmlns:p14="http://schemas.microsoft.com/office/powerpoint/2010/main" val="6846827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BD1BB8A-D9AE-4D53-888E-D91650C615B7}" type="slidenum">
              <a:rPr lang="fr-FR" altLang="fr-FR" smtClean="0"/>
              <a:pPr eaLnBrk="1" hangingPunct="1">
                <a:spcBef>
                  <a:spcPct val="0"/>
                </a:spcBef>
              </a:pPr>
              <a:t>110</a:t>
            </a:fld>
            <a:endParaRPr lang="fr-FR" altLang="fr-FR"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29323900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FA628B4-745F-462C-BDCB-11E36A26FDA7}" type="slidenum">
              <a:rPr lang="fr-FR" altLang="fr-FR" smtClean="0"/>
              <a:pPr eaLnBrk="1" hangingPunct="1">
                <a:spcBef>
                  <a:spcPct val="0"/>
                </a:spcBef>
              </a:pPr>
              <a:t>111</a:t>
            </a:fld>
            <a:endParaRPr lang="fr-FR" altLang="fr-FR"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26944962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7C07E54-B828-4032-92FB-767C4562332D}" type="slidenum">
              <a:rPr lang="fr-FR" altLang="fr-FR" smtClean="0"/>
              <a:pPr eaLnBrk="1" hangingPunct="1">
                <a:spcBef>
                  <a:spcPct val="0"/>
                </a:spcBef>
              </a:pPr>
              <a:t>112</a:t>
            </a:fld>
            <a:endParaRPr lang="fr-FR" altLang="fr-FR"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smtClean="0"/>
              <a:t>Commande non disponible dans P.T.</a:t>
            </a:r>
          </a:p>
          <a:p>
            <a:pPr eaLnBrk="1" hangingPunct="1"/>
            <a:r>
              <a:rPr lang="fr-FR" altLang="fr-FR" smtClean="0"/>
              <a:t>spanning-tree port type</a:t>
            </a:r>
          </a:p>
          <a:p>
            <a:pPr eaLnBrk="1" hangingPunct="1"/>
            <a:r>
              <a:rPr lang="fr-FR" altLang="fr-FR" smtClean="0"/>
              <a:t>spanning-tree port type edge default</a:t>
            </a:r>
          </a:p>
        </p:txBody>
      </p:sp>
    </p:spTree>
    <p:extLst>
      <p:ext uri="{BB962C8B-B14F-4D97-AF65-F5344CB8AC3E}">
        <p14:creationId xmlns:p14="http://schemas.microsoft.com/office/powerpoint/2010/main" val="12595854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ce réservé de l'image des diapositives 1"/>
          <p:cNvSpPr>
            <a:spLocks noGrp="1" noRot="1" noChangeAspect="1" noTextEdit="1"/>
          </p:cNvSpPr>
          <p:nvPr>
            <p:ph type="sldImg"/>
          </p:nvPr>
        </p:nvSpPr>
        <p:spPr>
          <a:ln/>
        </p:spPr>
      </p:sp>
      <p:sp>
        <p:nvSpPr>
          <p:cNvPr id="14233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14234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D2B4911-D153-4CF7-8560-A9E82118BE23}" type="slidenum">
              <a:rPr lang="fr-FR" altLang="fr-FR" smtClean="0"/>
              <a:pPr eaLnBrk="1" hangingPunct="1">
                <a:spcBef>
                  <a:spcPct val="0"/>
                </a:spcBef>
              </a:pPr>
              <a:t>113</a:t>
            </a:fld>
            <a:endParaRPr lang="fr-FR" altLang="fr-FR" smtClean="0"/>
          </a:p>
        </p:txBody>
      </p:sp>
    </p:spTree>
    <p:extLst>
      <p:ext uri="{BB962C8B-B14F-4D97-AF65-F5344CB8AC3E}">
        <p14:creationId xmlns:p14="http://schemas.microsoft.com/office/powerpoint/2010/main" val="35805026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ce réservé de l'image des diapositives 1"/>
          <p:cNvSpPr>
            <a:spLocks noGrp="1" noRot="1" noChangeAspect="1" noTextEdit="1"/>
          </p:cNvSpPr>
          <p:nvPr>
            <p:ph type="sldImg"/>
          </p:nvPr>
        </p:nvSpPr>
        <p:spPr>
          <a:ln/>
        </p:spPr>
      </p:sp>
      <p:sp>
        <p:nvSpPr>
          <p:cNvPr id="14336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14336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492E9C6-1F23-4E05-9DA2-EE317CFF20A9}" type="slidenum">
              <a:rPr lang="fr-FR" altLang="fr-FR" smtClean="0"/>
              <a:pPr eaLnBrk="1" hangingPunct="1">
                <a:spcBef>
                  <a:spcPct val="0"/>
                </a:spcBef>
              </a:pPr>
              <a:t>115</a:t>
            </a:fld>
            <a:endParaRPr lang="fr-FR" altLang="fr-FR" smtClean="0"/>
          </a:p>
        </p:txBody>
      </p:sp>
    </p:spTree>
    <p:extLst>
      <p:ext uri="{BB962C8B-B14F-4D97-AF65-F5344CB8AC3E}">
        <p14:creationId xmlns:p14="http://schemas.microsoft.com/office/powerpoint/2010/main" val="3906730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ce réservé de l'image des diapositives 1"/>
          <p:cNvSpPr>
            <a:spLocks noGrp="1" noRot="1" noChangeAspect="1" noTextEdit="1"/>
          </p:cNvSpPr>
          <p:nvPr>
            <p:ph type="sldImg"/>
          </p:nvPr>
        </p:nvSpPr>
        <p:spPr>
          <a:ln/>
        </p:spPr>
      </p:sp>
      <p:sp>
        <p:nvSpPr>
          <p:cNvPr id="14438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http://astorinonetworks.com/2011/06/30/spanning-tree-port-priority/</a:t>
            </a:r>
          </a:p>
        </p:txBody>
      </p:sp>
      <p:sp>
        <p:nvSpPr>
          <p:cNvPr id="14438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453A20A-EB14-4514-B5F3-C72CEF037486}" type="slidenum">
              <a:rPr lang="fr-FR" altLang="fr-FR" smtClean="0"/>
              <a:pPr eaLnBrk="1" hangingPunct="1">
                <a:spcBef>
                  <a:spcPct val="0"/>
                </a:spcBef>
              </a:pPr>
              <a:t>121</a:t>
            </a:fld>
            <a:endParaRPr lang="fr-FR" altLang="fr-FR" smtClean="0"/>
          </a:p>
        </p:txBody>
      </p:sp>
    </p:spTree>
    <p:extLst>
      <p:ext uri="{BB962C8B-B14F-4D97-AF65-F5344CB8AC3E}">
        <p14:creationId xmlns:p14="http://schemas.microsoft.com/office/powerpoint/2010/main" val="1893571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59E048B-929A-4D39-919B-21110D988612}" type="slidenum">
              <a:rPr lang="fr-FR" altLang="fr-FR" smtClean="0"/>
              <a:pPr eaLnBrk="1" hangingPunct="1">
                <a:spcBef>
                  <a:spcPct val="0"/>
                </a:spcBef>
              </a:pPr>
              <a:t>124</a:t>
            </a:fld>
            <a:endParaRPr lang="fr-FR" altLang="fr-FR"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619907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3EFFC3A-BDB3-41DE-AE2C-C7847096FFB2}" type="slidenum">
              <a:rPr lang="fr-FR" altLang="fr-FR" smtClean="0"/>
              <a:pPr eaLnBrk="1" hangingPunct="1">
                <a:spcBef>
                  <a:spcPct val="0"/>
                </a:spcBef>
              </a:pPr>
              <a:t>125</a:t>
            </a:fld>
            <a:endParaRPr lang="fr-FR" altLang="fr-FR"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8343282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CBD61A1-66C7-460E-B8F5-CC5B2C75BF7D}" type="slidenum">
              <a:rPr lang="fr-FR" altLang="fr-FR" smtClean="0"/>
              <a:pPr eaLnBrk="1" hangingPunct="1">
                <a:spcBef>
                  <a:spcPct val="0"/>
                </a:spcBef>
              </a:pPr>
              <a:t>131</a:t>
            </a:fld>
            <a:endParaRPr lang="fr-FR" altLang="fr-FR"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5466610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A00224D-07EE-47E5-9537-7C02B3371C28}" type="slidenum">
              <a:rPr lang="fr-FR" altLang="fr-FR" smtClean="0"/>
              <a:pPr eaLnBrk="1" hangingPunct="1">
                <a:spcBef>
                  <a:spcPct val="0"/>
                </a:spcBef>
              </a:pPr>
              <a:t>133</a:t>
            </a:fld>
            <a:endParaRPr lang="fr-FR" altLang="fr-FR"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smtClean="0"/>
          </a:p>
        </p:txBody>
      </p:sp>
    </p:spTree>
    <p:extLst>
      <p:ext uri="{BB962C8B-B14F-4D97-AF65-F5344CB8AC3E}">
        <p14:creationId xmlns:p14="http://schemas.microsoft.com/office/powerpoint/2010/main" val="1542048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Espace réservé de l'image des diapositives 1"/>
          <p:cNvSpPr>
            <a:spLocks noGrp="1" noRot="1" noChangeAspect="1" noTextEdit="1"/>
          </p:cNvSpPr>
          <p:nvPr>
            <p:ph type="sldImg"/>
          </p:nvPr>
        </p:nvSpPr>
        <p:spPr>
          <a:ln/>
        </p:spPr>
      </p:sp>
      <p:sp>
        <p:nvSpPr>
          <p:cNvPr id="7168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7168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107F078-4284-41AB-8401-5B3B3CEA9E8F}" type="slidenum">
              <a:rPr lang="fr-FR" altLang="fr-FR" smtClean="0"/>
              <a:pPr eaLnBrk="1" hangingPunct="1">
                <a:spcBef>
                  <a:spcPct val="0"/>
                </a:spcBef>
              </a:pPr>
              <a:t>27</a:t>
            </a:fld>
            <a:endParaRPr lang="fr-FR" altLang="fr-FR" smtClean="0"/>
          </a:p>
        </p:txBody>
      </p:sp>
    </p:spTree>
    <p:extLst>
      <p:ext uri="{BB962C8B-B14F-4D97-AF65-F5344CB8AC3E}">
        <p14:creationId xmlns:p14="http://schemas.microsoft.com/office/powerpoint/2010/main" val="13939338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e l'image des diapositives 1"/>
          <p:cNvSpPr>
            <a:spLocks noGrp="1" noRot="1" noChangeAspect="1" noTextEdit="1"/>
          </p:cNvSpPr>
          <p:nvPr>
            <p:ph type="sldImg"/>
          </p:nvPr>
        </p:nvSpPr>
        <p:spPr>
          <a:ln/>
        </p:spPr>
      </p:sp>
      <p:sp>
        <p:nvSpPr>
          <p:cNvPr id="2662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Si le routeur tombe, plus d’accès à Internet, ni aux Webservices, cloud, mails, …</a:t>
            </a:r>
          </a:p>
        </p:txBody>
      </p:sp>
      <p:sp>
        <p:nvSpPr>
          <p:cNvPr id="2662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A71EA21-B358-441C-B995-C78EB60901EA}" type="slidenum">
              <a:rPr lang="fr-FR" altLang="fr-FR" smtClean="0"/>
              <a:pPr eaLnBrk="1" hangingPunct="1">
                <a:spcBef>
                  <a:spcPct val="0"/>
                </a:spcBef>
              </a:pPr>
              <a:t>134</a:t>
            </a:fld>
            <a:endParaRPr lang="fr-FR" altLang="fr-FR" smtClean="0"/>
          </a:p>
        </p:txBody>
      </p:sp>
    </p:spTree>
    <p:extLst>
      <p:ext uri="{BB962C8B-B14F-4D97-AF65-F5344CB8AC3E}">
        <p14:creationId xmlns:p14="http://schemas.microsoft.com/office/powerpoint/2010/main" val="29609827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e l'image des diapositives 1"/>
          <p:cNvSpPr>
            <a:spLocks noGrp="1" noRot="1" noChangeAspect="1" noTextEdit="1"/>
          </p:cNvSpPr>
          <p:nvPr>
            <p:ph type="sldImg"/>
          </p:nvPr>
        </p:nvSpPr>
        <p:spPr>
          <a:ln/>
        </p:spPr>
      </p:sp>
      <p:sp>
        <p:nvSpPr>
          <p:cNvPr id="2765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Une seule GW configurable par hôte. Les deux interfaces LAN des deux routeurs ne peuvent pas  avoir la même IP </a:t>
            </a:r>
            <a:r>
              <a:rPr lang="fr-FR" altLang="fr-FR" smtClean="0">
                <a:sym typeface="Wingdings" pitchFamily="2" charset="2"/>
              </a:rPr>
              <a:t> si R1 tombe, plus personne ne peut communiquer avec l’extérieur.</a:t>
            </a:r>
            <a:endParaRPr lang="fr-FR" altLang="fr-FR" smtClean="0"/>
          </a:p>
        </p:txBody>
      </p:sp>
      <p:sp>
        <p:nvSpPr>
          <p:cNvPr id="2765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6BEBDE7-178F-4928-B70E-371E27080EEC}" type="slidenum">
              <a:rPr lang="fr-FR" altLang="fr-FR" smtClean="0"/>
              <a:pPr eaLnBrk="1" hangingPunct="1">
                <a:spcBef>
                  <a:spcPct val="0"/>
                </a:spcBef>
              </a:pPr>
              <a:t>135</a:t>
            </a:fld>
            <a:endParaRPr lang="fr-FR" altLang="fr-FR" smtClean="0"/>
          </a:p>
        </p:txBody>
      </p:sp>
    </p:spTree>
    <p:extLst>
      <p:ext uri="{BB962C8B-B14F-4D97-AF65-F5344CB8AC3E}">
        <p14:creationId xmlns:p14="http://schemas.microsoft.com/office/powerpoint/2010/main" val="5529969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e l'image des diapositives 1"/>
          <p:cNvSpPr>
            <a:spLocks noGrp="1" noRot="1" noChangeAspect="1" noTextEdit="1"/>
          </p:cNvSpPr>
          <p:nvPr>
            <p:ph type="sldImg"/>
          </p:nvPr>
        </p:nvSpPr>
        <p:spPr>
          <a:ln/>
        </p:spPr>
      </p:sp>
      <p:sp>
        <p:nvSpPr>
          <p:cNvPr id="2867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2867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87B9F46-E852-43F2-ABE7-F20207310797}" type="slidenum">
              <a:rPr lang="fr-FR" altLang="fr-FR" smtClean="0"/>
              <a:pPr eaLnBrk="1" hangingPunct="1">
                <a:spcBef>
                  <a:spcPct val="0"/>
                </a:spcBef>
              </a:pPr>
              <a:t>138</a:t>
            </a:fld>
            <a:endParaRPr lang="fr-FR" altLang="fr-FR" smtClean="0"/>
          </a:p>
        </p:txBody>
      </p:sp>
    </p:spTree>
    <p:extLst>
      <p:ext uri="{BB962C8B-B14F-4D97-AF65-F5344CB8AC3E}">
        <p14:creationId xmlns:p14="http://schemas.microsoft.com/office/powerpoint/2010/main" val="24799656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ce réservé de l'image des diapositives 1"/>
          <p:cNvSpPr>
            <a:spLocks noGrp="1" noRot="1" noChangeAspect="1" noTextEdit="1"/>
          </p:cNvSpPr>
          <p:nvPr>
            <p:ph type="sldImg"/>
          </p:nvPr>
        </p:nvSpPr>
        <p:spPr>
          <a:ln/>
        </p:spPr>
      </p:sp>
      <p:sp>
        <p:nvSpPr>
          <p:cNvPr id="2969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2970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7AD332E-9091-4C00-90DA-08F5B636BDF6}" type="slidenum">
              <a:rPr lang="fr-FR" altLang="fr-FR" smtClean="0"/>
              <a:pPr eaLnBrk="1" hangingPunct="1">
                <a:spcBef>
                  <a:spcPct val="0"/>
                </a:spcBef>
              </a:pPr>
              <a:t>139</a:t>
            </a:fld>
            <a:endParaRPr lang="fr-FR" altLang="fr-FR" smtClean="0"/>
          </a:p>
        </p:txBody>
      </p:sp>
    </p:spTree>
    <p:extLst>
      <p:ext uri="{BB962C8B-B14F-4D97-AF65-F5344CB8AC3E}">
        <p14:creationId xmlns:p14="http://schemas.microsoft.com/office/powerpoint/2010/main" val="30747704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e l'image des diapositives 1"/>
          <p:cNvSpPr>
            <a:spLocks noGrp="1" noRot="1" noChangeAspect="1" noTextEdit="1"/>
          </p:cNvSpPr>
          <p:nvPr>
            <p:ph type="sldImg"/>
          </p:nvPr>
        </p:nvSpPr>
        <p:spPr>
          <a:ln/>
        </p:spPr>
      </p:sp>
      <p:sp>
        <p:nvSpPr>
          <p:cNvPr id="3072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3072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02F2782-F837-4944-93E4-9867FAD1D590}" type="slidenum">
              <a:rPr lang="fr-FR" altLang="fr-FR" smtClean="0"/>
              <a:pPr eaLnBrk="1" hangingPunct="1">
                <a:spcBef>
                  <a:spcPct val="0"/>
                </a:spcBef>
              </a:pPr>
              <a:t>140</a:t>
            </a:fld>
            <a:endParaRPr lang="fr-FR" altLang="fr-FR" smtClean="0"/>
          </a:p>
        </p:txBody>
      </p:sp>
    </p:spTree>
    <p:extLst>
      <p:ext uri="{BB962C8B-B14F-4D97-AF65-F5344CB8AC3E}">
        <p14:creationId xmlns:p14="http://schemas.microsoft.com/office/powerpoint/2010/main" val="18918421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e l'image des diapositives 1"/>
          <p:cNvSpPr>
            <a:spLocks noGrp="1" noRot="1" noChangeAspect="1" noTextEdit="1"/>
          </p:cNvSpPr>
          <p:nvPr>
            <p:ph type="sldImg"/>
          </p:nvPr>
        </p:nvSpPr>
        <p:spPr>
          <a:ln/>
        </p:spPr>
      </p:sp>
      <p:sp>
        <p:nvSpPr>
          <p:cNvPr id="3174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3174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B7C3DFC-C78E-486F-9DC0-0BC7670CA179}" type="slidenum">
              <a:rPr lang="fr-FR" altLang="fr-FR" smtClean="0"/>
              <a:pPr eaLnBrk="1" hangingPunct="1">
                <a:spcBef>
                  <a:spcPct val="0"/>
                </a:spcBef>
              </a:pPr>
              <a:t>141</a:t>
            </a:fld>
            <a:endParaRPr lang="fr-FR" altLang="fr-FR" smtClean="0"/>
          </a:p>
        </p:txBody>
      </p:sp>
    </p:spTree>
    <p:extLst>
      <p:ext uri="{BB962C8B-B14F-4D97-AF65-F5344CB8AC3E}">
        <p14:creationId xmlns:p14="http://schemas.microsoft.com/office/powerpoint/2010/main" val="26984361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p:cNvSpPr>
            <a:spLocks noGrp="1" noRot="1" noChangeAspect="1" noTextEdit="1"/>
          </p:cNvSpPr>
          <p:nvPr>
            <p:ph type="sldImg"/>
          </p:nvPr>
        </p:nvSpPr>
        <p:spPr>
          <a:ln/>
        </p:spPr>
      </p:sp>
      <p:sp>
        <p:nvSpPr>
          <p:cNvPr id="3277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3277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B8603F8-1C1B-4A45-B7E0-0AD304340403}" type="slidenum">
              <a:rPr lang="fr-FR" altLang="fr-FR" smtClean="0"/>
              <a:pPr eaLnBrk="1" hangingPunct="1">
                <a:spcBef>
                  <a:spcPct val="0"/>
                </a:spcBef>
              </a:pPr>
              <a:t>142</a:t>
            </a:fld>
            <a:endParaRPr lang="fr-FR" altLang="fr-FR" smtClean="0"/>
          </a:p>
        </p:txBody>
      </p:sp>
    </p:spTree>
    <p:extLst>
      <p:ext uri="{BB962C8B-B14F-4D97-AF65-F5344CB8AC3E}">
        <p14:creationId xmlns:p14="http://schemas.microsoft.com/office/powerpoint/2010/main" val="21348492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ce réservé de l'image des diapositives 1"/>
          <p:cNvSpPr>
            <a:spLocks noGrp="1" noRot="1" noChangeAspect="1" noTextEdit="1"/>
          </p:cNvSpPr>
          <p:nvPr>
            <p:ph type="sldImg"/>
          </p:nvPr>
        </p:nvSpPr>
        <p:spPr>
          <a:ln/>
        </p:spPr>
      </p:sp>
      <p:sp>
        <p:nvSpPr>
          <p:cNvPr id="3379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équilibrage de la charge au sein d'un groupe de routeurs redondants</a:t>
            </a:r>
          </a:p>
          <a:p>
            <a:r>
              <a:rPr lang="en-US" altLang="fr-FR" smtClean="0"/>
              <a:t>GLBP can load balance up to 4 gateways.</a:t>
            </a:r>
            <a:endParaRPr lang="fr-FR" altLang="fr-FR" smtClean="0"/>
          </a:p>
        </p:txBody>
      </p:sp>
      <p:sp>
        <p:nvSpPr>
          <p:cNvPr id="3379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ECB91B2-0561-4D5C-81C8-8B6EECCF1CF3}" type="slidenum">
              <a:rPr lang="fr-FR" altLang="fr-FR" smtClean="0"/>
              <a:pPr eaLnBrk="1" hangingPunct="1">
                <a:spcBef>
                  <a:spcPct val="0"/>
                </a:spcBef>
              </a:pPr>
              <a:t>143</a:t>
            </a:fld>
            <a:endParaRPr lang="fr-FR" altLang="fr-FR" smtClean="0"/>
          </a:p>
        </p:txBody>
      </p:sp>
    </p:spTree>
    <p:extLst>
      <p:ext uri="{BB962C8B-B14F-4D97-AF65-F5344CB8AC3E}">
        <p14:creationId xmlns:p14="http://schemas.microsoft.com/office/powerpoint/2010/main" val="28311455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Since GLBP has a limit of 4 AVFs per group, no new ones were created for R5.  Let’s try increasing R5’s weighting value from the default of 100</a:t>
            </a:r>
          </a:p>
          <a:p>
            <a:endParaRPr lang="en-US" dirty="0" smtClean="0"/>
          </a:p>
          <a:p>
            <a:r>
              <a:rPr lang="en-US" sz="1200" kern="1200" dirty="0" smtClean="0">
                <a:solidFill>
                  <a:schemeClr val="tx1"/>
                </a:solidFill>
                <a:effectLst/>
                <a:latin typeface="+mn-lt"/>
                <a:ea typeface="+mn-ea"/>
                <a:cs typeface="+mn-cs"/>
              </a:rPr>
              <a:t>interface FastEthernet0/0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glbp</a:t>
            </a:r>
            <a:r>
              <a:rPr lang="en-US" sz="1200" kern="1200" dirty="0" smtClean="0">
                <a:solidFill>
                  <a:schemeClr val="tx1"/>
                </a:solidFill>
                <a:effectLst/>
                <a:latin typeface="+mn-lt"/>
                <a:ea typeface="+mn-ea"/>
                <a:cs typeface="+mn-cs"/>
              </a:rPr>
              <a:t> 1 weighting 100 lower 90 upper 95</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glbp</a:t>
            </a:r>
            <a:r>
              <a:rPr lang="en-US" sz="1200" kern="1200" dirty="0" smtClean="0">
                <a:solidFill>
                  <a:schemeClr val="tx1"/>
                </a:solidFill>
                <a:effectLst/>
                <a:latin typeface="+mn-lt"/>
                <a:ea typeface="+mn-ea"/>
                <a:cs typeface="+mn-cs"/>
              </a:rPr>
              <a:t> 1 weighting track 1 decrement 20</a:t>
            </a:r>
            <a:r>
              <a:rPr lang="en-US" dirty="0" smtClean="0"/>
              <a:t/>
            </a:r>
            <a:br>
              <a:rPr lang="en-US" dirty="0" smtClean="0"/>
            </a:br>
            <a:endParaRPr lang="en-US" dirty="0" smtClean="0"/>
          </a:p>
          <a:p>
            <a:r>
              <a:rPr lang="en-US" dirty="0" smtClean="0"/>
              <a:t>This configuration on R1 essentially says “Start with a weight value of 100.  If Loopback0 goes down, decrement the weight by 20.  If the </a:t>
            </a:r>
            <a:r>
              <a:rPr lang="en-US" dirty="0" err="1" smtClean="0"/>
              <a:t>the</a:t>
            </a:r>
            <a:r>
              <a:rPr lang="en-US" dirty="0" smtClean="0"/>
              <a:t> weight falls below 90, this router is no longer allowed to be an AVF.  Once the weight has fallen below 90, do not allow the router to become the AVF again until the weight is at least 95.”  Now we will shutdown Loopback 0 on R1:</a:t>
            </a:r>
          </a:p>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144</a:t>
            </a:fld>
            <a:endParaRPr lang="fr-BE"/>
          </a:p>
        </p:txBody>
      </p:sp>
    </p:spTree>
    <p:extLst>
      <p:ext uri="{BB962C8B-B14F-4D97-AF65-F5344CB8AC3E}">
        <p14:creationId xmlns:p14="http://schemas.microsoft.com/office/powerpoint/2010/main" val="30847236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Espace réservé de l'image des diapositives 1"/>
          <p:cNvSpPr>
            <a:spLocks noGrp="1" noRot="1" noChangeAspect="1" noTextEdit="1"/>
          </p:cNvSpPr>
          <p:nvPr>
            <p:ph type="sldImg"/>
          </p:nvPr>
        </p:nvSpPr>
        <p:spPr>
          <a:ln/>
        </p:spPr>
      </p:sp>
      <p:sp>
        <p:nvSpPr>
          <p:cNvPr id="3481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Quand un numéro de groupe HSRP n'est pas spécifié, le numéro de groupe par défaut est 0.</a:t>
            </a:r>
          </a:p>
          <a:p>
            <a:endParaRPr lang="fr-FR" altLang="fr-FR" smtClean="0"/>
          </a:p>
        </p:txBody>
      </p:sp>
      <p:sp>
        <p:nvSpPr>
          <p:cNvPr id="3482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6334F55-0B03-4BB8-BE66-E71FBF53DD14}" type="slidenum">
              <a:rPr lang="fr-FR" altLang="fr-FR" smtClean="0"/>
              <a:pPr eaLnBrk="1" hangingPunct="1">
                <a:spcBef>
                  <a:spcPct val="0"/>
                </a:spcBef>
              </a:pPr>
              <a:t>145</a:t>
            </a:fld>
            <a:endParaRPr lang="fr-FR" altLang="fr-FR" smtClean="0"/>
          </a:p>
        </p:txBody>
      </p:sp>
    </p:spTree>
    <p:extLst>
      <p:ext uri="{BB962C8B-B14F-4D97-AF65-F5344CB8AC3E}">
        <p14:creationId xmlns:p14="http://schemas.microsoft.com/office/powerpoint/2010/main" val="317116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e l'image des diapositives 1"/>
          <p:cNvSpPr>
            <a:spLocks noGrp="1" noRot="1" noChangeAspect="1" noTextEdit="1"/>
          </p:cNvSpPr>
          <p:nvPr>
            <p:ph type="sldImg"/>
          </p:nvPr>
        </p:nvSpPr>
        <p:spPr>
          <a:ln/>
        </p:spPr>
      </p:sp>
      <p:sp>
        <p:nvSpPr>
          <p:cNvPr id="7270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7270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D04C5C8-4628-40D1-9237-B16746603381}" type="slidenum">
              <a:rPr lang="fr-FR" altLang="fr-FR" smtClean="0"/>
              <a:pPr eaLnBrk="1" hangingPunct="1">
                <a:spcBef>
                  <a:spcPct val="0"/>
                </a:spcBef>
              </a:pPr>
              <a:t>28</a:t>
            </a:fld>
            <a:endParaRPr lang="fr-FR" altLang="fr-FR" smtClean="0"/>
          </a:p>
        </p:txBody>
      </p:sp>
    </p:spTree>
    <p:extLst>
      <p:ext uri="{BB962C8B-B14F-4D97-AF65-F5344CB8AC3E}">
        <p14:creationId xmlns:p14="http://schemas.microsoft.com/office/powerpoint/2010/main" val="29123457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e l'image des diapositives 1"/>
          <p:cNvSpPr>
            <a:spLocks noGrp="1" noRot="1" noChangeAspect="1" noTextEdit="1"/>
          </p:cNvSpPr>
          <p:nvPr>
            <p:ph type="sldImg"/>
          </p:nvPr>
        </p:nvSpPr>
        <p:spPr>
          <a:ln/>
        </p:spPr>
      </p:sp>
      <p:sp>
        <p:nvSpPr>
          <p:cNvPr id="3584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Adresse IP parmi les interface HSRP ou toutes les if du routeur?</a:t>
            </a:r>
          </a:p>
          <a:p>
            <a:endParaRPr lang="fr-FR" altLang="fr-FR" smtClean="0"/>
          </a:p>
        </p:txBody>
      </p:sp>
      <p:sp>
        <p:nvSpPr>
          <p:cNvPr id="3584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0D79BA5-6514-49DD-A9C8-3F939C53DFAD}" type="slidenum">
              <a:rPr lang="fr-FR" altLang="fr-FR" smtClean="0"/>
              <a:pPr eaLnBrk="1" hangingPunct="1">
                <a:spcBef>
                  <a:spcPct val="0"/>
                </a:spcBef>
              </a:pPr>
              <a:t>146</a:t>
            </a:fld>
            <a:endParaRPr lang="fr-FR" altLang="fr-FR" smtClean="0"/>
          </a:p>
        </p:txBody>
      </p:sp>
    </p:spTree>
    <p:extLst>
      <p:ext uri="{BB962C8B-B14F-4D97-AF65-F5344CB8AC3E}">
        <p14:creationId xmlns:p14="http://schemas.microsoft.com/office/powerpoint/2010/main" val="26107320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E8F34A-2CE3-4515-889B-CCDA45FADDD4}" type="slidenum">
              <a:rPr lang="fr-BE" smtClean="0"/>
              <a:t>147</a:t>
            </a:fld>
            <a:endParaRPr lang="fr-BE"/>
          </a:p>
        </p:txBody>
      </p:sp>
    </p:spTree>
    <p:extLst>
      <p:ext uri="{BB962C8B-B14F-4D97-AF65-F5344CB8AC3E}">
        <p14:creationId xmlns:p14="http://schemas.microsoft.com/office/powerpoint/2010/main" val="3100418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ce réservé de l'image des diapositives 1"/>
          <p:cNvSpPr>
            <a:spLocks noGrp="1" noRot="1" noChangeAspect="1" noTextEdit="1"/>
          </p:cNvSpPr>
          <p:nvPr>
            <p:ph type="sldImg"/>
          </p:nvPr>
        </p:nvSpPr>
        <p:spPr>
          <a:ln/>
        </p:spPr>
      </p:sp>
      <p:sp>
        <p:nvSpPr>
          <p:cNvPr id="3686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t>Attention, si on ne précise pas le groupe FHRP, le groupe 0 sera choisi par défaut. </a:t>
            </a:r>
          </a:p>
        </p:txBody>
      </p:sp>
      <p:sp>
        <p:nvSpPr>
          <p:cNvPr id="3686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39A7A18-EE0B-44D7-AA64-7F805AFA1120}" type="slidenum">
              <a:rPr lang="fr-FR" altLang="fr-FR" smtClean="0"/>
              <a:pPr eaLnBrk="1" hangingPunct="1">
                <a:spcBef>
                  <a:spcPct val="0"/>
                </a:spcBef>
              </a:pPr>
              <a:t>148</a:t>
            </a:fld>
            <a:endParaRPr lang="fr-FR" altLang="fr-FR" smtClean="0"/>
          </a:p>
        </p:txBody>
      </p:sp>
    </p:spTree>
    <p:extLst>
      <p:ext uri="{BB962C8B-B14F-4D97-AF65-F5344CB8AC3E}">
        <p14:creationId xmlns:p14="http://schemas.microsoft.com/office/powerpoint/2010/main" val="30148493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e l'image des diapositives 1"/>
          <p:cNvSpPr>
            <a:spLocks noGrp="1" noRot="1" noChangeAspect="1" noTextEdit="1"/>
          </p:cNvSpPr>
          <p:nvPr>
            <p:ph type="sldImg"/>
          </p:nvPr>
        </p:nvSpPr>
        <p:spPr>
          <a:ln/>
        </p:spPr>
      </p:sp>
      <p:sp>
        <p:nvSpPr>
          <p:cNvPr id="3789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BE" altLang="fr-FR" smtClean="0"/>
              <a:t>Et le routeur envoie un message hello contenant la nouvelle priorité. </a:t>
            </a:r>
          </a:p>
          <a:p>
            <a:endParaRPr lang="fr-FR" altLang="fr-FR" smtClean="0"/>
          </a:p>
        </p:txBody>
      </p:sp>
      <p:sp>
        <p:nvSpPr>
          <p:cNvPr id="3789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C16D4EA-4B83-4E1E-A262-4C7D1ED7384C}" type="slidenum">
              <a:rPr lang="fr-FR" altLang="fr-FR" smtClean="0"/>
              <a:pPr eaLnBrk="1" hangingPunct="1">
                <a:spcBef>
                  <a:spcPct val="0"/>
                </a:spcBef>
              </a:pPr>
              <a:t>149</a:t>
            </a:fld>
            <a:endParaRPr lang="fr-FR" altLang="fr-FR" smtClean="0"/>
          </a:p>
        </p:txBody>
      </p:sp>
    </p:spTree>
    <p:extLst>
      <p:ext uri="{BB962C8B-B14F-4D97-AF65-F5344CB8AC3E}">
        <p14:creationId xmlns:p14="http://schemas.microsoft.com/office/powerpoint/2010/main" val="10585941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ce réservé de l'image des diapositives 1"/>
          <p:cNvSpPr>
            <a:spLocks noGrp="1" noRot="1" noChangeAspect="1" noTextEdit="1"/>
          </p:cNvSpPr>
          <p:nvPr>
            <p:ph type="sldImg"/>
          </p:nvPr>
        </p:nvSpPr>
        <p:spPr>
          <a:ln/>
        </p:spPr>
      </p:sp>
      <p:sp>
        <p:nvSpPr>
          <p:cNvPr id="3891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fr-FR" smtClean="0"/>
              <a:t>When a higher priority router preempts a lower priority router, it sends a coup message. When a lower priority active router receives a coup message or hello message from a higher priority active router, it changes to the speak state and sends a resign message. </a:t>
            </a:r>
            <a:endParaRPr lang="fr-FR" altLang="fr-FR" smtClean="0"/>
          </a:p>
        </p:txBody>
      </p:sp>
      <p:sp>
        <p:nvSpPr>
          <p:cNvPr id="3891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7486620-9D9D-4CE6-BA28-C92F30855F12}" type="slidenum">
              <a:rPr lang="fr-FR" altLang="fr-FR" smtClean="0"/>
              <a:pPr eaLnBrk="1" hangingPunct="1">
                <a:spcBef>
                  <a:spcPct val="0"/>
                </a:spcBef>
              </a:pPr>
              <a:t>151</a:t>
            </a:fld>
            <a:endParaRPr lang="fr-FR" altLang="fr-FR" smtClean="0"/>
          </a:p>
        </p:txBody>
      </p:sp>
    </p:spTree>
    <p:extLst>
      <p:ext uri="{BB962C8B-B14F-4D97-AF65-F5344CB8AC3E}">
        <p14:creationId xmlns:p14="http://schemas.microsoft.com/office/powerpoint/2010/main" val="21382382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65A5C34-0D3E-48F7-BC13-906C7825624F}" type="slidenum">
              <a:rPr lang="fr-FR" altLang="fr-FR" smtClean="0"/>
              <a:pPr eaLnBrk="1" hangingPunct="1">
                <a:spcBef>
                  <a:spcPct val="0"/>
                </a:spcBef>
              </a:pPr>
              <a:t>156</a:t>
            </a:fld>
            <a:endParaRPr lang="fr-FR" altLang="fr-FR"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BE" altLang="fr-FR" smtClean="0"/>
          </a:p>
        </p:txBody>
      </p:sp>
    </p:spTree>
    <p:extLst>
      <p:ext uri="{BB962C8B-B14F-4D97-AF65-F5344CB8AC3E}">
        <p14:creationId xmlns:p14="http://schemas.microsoft.com/office/powerpoint/2010/main" val="19412934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Agrégation du trafic </a:t>
            </a:r>
            <a:r>
              <a:rPr lang="fr-FR" dirty="0" smtClean="0">
                <a:sym typeface="Wingdings" panose="05000000000000000000" pitchFamily="2" charset="2"/>
              </a:rPr>
              <a:t> </a:t>
            </a:r>
            <a:r>
              <a:rPr lang="fr-FR" dirty="0" smtClean="0"/>
              <a:t>des BP plus élevée doivent être disponibles entre les commutateurs d'accès et de distribution.</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159</a:t>
            </a:fld>
            <a:endParaRPr lang="fr-FR"/>
          </a:p>
        </p:txBody>
      </p:sp>
    </p:spTree>
    <p:extLst>
      <p:ext uri="{BB962C8B-B14F-4D97-AF65-F5344CB8AC3E}">
        <p14:creationId xmlns:p14="http://schemas.microsoft.com/office/powerpoint/2010/main" val="7971005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160</a:t>
            </a:fld>
            <a:endParaRPr lang="fr-FR"/>
          </a:p>
        </p:txBody>
      </p:sp>
    </p:spTree>
    <p:extLst>
      <p:ext uri="{BB962C8B-B14F-4D97-AF65-F5344CB8AC3E}">
        <p14:creationId xmlns:p14="http://schemas.microsoft.com/office/powerpoint/2010/main" val="20055075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mais on perd la redondance en cas de coupure du seul câble en fibre. </a:t>
            </a:r>
          </a:p>
          <a:p>
            <a:r>
              <a:rPr lang="fr-FR" i="1" dirty="0" err="1" smtClean="0"/>
              <a:t>Coarse</a:t>
            </a:r>
            <a:r>
              <a:rPr lang="fr-FR" i="1" dirty="0" smtClean="0"/>
              <a:t> </a:t>
            </a:r>
            <a:r>
              <a:rPr lang="fr-FR" i="1" dirty="0" err="1" smtClean="0"/>
              <a:t>Wavelength</a:t>
            </a:r>
            <a:r>
              <a:rPr lang="fr-FR" i="1" dirty="0" smtClean="0"/>
              <a:t> Division </a:t>
            </a:r>
            <a:r>
              <a:rPr lang="fr-FR" i="1" dirty="0" err="1" smtClean="0"/>
              <a:t>Multiplexing</a:t>
            </a:r>
            <a:r>
              <a:rPr lang="fr-FR" i="1" dirty="0" smtClean="0"/>
              <a:t> .</a:t>
            </a:r>
            <a:r>
              <a:rPr lang="fr-FR" i="1" baseline="0" dirty="0" smtClean="0"/>
              <a:t> </a:t>
            </a:r>
            <a:r>
              <a:rPr lang="fr-FR" i="1" baseline="0" dirty="0" err="1" smtClean="0"/>
              <a:t>Coarse</a:t>
            </a:r>
            <a:r>
              <a:rPr lang="fr-FR" i="1" baseline="0" dirty="0" smtClean="0"/>
              <a:t> signifie que </a:t>
            </a:r>
            <a:r>
              <a:rPr lang="fr-FR" dirty="0" smtClean="0"/>
              <a:t>l'espacement entre les longueurs d'onde est de 20 nm.</a:t>
            </a:r>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163</a:t>
            </a:fld>
            <a:endParaRPr lang="fr-FR"/>
          </a:p>
        </p:txBody>
      </p:sp>
    </p:spTree>
    <p:extLst>
      <p:ext uri="{BB962C8B-B14F-4D97-AF65-F5344CB8AC3E}">
        <p14:creationId xmlns:p14="http://schemas.microsoft.com/office/powerpoint/2010/main" val="35851279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Port state = A </a:t>
            </a:r>
            <a:r>
              <a:rPr lang="fr-FR" dirty="0" err="1" smtClean="0"/>
              <a:t>càd</a:t>
            </a:r>
            <a:r>
              <a:rPr lang="fr-FR" dirty="0" smtClean="0"/>
              <a:t> port state = UP</a:t>
            </a:r>
          </a:p>
          <a:p>
            <a:r>
              <a:rPr lang="fr-FR" dirty="0" smtClean="0"/>
              <a:t>Permet de vérifier à quel </a:t>
            </a:r>
            <a:r>
              <a:rPr lang="fr-FR" dirty="0" err="1" smtClean="0"/>
              <a:t>Etherchannel</a:t>
            </a:r>
            <a:r>
              <a:rPr lang="fr-FR" baseline="0" dirty="0" smtClean="0"/>
              <a:t> est associées une interface. </a:t>
            </a:r>
          </a:p>
          <a:p>
            <a:endParaRPr lang="fr-FR"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a:defRPr/>
            </a:pPr>
            <a:fld id="{C82F8CA2-174D-4689-9A9A-F11923DEE0ED}" type="slidenum">
              <a:rPr lang="fr-FR" smtClean="0"/>
              <a:pPr>
                <a:defRPr/>
              </a:pPr>
              <a:t>169</a:t>
            </a:fld>
            <a:endParaRPr lang="fr-FR"/>
          </a:p>
        </p:txBody>
      </p:sp>
    </p:spTree>
    <p:extLst>
      <p:ext uri="{BB962C8B-B14F-4D97-AF65-F5344CB8AC3E}">
        <p14:creationId xmlns:p14="http://schemas.microsoft.com/office/powerpoint/2010/main" val="1484444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BE"/>
          </a:p>
        </p:txBody>
      </p:sp>
      <p:sp>
        <p:nvSpPr>
          <p:cNvPr id="3" name="Sous-titre 2"/>
          <p:cNvSpPr>
            <a:spLocks noGrp="1"/>
          </p:cNvSpPr>
          <p:nvPr>
            <p:ph type="subTitle" idx="1"/>
          </p:nvPr>
        </p:nvSpPr>
        <p:spPr>
          <a:xfrm>
            <a:off x="1371600" y="3886200"/>
            <a:ext cx="6400800" cy="1752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BE"/>
          </a:p>
        </p:txBody>
      </p:sp>
      <p:sp>
        <p:nvSpPr>
          <p:cNvPr id="4" name="Espace réservé de la date 3"/>
          <p:cNvSpPr>
            <a:spLocks noGrp="1"/>
          </p:cNvSpPr>
          <p:nvPr>
            <p:ph type="dt" sz="half" idx="10"/>
          </p:nvPr>
        </p:nvSpPr>
        <p:spPr/>
        <p:txBody>
          <a:bodyPr/>
          <a:lstStyle/>
          <a:p>
            <a:fld id="{8CB70082-842A-4C85-98A2-9E32DC9317D9}"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‹N°›</a:t>
            </a:fld>
            <a:endParaRPr lang="fr-BE"/>
          </a:p>
        </p:txBody>
      </p:sp>
    </p:spTree>
    <p:extLst>
      <p:ext uri="{BB962C8B-B14F-4D97-AF65-F5344CB8AC3E}">
        <p14:creationId xmlns:p14="http://schemas.microsoft.com/office/powerpoint/2010/main" val="420084419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texte vertical 2"/>
          <p:cNvSpPr>
            <a:spLocks noGrp="1"/>
          </p:cNvSpPr>
          <p:nvPr>
            <p:ph type="body" orient="vert" idx="1"/>
          </p:nvPr>
        </p:nvSpPr>
        <p:spPr/>
        <p:txBody>
          <a:bodyPr vert="eaVert">
            <a:normAutofit/>
          </a:bodyPr>
          <a:lstStyle>
            <a:lvl1pPr>
              <a:defRPr sz="2400"/>
            </a:lvl1pPr>
            <a:lvl2pPr>
              <a:defRPr sz="2000"/>
            </a:lvl2pPr>
            <a:lvl3pPr>
              <a:defRPr sz="1800"/>
            </a:lvl3pPr>
            <a:lvl4pPr>
              <a:defRPr sz="1600"/>
            </a:lvl4pPr>
            <a:lvl5pPr>
              <a:defRPr sz="1600"/>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BE" dirty="0"/>
          </a:p>
        </p:txBody>
      </p:sp>
      <p:sp>
        <p:nvSpPr>
          <p:cNvPr id="4" name="Espace réservé de la date 3"/>
          <p:cNvSpPr>
            <a:spLocks noGrp="1"/>
          </p:cNvSpPr>
          <p:nvPr>
            <p:ph type="dt" sz="half" idx="10"/>
          </p:nvPr>
        </p:nvSpPr>
        <p:spPr/>
        <p:txBody>
          <a:bodyPr/>
          <a:lstStyle/>
          <a:p>
            <a:fld id="{016FC659-E983-4649-8149-5327870A5161}"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‹N°›</a:t>
            </a:fld>
            <a:endParaRPr lang="fr-BE"/>
          </a:p>
        </p:txBody>
      </p:sp>
    </p:spTree>
    <p:extLst>
      <p:ext uri="{BB962C8B-B14F-4D97-AF65-F5344CB8AC3E}">
        <p14:creationId xmlns:p14="http://schemas.microsoft.com/office/powerpoint/2010/main" val="242397593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596336" y="1196752"/>
            <a:ext cx="1090464" cy="4929411"/>
          </a:xfrm>
        </p:spPr>
        <p:txBody>
          <a:bodyPr vert="eaVert"/>
          <a:lstStyle/>
          <a:p>
            <a:r>
              <a:rPr lang="fr-FR" smtClean="0"/>
              <a:t>Modifiez le style du titre</a:t>
            </a:r>
            <a:endParaRPr lang="fr-BE"/>
          </a:p>
        </p:txBody>
      </p:sp>
      <p:sp>
        <p:nvSpPr>
          <p:cNvPr id="3" name="Espace réservé du texte vertical 2"/>
          <p:cNvSpPr>
            <a:spLocks noGrp="1"/>
          </p:cNvSpPr>
          <p:nvPr>
            <p:ph type="body" orient="vert" idx="1"/>
          </p:nvPr>
        </p:nvSpPr>
        <p:spPr>
          <a:xfrm>
            <a:off x="457200" y="1268760"/>
            <a:ext cx="7067128" cy="4857403"/>
          </a:xfrm>
        </p:spPr>
        <p:txBody>
          <a:bodyPr vert="eaVert">
            <a:normAutofit/>
          </a:bodyPr>
          <a:lstStyle>
            <a:lvl1pPr>
              <a:defRPr sz="2400"/>
            </a:lvl1pPr>
            <a:lvl2pPr>
              <a:defRPr sz="2000"/>
            </a:lvl2pPr>
            <a:lvl3pPr>
              <a:defRPr sz="1800"/>
            </a:lvl3pPr>
            <a:lvl4pPr>
              <a:defRPr sz="1600"/>
            </a:lvl4pPr>
            <a:lvl5pPr>
              <a:defRPr sz="1600"/>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BE" dirty="0"/>
          </a:p>
        </p:txBody>
      </p:sp>
      <p:sp>
        <p:nvSpPr>
          <p:cNvPr id="4" name="Espace réservé de la date 3"/>
          <p:cNvSpPr>
            <a:spLocks noGrp="1"/>
          </p:cNvSpPr>
          <p:nvPr>
            <p:ph type="dt" sz="half" idx="10"/>
          </p:nvPr>
        </p:nvSpPr>
        <p:spPr/>
        <p:txBody>
          <a:bodyPr/>
          <a:lstStyle/>
          <a:p>
            <a:fld id="{0C7B2C91-00B8-483D-8237-9B249CE939FB}"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‹N°›</a:t>
            </a:fld>
            <a:endParaRPr lang="fr-BE"/>
          </a:p>
        </p:txBody>
      </p:sp>
    </p:spTree>
    <p:extLst>
      <p:ext uri="{BB962C8B-B14F-4D97-AF65-F5344CB8AC3E}">
        <p14:creationId xmlns:p14="http://schemas.microsoft.com/office/powerpoint/2010/main" val="278433739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re et texte sur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620713"/>
            <a:ext cx="6769100" cy="647700"/>
          </a:xfrm>
        </p:spPr>
        <p:txBody>
          <a:bodyPr/>
          <a:lstStyle/>
          <a:p>
            <a:r>
              <a:rPr lang="fr-FR" smtClean="0"/>
              <a:t>Cliquez pour modifier le style du titre</a:t>
            </a:r>
            <a:endParaRPr lang="fr-BE"/>
          </a:p>
        </p:txBody>
      </p:sp>
      <p:sp>
        <p:nvSpPr>
          <p:cNvPr id="3" name="Espace réservé du texte 2"/>
          <p:cNvSpPr>
            <a:spLocks noGrp="1"/>
          </p:cNvSpPr>
          <p:nvPr>
            <p:ph type="body" sz="half" idx="1"/>
          </p:nvPr>
        </p:nvSpPr>
        <p:spPr>
          <a:xfrm>
            <a:off x="457200" y="1600200"/>
            <a:ext cx="8229600" cy="21859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57200" y="3938588"/>
            <a:ext cx="8229600" cy="218757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Rectangle 4"/>
          <p:cNvSpPr>
            <a:spLocks noGrp="1" noChangeArrowheads="1"/>
          </p:cNvSpPr>
          <p:nvPr>
            <p:ph type="dt" sz="half" idx="10"/>
          </p:nvPr>
        </p:nvSpPr>
        <p:spPr>
          <a:ln/>
        </p:spPr>
        <p:txBody>
          <a:bodyPr/>
          <a:lstStyle>
            <a:lvl1pPr>
              <a:defRPr/>
            </a:lvl1pPr>
          </a:lstStyle>
          <a:p>
            <a:pPr>
              <a:defRPr/>
            </a:pPr>
            <a:fld id="{8C471BC7-3388-4CE1-A1CB-7606ACB5454F}" type="datetime1">
              <a:rPr lang="fr-FR" smtClean="0"/>
              <a:t>09/11/2016</a:t>
            </a:fld>
            <a:endParaRPr lang="fr-FR"/>
          </a:p>
        </p:txBody>
      </p:sp>
      <p:sp>
        <p:nvSpPr>
          <p:cNvPr id="6" name="Rectangle 5"/>
          <p:cNvSpPr>
            <a:spLocks noGrp="1" noChangeArrowheads="1"/>
          </p:cNvSpPr>
          <p:nvPr>
            <p:ph type="ftr" sz="quarter" idx="11"/>
          </p:nvPr>
        </p:nvSpPr>
        <p:spPr>
          <a:ln/>
        </p:spPr>
        <p:txBody>
          <a:bodyPr/>
          <a:lstStyle>
            <a:lvl1pPr>
              <a:defRPr/>
            </a:lvl1pPr>
          </a:lstStyle>
          <a:p>
            <a:pPr>
              <a:defRPr/>
            </a:pPr>
            <a:r>
              <a:rPr lang="fr-BE" dirty="0" smtClean="0"/>
              <a:t>www.heh.be</a:t>
            </a:r>
            <a:endParaRPr lang="fr-FR" dirty="0"/>
          </a:p>
        </p:txBody>
      </p:sp>
      <p:sp>
        <p:nvSpPr>
          <p:cNvPr id="7" name="Rectangle 6"/>
          <p:cNvSpPr>
            <a:spLocks noGrp="1" noChangeArrowheads="1"/>
          </p:cNvSpPr>
          <p:nvPr>
            <p:ph type="sldNum" sz="quarter" idx="12"/>
          </p:nvPr>
        </p:nvSpPr>
        <p:spPr>
          <a:ln/>
        </p:spPr>
        <p:txBody>
          <a:bodyPr/>
          <a:lstStyle>
            <a:lvl1pPr>
              <a:defRPr/>
            </a:lvl1pPr>
          </a:lstStyle>
          <a:p>
            <a:pPr>
              <a:defRPr/>
            </a:pPr>
            <a:fld id="{F8B969FB-3CDB-4BA7-BB65-4C9B3D66EC11}" type="slidenum">
              <a:rPr lang="fr-BE" smtClean="0"/>
              <a:pPr/>
              <a:t>‹N°›</a:t>
            </a:fld>
            <a:endParaRPr lang="fr-FR" dirty="0"/>
          </a:p>
        </p:txBody>
      </p:sp>
    </p:spTree>
    <p:extLst>
      <p:ext uri="{BB962C8B-B14F-4D97-AF65-F5344CB8AC3E}">
        <p14:creationId xmlns:p14="http://schemas.microsoft.com/office/powerpoint/2010/main" val="319592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1116013" y="620713"/>
            <a:ext cx="6769100" cy="647700"/>
          </a:xfrm>
        </p:spPr>
        <p:txBody>
          <a:bodyPr/>
          <a:lstStyle/>
          <a:p>
            <a:r>
              <a:rPr lang="fr-FR" smtClean="0"/>
              <a:t>Cliquez pour modifier le style du titre</a:t>
            </a:r>
            <a:endParaRPr lang="fr-BE"/>
          </a:p>
        </p:txBody>
      </p:sp>
      <p:sp>
        <p:nvSpPr>
          <p:cNvPr id="3" name="Espace réservé du texte 2"/>
          <p:cNvSpPr>
            <a:spLocks noGrp="1"/>
          </p:cNvSpPr>
          <p:nvPr>
            <p:ph type="body" sz="half" idx="1"/>
          </p:nvPr>
        </p:nvSpPr>
        <p:spPr>
          <a:xfrm>
            <a:off x="457200" y="1600200"/>
            <a:ext cx="40386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quarter" idx="2"/>
          </p:nvPr>
        </p:nvSpPr>
        <p:spPr>
          <a:xfrm>
            <a:off x="4648200" y="1600200"/>
            <a:ext cx="4038600" cy="2185988"/>
          </a:xfr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BE" dirty="0"/>
          </a:p>
        </p:txBody>
      </p:sp>
      <p:sp>
        <p:nvSpPr>
          <p:cNvPr id="5" name="Espace réservé du contenu 4"/>
          <p:cNvSpPr>
            <a:spLocks noGrp="1"/>
          </p:cNvSpPr>
          <p:nvPr>
            <p:ph sz="quarter" idx="3"/>
          </p:nvPr>
        </p:nvSpPr>
        <p:spPr>
          <a:xfrm>
            <a:off x="4648200" y="3938588"/>
            <a:ext cx="4038600" cy="218757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6" name="Rectangle 4"/>
          <p:cNvSpPr>
            <a:spLocks noGrp="1" noChangeArrowheads="1"/>
          </p:cNvSpPr>
          <p:nvPr>
            <p:ph type="dt" sz="half" idx="10"/>
          </p:nvPr>
        </p:nvSpPr>
        <p:spPr>
          <a:ln/>
        </p:spPr>
        <p:txBody>
          <a:bodyPr/>
          <a:lstStyle>
            <a:lvl1pPr>
              <a:defRPr/>
            </a:lvl1pPr>
          </a:lstStyle>
          <a:p>
            <a:pPr>
              <a:defRPr/>
            </a:pPr>
            <a:fld id="{367EA3B6-CA0A-409C-BF17-486497DFCECF}" type="datetime1">
              <a:rPr lang="fr-FR" smtClean="0"/>
              <a:t>09/11/2016</a:t>
            </a:fld>
            <a:endParaRPr lang="fr-FR"/>
          </a:p>
        </p:txBody>
      </p:sp>
      <p:sp>
        <p:nvSpPr>
          <p:cNvPr id="7" name="Rectangle 5"/>
          <p:cNvSpPr>
            <a:spLocks noGrp="1" noChangeArrowheads="1"/>
          </p:cNvSpPr>
          <p:nvPr>
            <p:ph type="ftr" sz="quarter" idx="11"/>
          </p:nvPr>
        </p:nvSpPr>
        <p:spPr>
          <a:ln/>
        </p:spPr>
        <p:txBody>
          <a:bodyPr/>
          <a:lstStyle>
            <a:lvl1pPr>
              <a:defRPr/>
            </a:lvl1pPr>
          </a:lstStyle>
          <a:p>
            <a:pPr>
              <a:defRPr/>
            </a:pPr>
            <a:r>
              <a:rPr lang="fr-BE" dirty="0" smtClean="0"/>
              <a:t>www.heh.be</a:t>
            </a:r>
            <a:endParaRPr lang="fr-FR" dirty="0"/>
          </a:p>
        </p:txBody>
      </p:sp>
      <p:sp>
        <p:nvSpPr>
          <p:cNvPr id="8" name="Rectangle 6"/>
          <p:cNvSpPr>
            <a:spLocks noGrp="1" noChangeArrowheads="1"/>
          </p:cNvSpPr>
          <p:nvPr>
            <p:ph type="sldNum" sz="quarter" idx="12"/>
          </p:nvPr>
        </p:nvSpPr>
        <p:spPr>
          <a:ln/>
        </p:spPr>
        <p:txBody>
          <a:bodyPr/>
          <a:lstStyle>
            <a:lvl1pPr>
              <a:defRPr/>
            </a:lvl1pPr>
          </a:lstStyle>
          <a:p>
            <a:pPr>
              <a:defRPr/>
            </a:pPr>
            <a:fld id="{F8B969FB-3CDB-4BA7-BB65-4C9B3D66EC11}" type="slidenum">
              <a:rPr lang="fr-BE" smtClean="0"/>
              <a:pPr/>
              <a:t>‹N°›</a:t>
            </a:fld>
            <a:endParaRPr lang="fr-FR" dirty="0"/>
          </a:p>
        </p:txBody>
      </p:sp>
    </p:spTree>
    <p:extLst>
      <p:ext uri="{BB962C8B-B14F-4D97-AF65-F5344CB8AC3E}">
        <p14:creationId xmlns:p14="http://schemas.microsoft.com/office/powerpoint/2010/main" val="30015474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620713"/>
            <a:ext cx="6769100" cy="647700"/>
          </a:xfrm>
        </p:spPr>
        <p:txBody>
          <a:bodyPr/>
          <a:lstStyle/>
          <a:p>
            <a:r>
              <a:rPr lang="fr-FR" smtClean="0"/>
              <a:t>Cliquez pour modifier le style du titre</a:t>
            </a:r>
            <a:endParaRPr lang="fr-BE"/>
          </a:p>
        </p:txBody>
      </p:sp>
      <p:sp>
        <p:nvSpPr>
          <p:cNvPr id="3" name="Espace réservé du texte 2"/>
          <p:cNvSpPr>
            <a:spLocks noGrp="1"/>
          </p:cNvSpPr>
          <p:nvPr>
            <p:ph type="body" sz="half" idx="1"/>
          </p:nvPr>
        </p:nvSpPr>
        <p:spPr>
          <a:xfrm>
            <a:off x="457200" y="1600200"/>
            <a:ext cx="40386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Rectangle 4"/>
          <p:cNvSpPr>
            <a:spLocks noGrp="1" noChangeArrowheads="1"/>
          </p:cNvSpPr>
          <p:nvPr>
            <p:ph type="dt" sz="half" idx="10"/>
          </p:nvPr>
        </p:nvSpPr>
        <p:spPr>
          <a:ln/>
        </p:spPr>
        <p:txBody>
          <a:bodyPr/>
          <a:lstStyle>
            <a:lvl1pPr>
              <a:defRPr/>
            </a:lvl1pPr>
          </a:lstStyle>
          <a:p>
            <a:pPr>
              <a:defRPr/>
            </a:pPr>
            <a:fld id="{2D0643AC-DD1B-4F99-9BBE-B240E8279E52}" type="datetime1">
              <a:rPr lang="fr-FR" smtClean="0"/>
              <a:t>09/11/2016</a:t>
            </a:fld>
            <a:endParaRPr lang="fr-FR"/>
          </a:p>
        </p:txBody>
      </p:sp>
      <p:sp>
        <p:nvSpPr>
          <p:cNvPr id="6" name="Rectangle 5"/>
          <p:cNvSpPr>
            <a:spLocks noGrp="1" noChangeArrowheads="1"/>
          </p:cNvSpPr>
          <p:nvPr>
            <p:ph type="ftr" sz="quarter" idx="11"/>
          </p:nvPr>
        </p:nvSpPr>
        <p:spPr>
          <a:ln/>
        </p:spPr>
        <p:txBody>
          <a:bodyPr/>
          <a:lstStyle>
            <a:lvl1pPr>
              <a:defRPr/>
            </a:lvl1pPr>
          </a:lstStyle>
          <a:p>
            <a:pPr>
              <a:defRPr/>
            </a:pPr>
            <a:r>
              <a:rPr lang="fr-BE" dirty="0" smtClean="0"/>
              <a:t>www.heh.be</a:t>
            </a:r>
            <a:endParaRPr lang="fr-FR" dirty="0"/>
          </a:p>
        </p:txBody>
      </p:sp>
      <p:sp>
        <p:nvSpPr>
          <p:cNvPr id="7" name="Rectangle 6"/>
          <p:cNvSpPr>
            <a:spLocks noGrp="1" noChangeArrowheads="1"/>
          </p:cNvSpPr>
          <p:nvPr>
            <p:ph type="sldNum" sz="quarter" idx="12"/>
          </p:nvPr>
        </p:nvSpPr>
        <p:spPr>
          <a:ln/>
        </p:spPr>
        <p:txBody>
          <a:bodyPr/>
          <a:lstStyle>
            <a:lvl1pPr>
              <a:defRPr/>
            </a:lvl1pPr>
          </a:lstStyle>
          <a:p>
            <a:pPr>
              <a:defRPr/>
            </a:pPr>
            <a:fld id="{F8B969FB-3CDB-4BA7-BB65-4C9B3D66EC11}" type="slidenum">
              <a:rPr lang="fr-BE" smtClean="0"/>
              <a:pPr/>
              <a:t>‹N°›</a:t>
            </a:fld>
            <a:endParaRPr lang="fr-FR" dirty="0"/>
          </a:p>
        </p:txBody>
      </p:sp>
    </p:spTree>
    <p:extLst>
      <p:ext uri="{BB962C8B-B14F-4D97-AF65-F5344CB8AC3E}">
        <p14:creationId xmlns:p14="http://schemas.microsoft.com/office/powerpoint/2010/main" val="20964304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620713"/>
            <a:ext cx="8229600" cy="550545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3" name="Rectangle 4"/>
          <p:cNvSpPr>
            <a:spLocks noGrp="1" noChangeArrowheads="1"/>
          </p:cNvSpPr>
          <p:nvPr>
            <p:ph type="dt" sz="half" idx="10"/>
          </p:nvPr>
        </p:nvSpPr>
        <p:spPr>
          <a:ln/>
        </p:spPr>
        <p:txBody>
          <a:bodyPr/>
          <a:lstStyle>
            <a:lvl1pPr>
              <a:defRPr/>
            </a:lvl1pPr>
          </a:lstStyle>
          <a:p>
            <a:pPr>
              <a:defRPr/>
            </a:pPr>
            <a:fld id="{67ABAEC8-67C0-4257-8462-5A2768C7C8D3}" type="datetime1">
              <a:rPr lang="fr-FR" smtClean="0"/>
              <a:t>09/11/2016</a:t>
            </a:fld>
            <a:endParaRPr lang="fr-FR"/>
          </a:p>
        </p:txBody>
      </p:sp>
      <p:sp>
        <p:nvSpPr>
          <p:cNvPr id="4" name="Rectangle 5"/>
          <p:cNvSpPr>
            <a:spLocks noGrp="1" noChangeArrowheads="1"/>
          </p:cNvSpPr>
          <p:nvPr>
            <p:ph type="ftr" sz="quarter" idx="11"/>
          </p:nvPr>
        </p:nvSpPr>
        <p:spPr>
          <a:ln/>
        </p:spPr>
        <p:txBody>
          <a:bodyPr/>
          <a:lstStyle>
            <a:lvl1pPr>
              <a:defRPr/>
            </a:lvl1pPr>
          </a:lstStyle>
          <a:p>
            <a:pPr>
              <a:defRPr/>
            </a:pPr>
            <a:r>
              <a:rPr lang="fr-BE" dirty="0" smtClean="0"/>
              <a:t>www.heh.be</a:t>
            </a:r>
            <a:endParaRPr lang="fr-FR" dirty="0"/>
          </a:p>
        </p:txBody>
      </p:sp>
      <p:sp>
        <p:nvSpPr>
          <p:cNvPr id="5" name="Rectangle 6"/>
          <p:cNvSpPr>
            <a:spLocks noGrp="1" noChangeArrowheads="1"/>
          </p:cNvSpPr>
          <p:nvPr>
            <p:ph type="sldNum" sz="quarter" idx="12"/>
          </p:nvPr>
        </p:nvSpPr>
        <p:spPr>
          <a:ln/>
        </p:spPr>
        <p:txBody>
          <a:bodyPr/>
          <a:lstStyle>
            <a:lvl1pPr>
              <a:defRPr/>
            </a:lvl1pPr>
          </a:lstStyle>
          <a:p>
            <a:pPr>
              <a:defRPr/>
            </a:pPr>
            <a:fld id="{F8B969FB-3CDB-4BA7-BB65-4C9B3D66EC11}" type="slidenum">
              <a:rPr lang="fr-BE" smtClean="0"/>
              <a:pPr/>
              <a:t>‹N°›</a:t>
            </a:fld>
            <a:endParaRPr lang="fr-FR" dirty="0"/>
          </a:p>
        </p:txBody>
      </p:sp>
    </p:spTree>
    <p:extLst>
      <p:ext uri="{BB962C8B-B14F-4D97-AF65-F5344CB8AC3E}">
        <p14:creationId xmlns:p14="http://schemas.microsoft.com/office/powerpoint/2010/main" val="31989046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2123728" y="116632"/>
            <a:ext cx="6563072" cy="936104"/>
          </a:xfrm>
        </p:spPr>
        <p:txBody>
          <a:bodyPr>
            <a:normAutofit/>
          </a:bodyPr>
          <a:lstStyle>
            <a:lvl1pPr>
              <a:defRPr sz="2800" b="1"/>
            </a:lvl1pPr>
          </a:lstStyle>
          <a:p>
            <a:r>
              <a:rPr lang="fr-FR" dirty="0" smtClean="0"/>
              <a:t>Modifiez le style du titre</a:t>
            </a:r>
            <a:endParaRPr lang="fr-BE" dirty="0"/>
          </a:p>
        </p:txBody>
      </p:sp>
      <p:sp>
        <p:nvSpPr>
          <p:cNvPr id="3" name="Espace réservé du contenu 2"/>
          <p:cNvSpPr>
            <a:spLocks noGrp="1"/>
          </p:cNvSpPr>
          <p:nvPr>
            <p:ph idx="1"/>
          </p:nvPr>
        </p:nvSpPr>
        <p:spPr>
          <a:xfrm>
            <a:off x="457200" y="1412776"/>
            <a:ext cx="8229600" cy="4713387"/>
          </a:xfrm>
        </p:spPr>
        <p:txBody>
          <a:bodyPr>
            <a:normAutofit/>
          </a:bodyPr>
          <a:lstStyle>
            <a:lvl1pPr>
              <a:defRPr sz="2400"/>
            </a:lvl1pPr>
            <a:lvl2pPr>
              <a:defRPr sz="2000"/>
            </a:lvl2pPr>
            <a:lvl3pPr>
              <a:defRPr sz="1800"/>
            </a:lvl3pPr>
            <a:lvl4pPr>
              <a:defRPr sz="1600"/>
            </a:lvl4pPr>
            <a:lvl5pPr>
              <a:defRPr sz="1600"/>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BE"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‹N°›</a:t>
            </a:fld>
            <a:endParaRPr lang="fr-BE" dirty="0"/>
          </a:p>
        </p:txBody>
      </p:sp>
    </p:spTree>
    <p:extLst>
      <p:ext uri="{BB962C8B-B14F-4D97-AF65-F5344CB8AC3E}">
        <p14:creationId xmlns:p14="http://schemas.microsoft.com/office/powerpoint/2010/main" val="631014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247BEEBC-1960-4B40-834F-586131B91DB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‹N°›</a:t>
            </a:fld>
            <a:endParaRPr lang="fr-BE"/>
          </a:p>
        </p:txBody>
      </p:sp>
    </p:spTree>
    <p:extLst>
      <p:ext uri="{BB962C8B-B14F-4D97-AF65-F5344CB8AC3E}">
        <p14:creationId xmlns:p14="http://schemas.microsoft.com/office/powerpoint/2010/main" val="5432803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contenu 2"/>
          <p:cNvSpPr>
            <a:spLocks noGrp="1"/>
          </p:cNvSpPr>
          <p:nvPr>
            <p:ph sz="half" idx="1"/>
          </p:nvPr>
        </p:nvSpPr>
        <p:spPr>
          <a:xfrm>
            <a:off x="457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E9666A68-B787-4B96-8061-41F87831D4B7}" type="datetime1">
              <a:rPr lang="fr-BE" smtClean="0"/>
              <a:t>09-11-16</a:t>
            </a:fld>
            <a:endParaRPr lang="fr-BE"/>
          </a:p>
        </p:txBody>
      </p:sp>
      <p:sp>
        <p:nvSpPr>
          <p:cNvPr id="6" name="Espace réservé du pied de page 5"/>
          <p:cNvSpPr>
            <a:spLocks noGrp="1"/>
          </p:cNvSpPr>
          <p:nvPr>
            <p:ph type="ftr" sz="quarter" idx="11"/>
          </p:nvPr>
        </p:nvSpPr>
        <p:spPr/>
        <p:txBody>
          <a:bodyPr/>
          <a:lstStyle/>
          <a:p>
            <a:r>
              <a:rPr lang="fr-BE" dirty="0" smtClean="0"/>
              <a:t>www.heh.be</a:t>
            </a:r>
            <a:endParaRPr lang="fr-BE" dirty="0"/>
          </a:p>
        </p:txBody>
      </p:sp>
      <p:sp>
        <p:nvSpPr>
          <p:cNvPr id="7" name="Espace réservé du numéro de diapositive 6"/>
          <p:cNvSpPr>
            <a:spLocks noGrp="1"/>
          </p:cNvSpPr>
          <p:nvPr>
            <p:ph type="sldNum" sz="quarter" idx="12"/>
          </p:nvPr>
        </p:nvSpPr>
        <p:spPr/>
        <p:txBody>
          <a:bodyPr/>
          <a:lstStyle/>
          <a:p>
            <a:fld id="{F8B969FB-3CDB-4BA7-BB65-4C9B3D66EC11}" type="slidenum">
              <a:rPr lang="fr-BE" smtClean="0"/>
              <a:t>‹N°›</a:t>
            </a:fld>
            <a:endParaRPr lang="fr-BE"/>
          </a:p>
        </p:txBody>
      </p:sp>
    </p:spTree>
    <p:extLst>
      <p:ext uri="{BB962C8B-B14F-4D97-AF65-F5344CB8AC3E}">
        <p14:creationId xmlns:p14="http://schemas.microsoft.com/office/powerpoint/2010/main" val="10062992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BE"/>
          </a:p>
        </p:txBody>
      </p:sp>
      <p:sp>
        <p:nvSpPr>
          <p:cNvPr id="3" name="Espace réservé du texte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BE" dirty="0"/>
          </a:p>
        </p:txBody>
      </p:sp>
      <p:sp>
        <p:nvSpPr>
          <p:cNvPr id="5" name="Espace réservé du texte 4"/>
          <p:cNvSpPr>
            <a:spLocks noGrp="1"/>
          </p:cNvSpPr>
          <p:nvPr>
            <p:ph type="body" sz="quarter" idx="3"/>
          </p:nvPr>
        </p:nvSpPr>
        <p:spPr>
          <a:xfrm>
            <a:off x="4645025" y="1535113"/>
            <a:ext cx="4041775" cy="639762"/>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BE" dirty="0"/>
          </a:p>
        </p:txBody>
      </p:sp>
      <p:sp>
        <p:nvSpPr>
          <p:cNvPr id="7" name="Espace réservé de la date 6"/>
          <p:cNvSpPr>
            <a:spLocks noGrp="1"/>
          </p:cNvSpPr>
          <p:nvPr>
            <p:ph type="dt" sz="half" idx="10"/>
          </p:nvPr>
        </p:nvSpPr>
        <p:spPr/>
        <p:txBody>
          <a:bodyPr/>
          <a:lstStyle/>
          <a:p>
            <a:fld id="{118940F1-5CD9-42B9-B710-CE5A7B081E6E}" type="datetime1">
              <a:rPr lang="fr-BE" smtClean="0"/>
              <a:t>09-11-16</a:t>
            </a:fld>
            <a:endParaRPr lang="fr-BE"/>
          </a:p>
        </p:txBody>
      </p:sp>
      <p:sp>
        <p:nvSpPr>
          <p:cNvPr id="8" name="Espace réservé du pied de page 7"/>
          <p:cNvSpPr>
            <a:spLocks noGrp="1"/>
          </p:cNvSpPr>
          <p:nvPr>
            <p:ph type="ftr" sz="quarter" idx="11"/>
          </p:nvPr>
        </p:nvSpPr>
        <p:spPr/>
        <p:txBody>
          <a:bodyPr/>
          <a:lstStyle/>
          <a:p>
            <a:r>
              <a:rPr lang="fr-BE" dirty="0" smtClean="0"/>
              <a:t>www.heh.be</a:t>
            </a:r>
            <a:endParaRPr lang="fr-BE" dirty="0"/>
          </a:p>
        </p:txBody>
      </p:sp>
      <p:sp>
        <p:nvSpPr>
          <p:cNvPr id="9" name="Espace réservé du numéro de diapositive 8"/>
          <p:cNvSpPr>
            <a:spLocks noGrp="1"/>
          </p:cNvSpPr>
          <p:nvPr>
            <p:ph type="sldNum" sz="quarter" idx="12"/>
          </p:nvPr>
        </p:nvSpPr>
        <p:spPr/>
        <p:txBody>
          <a:bodyPr/>
          <a:lstStyle/>
          <a:p>
            <a:fld id="{F8B969FB-3CDB-4BA7-BB65-4C9B3D66EC11}" type="slidenum">
              <a:rPr lang="fr-BE" smtClean="0"/>
              <a:t>‹N°›</a:t>
            </a:fld>
            <a:endParaRPr lang="fr-BE"/>
          </a:p>
        </p:txBody>
      </p:sp>
    </p:spTree>
    <p:extLst>
      <p:ext uri="{BB962C8B-B14F-4D97-AF65-F5344CB8AC3E}">
        <p14:creationId xmlns:p14="http://schemas.microsoft.com/office/powerpoint/2010/main" val="1598148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e la date 2"/>
          <p:cNvSpPr>
            <a:spLocks noGrp="1"/>
          </p:cNvSpPr>
          <p:nvPr>
            <p:ph type="dt" sz="half" idx="10"/>
          </p:nvPr>
        </p:nvSpPr>
        <p:spPr/>
        <p:txBody>
          <a:bodyPr/>
          <a:lstStyle/>
          <a:p>
            <a:fld id="{DD7A7A11-D778-4019-BE5E-3EF09DC4C3E9}" type="datetime1">
              <a:rPr lang="fr-BE" smtClean="0"/>
              <a:t>09-11-16</a:t>
            </a:fld>
            <a:endParaRPr lang="fr-BE"/>
          </a:p>
        </p:txBody>
      </p:sp>
      <p:sp>
        <p:nvSpPr>
          <p:cNvPr id="4" name="Espace réservé du pied de page 3"/>
          <p:cNvSpPr>
            <a:spLocks noGrp="1"/>
          </p:cNvSpPr>
          <p:nvPr>
            <p:ph type="ftr" sz="quarter" idx="11"/>
          </p:nvPr>
        </p:nvSpPr>
        <p:spPr/>
        <p:txBody>
          <a:bodyPr/>
          <a:lstStyle/>
          <a:p>
            <a:r>
              <a:rPr lang="fr-BE" dirty="0" smtClean="0"/>
              <a:t>www.heh.be</a:t>
            </a:r>
            <a:endParaRPr lang="fr-BE" dirty="0"/>
          </a:p>
        </p:txBody>
      </p:sp>
      <p:sp>
        <p:nvSpPr>
          <p:cNvPr id="5" name="Espace réservé du numéro de diapositive 4"/>
          <p:cNvSpPr>
            <a:spLocks noGrp="1"/>
          </p:cNvSpPr>
          <p:nvPr>
            <p:ph type="sldNum" sz="quarter" idx="12"/>
          </p:nvPr>
        </p:nvSpPr>
        <p:spPr/>
        <p:txBody>
          <a:bodyPr/>
          <a:lstStyle/>
          <a:p>
            <a:fld id="{F8B969FB-3CDB-4BA7-BB65-4C9B3D66EC11}" type="slidenum">
              <a:rPr lang="fr-BE" smtClean="0"/>
              <a:t>‹N°›</a:t>
            </a:fld>
            <a:endParaRPr lang="fr-BE"/>
          </a:p>
        </p:txBody>
      </p:sp>
    </p:spTree>
    <p:extLst>
      <p:ext uri="{BB962C8B-B14F-4D97-AF65-F5344CB8AC3E}">
        <p14:creationId xmlns:p14="http://schemas.microsoft.com/office/powerpoint/2010/main" val="777144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38DA2C8-4FF5-41C5-A519-132D3BF393B9}" type="datetime1">
              <a:rPr lang="fr-BE" smtClean="0"/>
              <a:t>09-11-16</a:t>
            </a:fld>
            <a:endParaRPr lang="fr-BE"/>
          </a:p>
        </p:txBody>
      </p:sp>
      <p:sp>
        <p:nvSpPr>
          <p:cNvPr id="3" name="Espace réservé du pied de page 2"/>
          <p:cNvSpPr>
            <a:spLocks noGrp="1"/>
          </p:cNvSpPr>
          <p:nvPr>
            <p:ph type="ftr" sz="quarter" idx="11"/>
          </p:nvPr>
        </p:nvSpPr>
        <p:spPr/>
        <p:txBody>
          <a:bodyPr/>
          <a:lstStyle/>
          <a:p>
            <a:r>
              <a:rPr lang="fr-BE" dirty="0" smtClean="0"/>
              <a:t>www.heh.be</a:t>
            </a:r>
            <a:endParaRPr lang="fr-BE" dirty="0"/>
          </a:p>
        </p:txBody>
      </p:sp>
      <p:sp>
        <p:nvSpPr>
          <p:cNvPr id="4" name="Espace réservé du numéro de diapositive 3"/>
          <p:cNvSpPr>
            <a:spLocks noGrp="1"/>
          </p:cNvSpPr>
          <p:nvPr>
            <p:ph type="sldNum" sz="quarter" idx="12"/>
          </p:nvPr>
        </p:nvSpPr>
        <p:spPr/>
        <p:txBody>
          <a:bodyPr/>
          <a:lstStyle/>
          <a:p>
            <a:fld id="{F8B969FB-3CDB-4BA7-BB65-4C9B3D66EC11}" type="slidenum">
              <a:rPr lang="fr-BE" smtClean="0"/>
              <a:t>‹N°›</a:t>
            </a:fld>
            <a:endParaRPr lang="fr-BE"/>
          </a:p>
        </p:txBody>
      </p:sp>
    </p:spTree>
    <p:extLst>
      <p:ext uri="{BB962C8B-B14F-4D97-AF65-F5344CB8AC3E}">
        <p14:creationId xmlns:p14="http://schemas.microsoft.com/office/powerpoint/2010/main" val="25817175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1520" y="1196752"/>
            <a:ext cx="3240360" cy="585986"/>
          </a:xfrm>
        </p:spPr>
        <p:txBody>
          <a:bodyPr anchor="t">
            <a:normAutofit/>
          </a:bodyPr>
          <a:lstStyle>
            <a:lvl1pPr algn="l">
              <a:defRPr sz="1800" b="1"/>
            </a:lvl1pPr>
          </a:lstStyle>
          <a:p>
            <a:r>
              <a:rPr lang="fr-FR" dirty="0" smtClean="0"/>
              <a:t>Modifiez le style du titre</a:t>
            </a:r>
            <a:endParaRPr lang="fr-BE" dirty="0"/>
          </a:p>
        </p:txBody>
      </p:sp>
      <p:sp>
        <p:nvSpPr>
          <p:cNvPr id="3" name="Espace réservé du contenu 2"/>
          <p:cNvSpPr>
            <a:spLocks noGrp="1"/>
          </p:cNvSpPr>
          <p:nvPr>
            <p:ph idx="1"/>
          </p:nvPr>
        </p:nvSpPr>
        <p:spPr>
          <a:xfrm>
            <a:off x="3491880" y="1196752"/>
            <a:ext cx="5400600" cy="492941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251520" y="1772816"/>
            <a:ext cx="3213993" cy="43533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smtClean="0"/>
              <a:t>Modifiez les styles du texte du masque</a:t>
            </a:r>
          </a:p>
        </p:txBody>
      </p:sp>
      <p:sp>
        <p:nvSpPr>
          <p:cNvPr id="5" name="Espace réservé de la date 4"/>
          <p:cNvSpPr>
            <a:spLocks noGrp="1"/>
          </p:cNvSpPr>
          <p:nvPr>
            <p:ph type="dt" sz="half" idx="10"/>
          </p:nvPr>
        </p:nvSpPr>
        <p:spPr/>
        <p:txBody>
          <a:bodyPr/>
          <a:lstStyle/>
          <a:p>
            <a:fld id="{7F44ED6C-F45B-4CA7-82D8-BC1E073DDDCA}" type="datetime1">
              <a:rPr lang="fr-BE" smtClean="0"/>
              <a:pPr/>
              <a:t>09-11-16</a:t>
            </a:fld>
            <a:endParaRPr lang="fr-BE" dirty="0"/>
          </a:p>
        </p:txBody>
      </p:sp>
      <p:sp>
        <p:nvSpPr>
          <p:cNvPr id="6" name="Espace réservé du pied de page 5"/>
          <p:cNvSpPr>
            <a:spLocks noGrp="1"/>
          </p:cNvSpPr>
          <p:nvPr>
            <p:ph type="ftr" sz="quarter" idx="11"/>
          </p:nvPr>
        </p:nvSpPr>
        <p:spPr/>
        <p:txBody>
          <a:bodyPr/>
          <a:lstStyle/>
          <a:p>
            <a:r>
              <a:rPr lang="fr-BE" dirty="0" smtClean="0"/>
              <a:t>www.heh.be</a:t>
            </a:r>
            <a:endParaRPr lang="fr-BE" dirty="0"/>
          </a:p>
        </p:txBody>
      </p:sp>
      <p:sp>
        <p:nvSpPr>
          <p:cNvPr id="7" name="Espace réservé du numéro de diapositive 6"/>
          <p:cNvSpPr>
            <a:spLocks noGrp="1"/>
          </p:cNvSpPr>
          <p:nvPr>
            <p:ph type="sldNum" sz="quarter" idx="12"/>
          </p:nvPr>
        </p:nvSpPr>
        <p:spPr/>
        <p:txBody>
          <a:bodyPr/>
          <a:lstStyle/>
          <a:p>
            <a:fld id="{F8B969FB-3CDB-4BA7-BB65-4C9B3D66EC11}" type="slidenum">
              <a:rPr lang="fr-BE" smtClean="0"/>
              <a:t>‹N°›</a:t>
            </a:fld>
            <a:endParaRPr lang="fr-BE"/>
          </a:p>
        </p:txBody>
      </p:sp>
    </p:spTree>
    <p:extLst>
      <p:ext uri="{BB962C8B-B14F-4D97-AF65-F5344CB8AC3E}">
        <p14:creationId xmlns:p14="http://schemas.microsoft.com/office/powerpoint/2010/main" val="256444499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159732" y="548680"/>
            <a:ext cx="4824536" cy="566738"/>
          </a:xfrm>
        </p:spPr>
        <p:txBody>
          <a:bodyPr anchor="b">
            <a:normAutofit/>
          </a:bodyPr>
          <a:lstStyle>
            <a:lvl1pPr algn="l">
              <a:defRPr sz="1800" b="1"/>
            </a:lvl1pPr>
          </a:lstStyle>
          <a:p>
            <a:r>
              <a:rPr lang="fr-FR" smtClean="0"/>
              <a:t>Modifiez le style du titre</a:t>
            </a:r>
            <a:endParaRPr lang="fr-BE"/>
          </a:p>
        </p:txBody>
      </p:sp>
      <p:sp>
        <p:nvSpPr>
          <p:cNvPr id="3" name="Espace réservé pour une image  2"/>
          <p:cNvSpPr>
            <a:spLocks noGrp="1"/>
          </p:cNvSpPr>
          <p:nvPr>
            <p:ph type="pic" idx="1"/>
          </p:nvPr>
        </p:nvSpPr>
        <p:spPr>
          <a:xfrm>
            <a:off x="1310444" y="1196751"/>
            <a:ext cx="6523112" cy="439248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589240"/>
            <a:ext cx="5486400" cy="582960"/>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smtClean="0"/>
              <a:t>Modifiez les styles du texte du masque</a:t>
            </a:r>
          </a:p>
        </p:txBody>
      </p:sp>
      <p:sp>
        <p:nvSpPr>
          <p:cNvPr id="5" name="Espace réservé de la date 4"/>
          <p:cNvSpPr>
            <a:spLocks noGrp="1"/>
          </p:cNvSpPr>
          <p:nvPr>
            <p:ph type="dt" sz="half" idx="10"/>
          </p:nvPr>
        </p:nvSpPr>
        <p:spPr/>
        <p:txBody>
          <a:bodyPr/>
          <a:lstStyle/>
          <a:p>
            <a:fld id="{9AD27070-A76D-4D81-9D78-3C0C1F94F221}" type="datetime1">
              <a:rPr lang="fr-BE" smtClean="0"/>
              <a:t>09-11-16</a:t>
            </a:fld>
            <a:endParaRPr lang="fr-BE"/>
          </a:p>
        </p:txBody>
      </p:sp>
      <p:sp>
        <p:nvSpPr>
          <p:cNvPr id="6" name="Espace réservé du pied de page 5"/>
          <p:cNvSpPr>
            <a:spLocks noGrp="1"/>
          </p:cNvSpPr>
          <p:nvPr>
            <p:ph type="ftr" sz="quarter" idx="11"/>
          </p:nvPr>
        </p:nvSpPr>
        <p:spPr/>
        <p:txBody>
          <a:bodyPr/>
          <a:lstStyle/>
          <a:p>
            <a:r>
              <a:rPr lang="fr-BE" dirty="0" smtClean="0"/>
              <a:t>www.heh.be</a:t>
            </a:r>
            <a:endParaRPr lang="fr-BE" dirty="0"/>
          </a:p>
        </p:txBody>
      </p:sp>
      <p:sp>
        <p:nvSpPr>
          <p:cNvPr id="7" name="Espace réservé du numéro de diapositive 6"/>
          <p:cNvSpPr>
            <a:spLocks noGrp="1"/>
          </p:cNvSpPr>
          <p:nvPr>
            <p:ph type="sldNum" sz="quarter" idx="12"/>
          </p:nvPr>
        </p:nvSpPr>
        <p:spPr/>
        <p:txBody>
          <a:bodyPr/>
          <a:lstStyle/>
          <a:p>
            <a:fld id="{F8B969FB-3CDB-4BA7-BB65-4C9B3D66EC11}" type="slidenum">
              <a:rPr lang="fr-BE" smtClean="0"/>
              <a:t>‹N°›</a:t>
            </a:fld>
            <a:endParaRPr lang="fr-BE"/>
          </a:p>
        </p:txBody>
      </p:sp>
    </p:spTree>
    <p:extLst>
      <p:ext uri="{BB962C8B-B14F-4D97-AF65-F5344CB8AC3E}">
        <p14:creationId xmlns:p14="http://schemas.microsoft.com/office/powerpoint/2010/main" val="55866672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123728" y="44624"/>
            <a:ext cx="6696744" cy="1080120"/>
          </a:xfrm>
          <a:prstGeom prst="rect">
            <a:avLst/>
          </a:prstGeom>
        </p:spPr>
        <p:txBody>
          <a:bodyPr vert="horz" lIns="91440" tIns="45720" rIns="91440" bIns="45720" rtlCol="0" anchor="ctr">
            <a:normAutofit/>
          </a:bodyPr>
          <a:lstStyle/>
          <a:p>
            <a:r>
              <a:rPr lang="fr-FR" dirty="0" smtClean="0"/>
              <a:t>Modifiez le style du titre</a:t>
            </a:r>
            <a:endParaRPr lang="fr-BE" dirty="0"/>
          </a:p>
        </p:txBody>
      </p:sp>
      <p:sp>
        <p:nvSpPr>
          <p:cNvPr id="3" name="Espace réservé du texte 2"/>
          <p:cNvSpPr>
            <a:spLocks noGrp="1"/>
          </p:cNvSpPr>
          <p:nvPr>
            <p:ph type="body" idx="1"/>
          </p:nvPr>
        </p:nvSpPr>
        <p:spPr>
          <a:xfrm>
            <a:off x="323528" y="1268760"/>
            <a:ext cx="8496944" cy="4857403"/>
          </a:xfrm>
          <a:prstGeom prst="rect">
            <a:avLst/>
          </a:prstGeom>
        </p:spPr>
        <p:txBody>
          <a:bodyPr vert="horz" lIns="91440" tIns="45720" rIns="91440" bIns="45720" rtlCol="0">
            <a:norm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BE" dirty="0"/>
          </a:p>
        </p:txBody>
      </p:sp>
      <p:sp>
        <p:nvSpPr>
          <p:cNvPr id="4" name="Espace réservé de la date 3"/>
          <p:cNvSpPr>
            <a:spLocks noGrp="1"/>
          </p:cNvSpPr>
          <p:nvPr>
            <p:ph type="dt" sz="half" idx="2"/>
          </p:nvPr>
        </p:nvSpPr>
        <p:spPr>
          <a:xfrm>
            <a:off x="7020272" y="6453336"/>
            <a:ext cx="1152128" cy="404664"/>
          </a:xfrm>
          <a:prstGeom prst="rect">
            <a:avLst/>
          </a:prstGeom>
        </p:spPr>
        <p:txBody>
          <a:bodyPr vert="horz" lIns="91440" tIns="45720" rIns="91440" bIns="45720" rtlCol="0" anchor="ctr"/>
          <a:lstStyle>
            <a:lvl1pPr algn="ctr">
              <a:defRPr sz="1000">
                <a:solidFill>
                  <a:schemeClr val="tx1">
                    <a:tint val="75000"/>
                  </a:schemeClr>
                </a:solidFill>
              </a:defRPr>
            </a:lvl1pPr>
          </a:lstStyle>
          <a:p>
            <a:fld id="{CB15B6D8-9E53-4B89-B182-8B3E736D6AFC}" type="datetime1">
              <a:rPr lang="fr-BE" smtClean="0"/>
              <a:t>09-11-16</a:t>
            </a:fld>
            <a:endParaRPr lang="fr-BE"/>
          </a:p>
        </p:txBody>
      </p:sp>
      <p:sp>
        <p:nvSpPr>
          <p:cNvPr id="5" name="Espace réservé du pied de page 4"/>
          <p:cNvSpPr>
            <a:spLocks noGrp="1"/>
          </p:cNvSpPr>
          <p:nvPr>
            <p:ph type="ftr" sz="quarter" idx="3"/>
          </p:nvPr>
        </p:nvSpPr>
        <p:spPr>
          <a:xfrm>
            <a:off x="3124200" y="6453336"/>
            <a:ext cx="2895600" cy="404664"/>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fr-BE" smtClean="0"/>
              <a:t>www.heh.be</a:t>
            </a:r>
            <a:endParaRPr lang="fr-BE" dirty="0"/>
          </a:p>
        </p:txBody>
      </p:sp>
      <p:sp>
        <p:nvSpPr>
          <p:cNvPr id="6" name="Espace réservé du numéro de diapositive 5"/>
          <p:cNvSpPr>
            <a:spLocks noGrp="1"/>
          </p:cNvSpPr>
          <p:nvPr>
            <p:ph type="sldNum" sz="quarter" idx="4"/>
          </p:nvPr>
        </p:nvSpPr>
        <p:spPr>
          <a:xfrm>
            <a:off x="8316416" y="6453336"/>
            <a:ext cx="548641" cy="404664"/>
          </a:xfrm>
          <a:prstGeom prst="rect">
            <a:avLst/>
          </a:prstGeom>
        </p:spPr>
        <p:txBody>
          <a:bodyPr vert="horz" lIns="91440" tIns="45720" rIns="91440" bIns="45720" rtlCol="0" anchor="ctr"/>
          <a:lstStyle>
            <a:lvl1pPr algn="r">
              <a:defRPr sz="1200">
                <a:solidFill>
                  <a:schemeClr val="tx1">
                    <a:tint val="75000"/>
                  </a:schemeClr>
                </a:solidFill>
              </a:defRPr>
            </a:lvl1pPr>
          </a:lstStyle>
          <a:p>
            <a:fld id="{F8B969FB-3CDB-4BA7-BB65-4C9B3D66EC11}" type="slidenum">
              <a:rPr lang="fr-BE" smtClean="0"/>
              <a:t>‹N°›</a:t>
            </a:fld>
            <a:endParaRPr lang="fr-BE" dirty="0"/>
          </a:p>
        </p:txBody>
      </p:sp>
    </p:spTree>
    <p:extLst>
      <p:ext uri="{BB962C8B-B14F-4D97-AF65-F5344CB8AC3E}">
        <p14:creationId xmlns:p14="http://schemas.microsoft.com/office/powerpoint/2010/main" val="3255463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p:txStyles>
    <p:titleStyle>
      <a:lvl1pPr algn="ctr" defTabSz="914400" rtl="0" eaLnBrk="1" latinLnBrk="0" hangingPunct="1">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1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32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9" Type="http://schemas.openxmlformats.org/officeDocument/2006/relationships/image" Target="../media/image224.GIF"/></Relationships>
</file>

<file path=ppt/slides/_rels/slide37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374.xml.rels><?xml version="1.0" encoding="UTF-8" standalone="yes"?>
<Relationships xmlns="http://schemas.openxmlformats.org/package/2006/relationships"><Relationship Id="rId3" Type="http://schemas.openxmlformats.org/officeDocument/2006/relationships/image" Target="../media/image231.gif"/><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233.GIF"/><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234.GIF"/></Relationships>
</file>

<file path=ppt/slides/_rels/slide378.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37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224.GIF"/><Relationship Id="rId2" Type="http://schemas.openxmlformats.org/officeDocument/2006/relationships/image" Target="../media/image246.GIF"/><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2" Type="http://schemas.openxmlformats.org/officeDocument/2006/relationships/image" Target="../media/image247.jpe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392.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57.png"/><Relationship Id="rId7" Type="http://schemas.openxmlformats.org/officeDocument/2006/relationships/image" Target="../media/image253.png"/><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55.png"/></Relationships>
</file>

<file path=ppt/slides/_rels/slide39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7.pn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39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315.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2500.png"/><Relationship Id="rId5" Type="http://schemas.openxmlformats.org/officeDocument/2006/relationships/image" Target="../media/image290.png"/><Relationship Id="rId4" Type="http://schemas.openxmlformats.org/officeDocument/2006/relationships/image" Target="../media/image280.png"/></Relationships>
</file>

<file path=ppt/slides/_rels/slide39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260.png"/></Relationships>
</file>

<file path=ppt/slides/_rels/slide397.xml.rels><?xml version="1.0" encoding="UTF-8" standalone="yes"?>
<Relationships xmlns="http://schemas.openxmlformats.org/package/2006/relationships"><Relationship Id="rId3" Type="http://schemas.openxmlformats.org/officeDocument/2006/relationships/image" Target="../media/image263.TIF"/><Relationship Id="rId2" Type="http://schemas.openxmlformats.org/officeDocument/2006/relationships/image" Target="../media/image262.TIF"/><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264.gif"/><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7.png"/><Relationship Id="rId4" Type="http://schemas.openxmlformats.org/officeDocument/2006/relationships/oleObject" Target="../embeddings/oleObject1.bin"/></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70.png"/><Relationship Id="rId4" Type="http://schemas.openxmlformats.org/officeDocument/2006/relationships/oleObject" Target="../embeddings/oleObject2.bin"/></Relationships>
</file>

<file path=ppt/slides/_rels/slide40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89.xml"/><Relationship Id="rId1" Type="http://schemas.openxmlformats.org/officeDocument/2006/relationships/slideLayout" Target="../slideLayouts/slideLayout2.xml"/><Relationship Id="rId5" Type="http://schemas.openxmlformats.org/officeDocument/2006/relationships/image" Target="../media/image273.png"/><Relationship Id="rId4" Type="http://schemas.openxmlformats.org/officeDocument/2006/relationships/image" Target="../media/image272.png"/></Relationships>
</file>

<file path=ppt/slides/_rels/slide407.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408.xml.rels><?xml version="1.0" encoding="UTF-8" standalone="yes"?>
<Relationships xmlns="http://schemas.openxmlformats.org/package/2006/relationships"><Relationship Id="rId3" Type="http://schemas.openxmlformats.org/officeDocument/2006/relationships/image" Target="../media/image279.jpe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0.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hyperlink" Target="http://creativecommons.org/licenses/by-sa/3.0/" TargetMode="External"/><Relationship Id="rId2" Type="http://schemas.openxmlformats.org/officeDocument/2006/relationships/image" Target="../media/image720.png"/><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413.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hyperlink" Target="http://creativecommons.org/licenses/by-sa/3.0/" TargetMode="External"/><Relationship Id="rId5" Type="http://schemas.openxmlformats.org/officeDocument/2006/relationships/image" Target="../media/image288.png"/><Relationship Id="rId4" Type="http://schemas.openxmlformats.org/officeDocument/2006/relationships/image" Target="../media/image287.png"/></Relationships>
</file>

<file path=ppt/slides/_rels/slide414.xml.rels><?xml version="1.0" encoding="UTF-8" standalone="yes"?>
<Relationships xmlns="http://schemas.openxmlformats.org/package/2006/relationships"><Relationship Id="rId3" Type="http://schemas.openxmlformats.org/officeDocument/2006/relationships/hyperlink" Target="http://creativecommons.org/licenses/by-sa/3.0/" TargetMode="External"/><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292.png"/></Relationships>
</file>

<file path=ppt/slides/_rels/slide4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93.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94.png"/><Relationship Id="rId5" Type="http://schemas.openxmlformats.org/officeDocument/2006/relationships/oleObject" Target="../embeddings/oleObject4.bin"/><Relationship Id="rId4" Type="http://schemas.openxmlformats.org/officeDocument/2006/relationships/image" Target="../media/image295.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42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1020.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hyperlink" Target="http://creativecommons.org/licenses/by-sa/3.0/" TargetMode="External"/><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image" Target="../media/image1400.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02.png"/><Relationship Id="rId5" Type="http://schemas.openxmlformats.org/officeDocument/2006/relationships/oleObject" Target="../embeddings/oleObject6.bin"/><Relationship Id="rId4" Type="http://schemas.openxmlformats.org/officeDocument/2006/relationships/image" Target="../media/image301.png"/></Relationships>
</file>

<file path=ppt/slides/_rels/slide42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3" Type="http://schemas.openxmlformats.org/officeDocument/2006/relationships/image" Target="../media/image305.gif"/><Relationship Id="rId2" Type="http://schemas.openxmlformats.org/officeDocument/2006/relationships/notesSlide" Target="../notesSlides/notesSlide196.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431.xml.rels><?xml version="1.0" encoding="UTF-8" standalone="yes"?>
<Relationships xmlns="http://schemas.openxmlformats.org/package/2006/relationships"><Relationship Id="rId2" Type="http://schemas.openxmlformats.org/officeDocument/2006/relationships/image" Target="../media/image2200.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307.gif"/><Relationship Id="rId2" Type="http://schemas.openxmlformats.org/officeDocument/2006/relationships/image" Target="../media/image2300.png"/><Relationship Id="rId1" Type="http://schemas.openxmlformats.org/officeDocument/2006/relationships/slideLayout" Target="../slideLayouts/slideLayout2.xml"/><Relationship Id="rId5" Type="http://schemas.openxmlformats.org/officeDocument/2006/relationships/image" Target="../media/image2520.png"/><Relationship Id="rId4" Type="http://schemas.openxmlformats.org/officeDocument/2006/relationships/image" Target="../media/image2400.png"/></Relationships>
</file>

<file path=ppt/slides/_rels/slide433.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2600.png"/><Relationship Id="rId7" Type="http://schemas.openxmlformats.org/officeDocument/2006/relationships/image" Target="../media/image3000.png"/><Relationship Id="rId2" Type="http://schemas.openxmlformats.org/officeDocument/2006/relationships/image" Target="../media/image307.gif"/><Relationship Id="rId1" Type="http://schemas.openxmlformats.org/officeDocument/2006/relationships/slideLayout" Target="../slideLayouts/slideLayout2.xml"/><Relationship Id="rId6" Type="http://schemas.openxmlformats.org/officeDocument/2006/relationships/image" Target="../media/image2910.png"/><Relationship Id="rId5" Type="http://schemas.openxmlformats.org/officeDocument/2006/relationships/image" Target="../media/image2810.png"/><Relationship Id="rId4" Type="http://schemas.openxmlformats.org/officeDocument/2006/relationships/image" Target="../media/image2700.png"/></Relationships>
</file>

<file path=ppt/slides/_rels/slide434.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198.xml"/><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91.png"/></Relationships>
</file>

<file path=ppt/slides/_rels/slide43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441.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444.xml.rels><?xml version="1.0" encoding="UTF-8" standalone="yes"?>
<Relationships xmlns="http://schemas.openxmlformats.org/package/2006/relationships"><Relationship Id="rId3" Type="http://schemas.openxmlformats.org/officeDocument/2006/relationships/image" Target="../media/image315.gif"/><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447.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319.jpe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45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331.gif"/><Relationship Id="rId2" Type="http://schemas.openxmlformats.org/officeDocument/2006/relationships/notesSlide" Target="../notesSlides/notesSlide209.xml"/><Relationship Id="rId1" Type="http://schemas.openxmlformats.org/officeDocument/2006/relationships/slideLayout" Target="../slideLayouts/slideLayout2.xml"/><Relationship Id="rId4" Type="http://schemas.openxmlformats.org/officeDocument/2006/relationships/image" Target="../media/image332.jpeg"/></Relationships>
</file>

<file path=ppt/slides/_rels/slide458.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3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hyperlink" Target="http://creativecommons.org/licenses/by-sa/3.0/" TargetMode="Externa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jpeg"/><Relationship Id="rId1" Type="http://schemas.openxmlformats.org/officeDocument/2006/relationships/slideLayout" Target="../slideLayouts/slideLayout2.xml"/><Relationship Id="rId5" Type="http://schemas.openxmlformats.org/officeDocument/2006/relationships/image" Target="../media/image344.png"/><Relationship Id="rId4" Type="http://schemas.openxmlformats.org/officeDocument/2006/relationships/image" Target="../media/image343.png"/></Relationships>
</file>

<file path=ppt/slides/_rels/slide466.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349.png"/><Relationship Id="rId4" Type="http://schemas.openxmlformats.org/officeDocument/2006/relationships/image" Target="../media/image348.png"/></Relationships>
</file>

<file path=ppt/slides/_rels/slide469.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image" Target="../media/image352.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352.jpe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80.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61.jpeg"/><Relationship Id="rId5" Type="http://schemas.openxmlformats.org/officeDocument/2006/relationships/image" Target="../media/image360.png"/><Relationship Id="rId4" Type="http://schemas.openxmlformats.org/officeDocument/2006/relationships/oleObject" Target="../embeddings/oleObject7.bin"/></Relationships>
</file>

<file path=ppt/slides/_rels/slide48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363.png"/></Relationships>
</file>

<file path=ppt/slides/_rels/slide482.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365.gif"/><Relationship Id="rId2" Type="http://schemas.openxmlformats.org/officeDocument/2006/relationships/notesSlide" Target="../notesSlides/notesSlide228.xml"/><Relationship Id="rId1" Type="http://schemas.openxmlformats.org/officeDocument/2006/relationships/slideLayout" Target="../slideLayouts/slideLayout2.xml"/><Relationship Id="rId5" Type="http://schemas.openxmlformats.org/officeDocument/2006/relationships/image" Target="../media/image341.jpeg"/><Relationship Id="rId4" Type="http://schemas.openxmlformats.org/officeDocument/2006/relationships/image" Target="../media/image366.png"/></Relationships>
</file>

<file path=ppt/slides/_rels/slide48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29.xml"/><Relationship Id="rId1" Type="http://schemas.openxmlformats.org/officeDocument/2006/relationships/slideLayout" Target="../slideLayouts/slideLayout2.xml"/><Relationship Id="rId5" Type="http://schemas.openxmlformats.org/officeDocument/2006/relationships/image" Target="../media/image342.png"/><Relationship Id="rId4" Type="http://schemas.openxmlformats.org/officeDocument/2006/relationships/image" Target="../media/image368.png"/></Relationships>
</file>

<file path=ppt/slides/_rels/slide485.xml.rels><?xml version="1.0" encoding="UTF-8" standalone="yes"?>
<Relationships xmlns="http://schemas.openxmlformats.org/package/2006/relationships"><Relationship Id="rId2" Type="http://schemas.openxmlformats.org/officeDocument/2006/relationships/image" Target="../media/image369.emf"/><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image" Target="../media/image372.png"/><Relationship Id="rId7" Type="http://schemas.openxmlformats.org/officeDocument/2006/relationships/image" Target="../media/image375.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74.png"/><Relationship Id="rId5" Type="http://schemas.openxmlformats.org/officeDocument/2006/relationships/image" Target="../media/image373.png"/><Relationship Id="rId4" Type="http://schemas.openxmlformats.org/officeDocument/2006/relationships/image" Target="../media/image343.png"/></Relationships>
</file>

<file path=ppt/slides/_rels/slide487.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image" Target="../media/image382.jpe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image" Target="../media/image383.jpe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237.xml"/><Relationship Id="rId1" Type="http://schemas.openxmlformats.org/officeDocument/2006/relationships/slideLayout" Target="../slideLayouts/slideLayout12.xml"/><Relationship Id="rId4" Type="http://schemas.openxmlformats.org/officeDocument/2006/relationships/image" Target="../media/image385.jpe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386.jpe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241.xml"/><Relationship Id="rId1" Type="http://schemas.openxmlformats.org/officeDocument/2006/relationships/slideLayout" Target="../slideLayouts/slideLayout2.xml"/><Relationship Id="rId5" Type="http://schemas.openxmlformats.org/officeDocument/2006/relationships/image" Target="../media/image389.png"/><Relationship Id="rId4" Type="http://schemas.openxmlformats.org/officeDocument/2006/relationships/image" Target="../media/image388.jpeg"/></Relationships>
</file>

<file path=ppt/slides/_rels/slide508.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396.jpeg"/><Relationship Id="rId2" Type="http://schemas.openxmlformats.org/officeDocument/2006/relationships/notesSlide" Target="../notesSlides/notesSlide248.xml"/><Relationship Id="rId1" Type="http://schemas.openxmlformats.org/officeDocument/2006/relationships/slideLayout" Target="../slideLayouts/slideLayout7.xml"/><Relationship Id="rId6" Type="http://schemas.openxmlformats.org/officeDocument/2006/relationships/image" Target="../media/image399.jpeg"/><Relationship Id="rId5" Type="http://schemas.openxmlformats.org/officeDocument/2006/relationships/image" Target="../media/image398.png"/><Relationship Id="rId4" Type="http://schemas.openxmlformats.org/officeDocument/2006/relationships/image" Target="../media/image397.jpeg"/></Relationships>
</file>

<file path=ppt/slides/_rels/slide51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49.xml"/><Relationship Id="rId1" Type="http://schemas.openxmlformats.org/officeDocument/2006/relationships/slideLayout" Target="../slideLayouts/slideLayout2.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518.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250.xml"/><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2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520.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252.xml"/><Relationship Id="rId1" Type="http://schemas.openxmlformats.org/officeDocument/2006/relationships/slideLayout" Target="../slideLayouts/slideLayout12.xml"/></Relationships>
</file>

<file path=ppt/slides/_rels/slide521.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12.xml"/></Relationships>
</file>

<file path=ppt/slides/_rels/slide522.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253.xml"/><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409.png"/></Relationships>
</file>

<file path=ppt/slides/_rels/slide526.xml.rels><?xml version="1.0" encoding="UTF-8" standalone="yes"?>
<Relationships xmlns="http://schemas.openxmlformats.org/package/2006/relationships"><Relationship Id="rId3" Type="http://schemas.openxmlformats.org/officeDocument/2006/relationships/image" Target="../media/image410.jpe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12.xml"/></Relationships>
</file>

<file path=ppt/slides/_rels/slide52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12.xml"/></Relationships>
</file>

<file path=ppt/slides/_rels/slide531.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12.xml"/></Relationships>
</file>

<file path=ppt/slides/_rels/slide532.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12.xml"/></Relationships>
</file>

<file path=ppt/slides/_rels/slide533.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12.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26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265.xml"/><Relationship Id="rId1" Type="http://schemas.openxmlformats.org/officeDocument/2006/relationships/slideLayout" Target="../slideLayouts/slideLayout12.xml"/></Relationships>
</file>

<file path=ppt/slides/_rels/slide544.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266.xml"/><Relationship Id="rId1" Type="http://schemas.openxmlformats.org/officeDocument/2006/relationships/slideLayout" Target="../slideLayouts/slideLayout12.xml"/><Relationship Id="rId5" Type="http://schemas.openxmlformats.org/officeDocument/2006/relationships/image" Target="../media/image416.png"/><Relationship Id="rId4" Type="http://schemas.openxmlformats.org/officeDocument/2006/relationships/image" Target="../media/image415.png"/></Relationships>
</file>

<file path=ppt/slides/_rels/slide545.xml.rels><?xml version="1.0" encoding="UTF-8" standalone="yes"?>
<Relationships xmlns="http://schemas.openxmlformats.org/package/2006/relationships"><Relationship Id="rId3" Type="http://schemas.openxmlformats.org/officeDocument/2006/relationships/image" Target="../media/image417.jpeg"/><Relationship Id="rId2" Type="http://schemas.openxmlformats.org/officeDocument/2006/relationships/notesSlide" Target="../notesSlides/notesSlide267.xml"/><Relationship Id="rId1" Type="http://schemas.openxmlformats.org/officeDocument/2006/relationships/slideLayout" Target="../slideLayouts/slideLayout12.xml"/></Relationships>
</file>

<file path=ppt/slides/_rels/slide546.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image" Target="../media/image420.jpe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12.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286.xml"/><Relationship Id="rId1" Type="http://schemas.openxmlformats.org/officeDocument/2006/relationships/slideLayout" Target="../slideLayouts/slideLayout1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12.xml"/></Relationships>
</file>

<file path=ppt/slides/_rels/slide577.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1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12.xml"/></Relationships>
</file>

<file path=ppt/slides/_rels/slide587.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289.xml"/><Relationship Id="rId1" Type="http://schemas.openxmlformats.org/officeDocument/2006/relationships/slideLayout" Target="../slideLayouts/slideLayout1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590.xml.rels><?xml version="1.0" encoding="UTF-8" standalone="yes"?>
<Relationships xmlns="http://schemas.openxmlformats.org/package/2006/relationships"><Relationship Id="rId2" Type="http://schemas.openxmlformats.org/officeDocument/2006/relationships/image" Target="../media/image433.png"/><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437.png"/><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3" Type="http://schemas.openxmlformats.org/officeDocument/2006/relationships/image" Target="../media/image382.jpeg"/><Relationship Id="rId2" Type="http://schemas.openxmlformats.org/officeDocument/2006/relationships/notesSlide" Target="../notesSlides/notesSlide29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normAutofit fontScale="90000"/>
          </a:bodyPr>
          <a:lstStyle/>
          <a:p>
            <a:r>
              <a:rPr lang="fr-BE" dirty="0" smtClean="0"/>
              <a:t>Unité d’enseignement</a:t>
            </a:r>
            <a:br>
              <a:rPr lang="fr-BE" dirty="0" smtClean="0"/>
            </a:br>
            <a:r>
              <a:rPr lang="fr-BE" dirty="0" smtClean="0"/>
              <a:t> Télécommunication et réseaux</a:t>
            </a:r>
            <a:r>
              <a:rPr lang="fr-FR" altLang="fr-FR" dirty="0"/>
              <a:t> </a:t>
            </a:r>
            <a:r>
              <a:rPr lang="fr-FR" altLang="fr-FR" dirty="0" smtClean="0"/>
              <a:t> - </a:t>
            </a:r>
            <a:r>
              <a:rPr lang="fr-FR" altLang="fr-FR" dirty="0" err="1" smtClean="0"/>
              <a:t>Routing</a:t>
            </a:r>
            <a:r>
              <a:rPr lang="fr-FR" altLang="fr-FR" dirty="0" smtClean="0"/>
              <a:t> </a:t>
            </a:r>
            <a:r>
              <a:rPr lang="fr-FR" altLang="fr-FR" dirty="0"/>
              <a:t>&amp; </a:t>
            </a:r>
            <a:r>
              <a:rPr lang="fr-FR" altLang="fr-FR" dirty="0" err="1"/>
              <a:t>Switching</a:t>
            </a:r>
            <a:r>
              <a:rPr lang="fr-FR" altLang="fr-FR" dirty="0"/>
              <a:t/>
            </a:r>
            <a:br>
              <a:rPr lang="fr-FR" altLang="fr-FR" dirty="0"/>
            </a:br>
            <a:endParaRPr lang="fr-BE" dirty="0"/>
          </a:p>
        </p:txBody>
      </p:sp>
      <p:sp>
        <p:nvSpPr>
          <p:cNvPr id="5" name="Sous-titre 4"/>
          <p:cNvSpPr>
            <a:spLocks noGrp="1"/>
          </p:cNvSpPr>
          <p:nvPr>
            <p:ph type="subTitle" idx="1"/>
          </p:nvPr>
        </p:nvSpPr>
        <p:spPr/>
        <p:txBody>
          <a:bodyPr>
            <a:normAutofit/>
          </a:bodyPr>
          <a:lstStyle/>
          <a:p>
            <a:endParaRPr lang="fr-FR" dirty="0"/>
          </a:p>
          <a:p>
            <a:endParaRPr lang="fr-BE" dirty="0"/>
          </a:p>
          <a:p>
            <a:r>
              <a:rPr lang="fr-BE" dirty="0" err="1" smtClean="0"/>
              <a:t>Mandoux</a:t>
            </a:r>
            <a:r>
              <a:rPr lang="fr-BE" dirty="0" smtClean="0"/>
              <a:t> Denis</a:t>
            </a:r>
            <a:endParaRPr lang="fr-BE" dirty="0"/>
          </a:p>
        </p:txBody>
      </p:sp>
      <p:sp>
        <p:nvSpPr>
          <p:cNvPr id="6" name="Espace réservé de la date 5"/>
          <p:cNvSpPr>
            <a:spLocks noGrp="1"/>
          </p:cNvSpPr>
          <p:nvPr>
            <p:ph type="dt" sz="half" idx="10"/>
          </p:nvPr>
        </p:nvSpPr>
        <p:spPr/>
        <p:txBody>
          <a:bodyPr/>
          <a:lstStyle/>
          <a:p>
            <a:fld id="{0DD10897-BDB6-47DF-961C-AED939EF9583}" type="datetime1">
              <a:rPr lang="fr-BE" smtClean="0"/>
              <a:t>09-11-16</a:t>
            </a:fld>
            <a:endParaRPr lang="fr-BE"/>
          </a:p>
        </p:txBody>
      </p:sp>
      <p:sp>
        <p:nvSpPr>
          <p:cNvPr id="7" name="Espace réservé du pied de page 6"/>
          <p:cNvSpPr>
            <a:spLocks noGrp="1"/>
          </p:cNvSpPr>
          <p:nvPr>
            <p:ph type="ftr" sz="quarter" idx="11"/>
          </p:nvPr>
        </p:nvSpPr>
        <p:spPr/>
        <p:txBody>
          <a:bodyPr/>
          <a:lstStyle/>
          <a:p>
            <a:r>
              <a:rPr lang="fr-BE" dirty="0" smtClean="0"/>
              <a:t>www.heh.be</a:t>
            </a:r>
            <a:endParaRPr lang="fr-BE" dirty="0"/>
          </a:p>
        </p:txBody>
      </p:sp>
      <p:sp>
        <p:nvSpPr>
          <p:cNvPr id="8" name="Espace réservé du numéro de diapositive 7"/>
          <p:cNvSpPr>
            <a:spLocks noGrp="1"/>
          </p:cNvSpPr>
          <p:nvPr>
            <p:ph type="sldNum" sz="quarter" idx="12"/>
          </p:nvPr>
        </p:nvSpPr>
        <p:spPr/>
        <p:txBody>
          <a:bodyPr/>
          <a:lstStyle/>
          <a:p>
            <a:fld id="{F8B969FB-3CDB-4BA7-BB65-4C9B3D66EC11}" type="slidenum">
              <a:rPr lang="fr-BE" smtClean="0"/>
              <a:t>1</a:t>
            </a:fld>
            <a:endParaRPr lang="fr-BE" dirty="0"/>
          </a:p>
        </p:txBody>
      </p:sp>
    </p:spTree>
    <p:extLst>
      <p:ext uri="{BB962C8B-B14F-4D97-AF65-F5344CB8AC3E}">
        <p14:creationId xmlns:p14="http://schemas.microsoft.com/office/powerpoint/2010/main" val="2956583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Stratégies</a:t>
            </a:r>
            <a:endParaRPr lang="fr-FR" dirty="0"/>
          </a:p>
        </p:txBody>
      </p:sp>
      <p:sp>
        <p:nvSpPr>
          <p:cNvPr id="3" name="Espace réservé du contenu 2"/>
          <p:cNvSpPr>
            <a:spLocks noGrp="1"/>
          </p:cNvSpPr>
          <p:nvPr>
            <p:ph idx="1"/>
          </p:nvPr>
        </p:nvSpPr>
        <p:spPr/>
        <p:txBody>
          <a:bodyPr/>
          <a:lstStyle/>
          <a:p>
            <a:pPr marL="571500" indent="-514350">
              <a:defRPr/>
            </a:pPr>
            <a:r>
              <a:rPr lang="fr-FR" altLang="fr-FR" dirty="0">
                <a:solidFill>
                  <a:schemeClr val="accent6">
                    <a:lumMod val="75000"/>
                  </a:schemeClr>
                </a:solidFill>
              </a:rPr>
              <a:t>Sélectionner les périphériques appropriés </a:t>
            </a:r>
          </a:p>
          <a:p>
            <a:pPr lvl="1">
              <a:defRPr/>
            </a:pPr>
            <a:r>
              <a:rPr lang="fr-FR" altLang="fr-FR" dirty="0"/>
              <a:t>Fabriqués selon des normes strictes </a:t>
            </a:r>
          </a:p>
          <a:p>
            <a:pPr lvl="1">
              <a:defRPr/>
            </a:pPr>
            <a:r>
              <a:rPr lang="fr-FR" altLang="fr-FR" dirty="0"/>
              <a:t>Modulaires ou en cluster afin de permettre d’augmenter les capacités facilement et/ou les fonctions</a:t>
            </a:r>
          </a:p>
          <a:p>
            <a:pPr lvl="1">
              <a:defRPr/>
            </a:pPr>
            <a:r>
              <a:rPr lang="fr-FR" altLang="fr-FR" dirty="0"/>
              <a:t>Blocs d'alimentation redondants et des capacités de basculement</a:t>
            </a:r>
          </a:p>
          <a:p>
            <a:pPr lvl="1">
              <a:defRPr/>
            </a:pPr>
            <a:r>
              <a:rPr lang="fr-FR" altLang="fr-FR" dirty="0"/>
              <a:t>Capable de transférer des volumes élevés de trafic réseau</a:t>
            </a:r>
          </a:p>
          <a:p>
            <a:pPr lvl="1">
              <a:defRPr/>
            </a:pPr>
            <a:r>
              <a:rPr lang="fr-FR" altLang="fr-FR" dirty="0"/>
              <a:t>Disposant des fonctionnalités ad-hoc</a:t>
            </a:r>
          </a:p>
          <a:p>
            <a:pPr lvl="1">
              <a:defRPr/>
            </a:pPr>
            <a:endParaRPr lang="fr-FR" altLang="fr-FR" dirty="0"/>
          </a:p>
          <a:p>
            <a:pPr marL="457200" lvl="1" indent="0" algn="ctr">
              <a:buFontTx/>
              <a:buNone/>
              <a:defRPr/>
            </a:pPr>
            <a:r>
              <a:rPr lang="fr-FR" altLang="fr-FR" dirty="0">
                <a:solidFill>
                  <a:srgbClr val="0070C0"/>
                </a:solidFill>
                <a:sym typeface="Wingdings" panose="05000000000000000000" pitchFamily="2" charset="2"/>
              </a:rPr>
              <a:t> </a:t>
            </a:r>
            <a:r>
              <a:rPr lang="fr-FR" altLang="fr-FR" dirty="0">
                <a:solidFill>
                  <a:srgbClr val="0070C0"/>
                </a:solidFill>
              </a:rPr>
              <a:t>Equipement professionnel </a:t>
            </a:r>
          </a:p>
          <a:p>
            <a:pPr lvl="2">
              <a:defRPr/>
            </a:pPr>
            <a:endParaRPr lang="fr-FR" altLang="fr-FR" dirty="0"/>
          </a:p>
          <a:p>
            <a:pPr marL="571500" indent="-514350">
              <a:defRPr/>
            </a:pPr>
            <a:endParaRPr lang="fr-FR" altLang="fr-FR" dirty="0"/>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10</a:t>
            </a:fld>
            <a:endParaRPr lang="fr-BE"/>
          </a:p>
        </p:txBody>
      </p:sp>
    </p:spTree>
    <p:extLst>
      <p:ext uri="{BB962C8B-B14F-4D97-AF65-F5344CB8AC3E}">
        <p14:creationId xmlns:p14="http://schemas.microsoft.com/office/powerpoint/2010/main" val="25102032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3645024"/>
            <a:ext cx="4392488" cy="2572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0" name="Rectangle 2"/>
          <p:cNvSpPr>
            <a:spLocks noGrp="1" noChangeArrowheads="1"/>
          </p:cNvSpPr>
          <p:nvPr>
            <p:ph type="title"/>
          </p:nvPr>
        </p:nvSpPr>
        <p:spPr/>
        <p:txBody>
          <a:bodyPr/>
          <a:lstStyle/>
          <a:p>
            <a:pPr eaLnBrk="1" hangingPunct="1"/>
            <a:r>
              <a:rPr lang="fr-FR" altLang="fr-FR" smtClean="0"/>
              <a:t>Variantes du STP</a:t>
            </a:r>
          </a:p>
        </p:txBody>
      </p:sp>
      <p:sp>
        <p:nvSpPr>
          <p:cNvPr id="63492" name="Rectangle 3"/>
          <p:cNvSpPr>
            <a:spLocks noGrp="1" noChangeArrowheads="1"/>
          </p:cNvSpPr>
          <p:nvPr>
            <p:ph type="body" idx="1"/>
          </p:nvPr>
        </p:nvSpPr>
        <p:spPr/>
        <p:txBody>
          <a:bodyPr/>
          <a:lstStyle/>
          <a:p>
            <a:pPr eaLnBrk="1" hangingPunct="1">
              <a:defRPr/>
            </a:pPr>
            <a:r>
              <a:rPr lang="fr-FR" altLang="fr-FR" dirty="0" smtClean="0">
                <a:solidFill>
                  <a:schemeClr val="accent6">
                    <a:lumMod val="75000"/>
                  </a:schemeClr>
                </a:solidFill>
              </a:rPr>
              <a:t>PVST : Per-VLAN </a:t>
            </a:r>
            <a:r>
              <a:rPr lang="fr-FR" altLang="fr-FR" dirty="0" err="1" smtClean="0">
                <a:solidFill>
                  <a:schemeClr val="accent6">
                    <a:lumMod val="75000"/>
                  </a:schemeClr>
                </a:solidFill>
              </a:rPr>
              <a:t>spanning</a:t>
            </a:r>
            <a:r>
              <a:rPr lang="fr-FR" altLang="fr-FR" dirty="0" smtClean="0">
                <a:solidFill>
                  <a:schemeClr val="accent6">
                    <a:lumMod val="75000"/>
                  </a:schemeClr>
                </a:solidFill>
              </a:rPr>
              <a:t> </a:t>
            </a:r>
            <a:r>
              <a:rPr lang="fr-FR" altLang="fr-FR" dirty="0" err="1" smtClean="0">
                <a:solidFill>
                  <a:schemeClr val="accent6">
                    <a:lumMod val="75000"/>
                  </a:schemeClr>
                </a:solidFill>
              </a:rPr>
              <a:t>tree</a:t>
            </a:r>
            <a:r>
              <a:rPr lang="fr-FR" altLang="fr-FR" dirty="0" smtClean="0">
                <a:solidFill>
                  <a:schemeClr val="accent6">
                    <a:lumMod val="75000"/>
                  </a:schemeClr>
                </a:solidFill>
              </a:rPr>
              <a:t> </a:t>
            </a:r>
            <a:r>
              <a:rPr lang="fr-FR" altLang="fr-FR" dirty="0" err="1" smtClean="0">
                <a:solidFill>
                  <a:schemeClr val="accent6">
                    <a:lumMod val="75000"/>
                  </a:schemeClr>
                </a:solidFill>
              </a:rPr>
              <a:t>protocol</a:t>
            </a:r>
            <a:r>
              <a:rPr lang="fr-FR" altLang="fr-FR" dirty="0" smtClean="0">
                <a:solidFill>
                  <a:schemeClr val="accent6">
                    <a:lumMod val="75000"/>
                  </a:schemeClr>
                </a:solidFill>
              </a:rPr>
              <a:t> (1)</a:t>
            </a:r>
          </a:p>
          <a:p>
            <a:pPr marL="857250" lvl="1" indent="-342900" eaLnBrk="1" hangingPunct="1">
              <a:defRPr/>
            </a:pPr>
            <a:r>
              <a:rPr lang="fr-FR" altLang="fr-FR" dirty="0" smtClean="0">
                <a:solidFill>
                  <a:srgbClr val="0070C0"/>
                </a:solidFill>
              </a:rPr>
              <a:t>Protocole propriétaire Cisco</a:t>
            </a:r>
          </a:p>
          <a:p>
            <a:pPr marL="1257300" lvl="2" indent="-342900" eaLnBrk="1" hangingPunct="1">
              <a:defRPr/>
            </a:pPr>
            <a:r>
              <a:rPr lang="fr-FR" altLang="fr-FR" dirty="0" smtClean="0"/>
              <a:t>Convergence lente</a:t>
            </a:r>
          </a:p>
          <a:p>
            <a:pPr marL="857250" lvl="1" indent="-342900" eaLnBrk="1" hangingPunct="1">
              <a:defRPr/>
            </a:pPr>
            <a:r>
              <a:rPr lang="fr-FR" altLang="fr-FR" dirty="0" smtClean="0">
                <a:solidFill>
                  <a:srgbClr val="0070C0"/>
                </a:solidFill>
              </a:rPr>
              <a:t>ISL (Cisco Inter Switch Link)</a:t>
            </a:r>
          </a:p>
          <a:p>
            <a:pPr marL="1200150" lvl="2" indent="-342900" eaLnBrk="1" hangingPunct="1">
              <a:defRPr/>
            </a:pPr>
            <a:r>
              <a:rPr lang="fr-FR" altLang="fr-FR" dirty="0" smtClean="0"/>
              <a:t>PVST utilise le protocole d’agrégation propriétaire ISL</a:t>
            </a:r>
          </a:p>
          <a:p>
            <a:pPr marL="1200150" lvl="2" indent="-342900" eaLnBrk="1" hangingPunct="1">
              <a:defRPr/>
            </a:pPr>
            <a:r>
              <a:rPr lang="fr-FR" altLang="fr-FR" dirty="0" smtClean="0"/>
              <a:t>Sur un </a:t>
            </a:r>
            <a:r>
              <a:rPr lang="fr-FR" altLang="fr-FR" dirty="0" err="1" smtClean="0"/>
              <a:t>trunk</a:t>
            </a:r>
            <a:r>
              <a:rPr lang="fr-FR" altLang="fr-FR" dirty="0" smtClean="0"/>
              <a:t>, ISL autorise l’acheminement de certains VLAN et impose l’état de blocage pour d’autres</a:t>
            </a:r>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100</a:t>
            </a:fld>
            <a:endParaRPr lang="fr-BE" dirty="0"/>
          </a:p>
        </p:txBody>
      </p:sp>
    </p:spTree>
    <p:extLst>
      <p:ext uri="{BB962C8B-B14F-4D97-AF65-F5344CB8AC3E}">
        <p14:creationId xmlns:p14="http://schemas.microsoft.com/office/powerpoint/2010/main" val="58671092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re 1"/>
          <p:cNvSpPr>
            <a:spLocks noGrp="1"/>
          </p:cNvSpPr>
          <p:nvPr>
            <p:ph type="title"/>
          </p:nvPr>
        </p:nvSpPr>
        <p:spPr/>
        <p:txBody>
          <a:bodyPr/>
          <a:lstStyle/>
          <a:p>
            <a:r>
              <a:rPr lang="fr-FR" altLang="fr-FR" smtClean="0"/>
              <a:t>Variantes du STP</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PVST : Per-VLAN </a:t>
            </a:r>
            <a:r>
              <a:rPr lang="fr-FR" dirty="0" err="1" smtClean="0">
                <a:solidFill>
                  <a:schemeClr val="accent6">
                    <a:lumMod val="75000"/>
                  </a:schemeClr>
                </a:solidFill>
              </a:rPr>
              <a:t>spanning</a:t>
            </a:r>
            <a:r>
              <a:rPr lang="fr-FR" dirty="0" smtClean="0">
                <a:solidFill>
                  <a:schemeClr val="accent6">
                    <a:lumMod val="75000"/>
                  </a:schemeClr>
                </a:solidFill>
              </a:rPr>
              <a:t> </a:t>
            </a:r>
            <a:r>
              <a:rPr lang="fr-FR" dirty="0" err="1" smtClean="0">
                <a:solidFill>
                  <a:schemeClr val="accent6">
                    <a:lumMod val="75000"/>
                  </a:schemeClr>
                </a:solidFill>
              </a:rPr>
              <a:t>tree</a:t>
            </a:r>
            <a:r>
              <a:rPr lang="fr-FR" dirty="0" smtClean="0">
                <a:solidFill>
                  <a:schemeClr val="accent6">
                    <a:lumMod val="75000"/>
                  </a:schemeClr>
                </a:solidFill>
              </a:rPr>
              <a:t> </a:t>
            </a:r>
            <a:r>
              <a:rPr lang="fr-FR" dirty="0" err="1" smtClean="0">
                <a:solidFill>
                  <a:schemeClr val="accent6">
                    <a:lumMod val="75000"/>
                  </a:schemeClr>
                </a:solidFill>
              </a:rPr>
              <a:t>protocol</a:t>
            </a:r>
            <a:r>
              <a:rPr lang="fr-FR" dirty="0" smtClean="0">
                <a:solidFill>
                  <a:schemeClr val="accent6">
                    <a:lumMod val="75000"/>
                  </a:schemeClr>
                </a:solidFill>
              </a:rPr>
              <a:t> (2)</a:t>
            </a:r>
          </a:p>
          <a:p>
            <a:pPr lvl="1">
              <a:defRPr/>
            </a:pPr>
            <a:r>
              <a:rPr lang="fr-FR" dirty="0" smtClean="0">
                <a:solidFill>
                  <a:srgbClr val="0070C0"/>
                </a:solidFill>
              </a:rPr>
              <a:t>Chaque VLAN est géré comme un réseau indépendant</a:t>
            </a:r>
          </a:p>
          <a:p>
            <a:pPr lvl="2">
              <a:defRPr/>
            </a:pPr>
            <a:r>
              <a:rPr lang="fr-FR" dirty="0" smtClean="0"/>
              <a:t>PVST gère une instance d’arbre recouvrant pour chaque VLAN configuré dans le réseau.</a:t>
            </a:r>
          </a:p>
          <a:p>
            <a:pPr lvl="3">
              <a:buFont typeface="Wingdings" pitchFamily="2" charset="2"/>
              <a:buChar char="à"/>
              <a:defRPr/>
            </a:pPr>
            <a:r>
              <a:rPr lang="fr-FR" dirty="0" smtClean="0"/>
              <a:t> Consomme plus de ressources que STP (Mémoire, processeur, bande passante (BPDU)).</a:t>
            </a:r>
          </a:p>
          <a:p>
            <a:pPr lvl="3">
              <a:buFont typeface="Wingdings" pitchFamily="2" charset="2"/>
              <a:buChar char="à"/>
              <a:defRPr/>
            </a:pPr>
            <a:r>
              <a:rPr lang="fr-FR" dirty="0" smtClean="0"/>
              <a:t> La consommation peut être problématique si nombreux VLAN.</a:t>
            </a:r>
          </a:p>
          <a:p>
            <a:pPr lvl="2">
              <a:defRPr/>
            </a:pPr>
            <a:r>
              <a:rPr lang="fr-FR" dirty="0" smtClean="0"/>
              <a:t>Optimise l'arborescence pour le trafic de chaque VLAN.</a:t>
            </a:r>
          </a:p>
          <a:p>
            <a:pPr lvl="3">
              <a:defRPr/>
            </a:pPr>
            <a:r>
              <a:rPr lang="fr-FR" dirty="0" smtClean="0"/>
              <a:t>PVST peut équilibrer la charge du trafic de couche 2.</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101</a:t>
            </a:fld>
            <a:endParaRPr lang="fr-BE" dirty="0"/>
          </a:p>
        </p:txBody>
      </p:sp>
    </p:spTree>
    <p:extLst>
      <p:ext uri="{BB962C8B-B14F-4D97-AF65-F5344CB8AC3E}">
        <p14:creationId xmlns:p14="http://schemas.microsoft.com/office/powerpoint/2010/main" val="317491083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fr-FR" altLang="fr-FR" smtClean="0"/>
              <a:t>Variantes du STP</a:t>
            </a:r>
          </a:p>
        </p:txBody>
      </p:sp>
      <p:sp>
        <p:nvSpPr>
          <p:cNvPr id="57348"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PVST+ : Per-VLAN </a:t>
            </a:r>
            <a:r>
              <a:rPr lang="fr-FR" altLang="fr-FR" dirty="0" err="1" smtClean="0">
                <a:solidFill>
                  <a:schemeClr val="accent6">
                    <a:lumMod val="75000"/>
                  </a:schemeClr>
                </a:solidFill>
              </a:rPr>
              <a:t>spanning</a:t>
            </a:r>
            <a:r>
              <a:rPr lang="fr-FR" altLang="fr-FR" dirty="0" smtClean="0">
                <a:solidFill>
                  <a:schemeClr val="accent6">
                    <a:lumMod val="75000"/>
                  </a:schemeClr>
                </a:solidFill>
              </a:rPr>
              <a:t> </a:t>
            </a:r>
            <a:r>
              <a:rPr lang="fr-FR" altLang="fr-FR" dirty="0" err="1" smtClean="0">
                <a:solidFill>
                  <a:schemeClr val="accent6">
                    <a:lumMod val="75000"/>
                  </a:schemeClr>
                </a:solidFill>
              </a:rPr>
              <a:t>tree</a:t>
            </a:r>
            <a:r>
              <a:rPr lang="fr-FR" altLang="fr-FR" dirty="0" smtClean="0">
                <a:solidFill>
                  <a:schemeClr val="accent6">
                    <a:lumMod val="75000"/>
                  </a:schemeClr>
                </a:solidFill>
              </a:rPr>
              <a:t> </a:t>
            </a:r>
            <a:r>
              <a:rPr lang="fr-FR" altLang="fr-FR" dirty="0" err="1" smtClean="0">
                <a:solidFill>
                  <a:schemeClr val="accent6">
                    <a:lumMod val="75000"/>
                  </a:schemeClr>
                </a:solidFill>
              </a:rPr>
              <a:t>protocol</a:t>
            </a:r>
            <a:r>
              <a:rPr lang="fr-FR" altLang="fr-FR" dirty="0" smtClean="0">
                <a:solidFill>
                  <a:schemeClr val="accent6">
                    <a:lumMod val="75000"/>
                  </a:schemeClr>
                </a:solidFill>
              </a:rPr>
              <a:t>+</a:t>
            </a:r>
          </a:p>
          <a:p>
            <a:pPr marL="1371600" lvl="2" indent="-457200" eaLnBrk="1" hangingPunct="1"/>
            <a:r>
              <a:rPr lang="fr-FR" altLang="fr-FR" dirty="0" smtClean="0"/>
              <a:t>Protocole propriétaire Cisco</a:t>
            </a:r>
          </a:p>
          <a:p>
            <a:pPr marL="1371600" lvl="2" indent="-457200" eaLnBrk="1" hangingPunct="1"/>
            <a:r>
              <a:rPr lang="fr-FR" altLang="fr-FR" dirty="0" smtClean="0"/>
              <a:t>Activé par défaut sur les commutateurs </a:t>
            </a:r>
            <a:r>
              <a:rPr lang="fr-FR" altLang="fr-FR" dirty="0" err="1" smtClean="0"/>
              <a:t>Catalyst</a:t>
            </a:r>
            <a:r>
              <a:rPr lang="fr-FR" altLang="fr-FR" dirty="0" smtClean="0"/>
              <a:t> </a:t>
            </a:r>
          </a:p>
          <a:p>
            <a:pPr marL="1371600" lvl="2" indent="-457200" eaLnBrk="1" hangingPunct="1"/>
            <a:r>
              <a:rPr lang="fr-FR" altLang="fr-FR" dirty="0" smtClean="0"/>
              <a:t>PVST+ fournit les mêmes fonctions que PVST</a:t>
            </a:r>
          </a:p>
          <a:p>
            <a:pPr marL="1752600" lvl="3" indent="-381000" eaLnBrk="1" hangingPunct="1"/>
            <a:r>
              <a:rPr lang="fr-FR" altLang="fr-FR" dirty="0" smtClean="0"/>
              <a:t>Y compris les extensions STP propriétaires Cisco : BPDU </a:t>
            </a:r>
            <a:r>
              <a:rPr lang="fr-FR" altLang="fr-FR" dirty="0" err="1" smtClean="0"/>
              <a:t>Guard</a:t>
            </a:r>
            <a:r>
              <a:rPr lang="fr-FR" altLang="fr-FR" dirty="0" smtClean="0"/>
              <a:t>, </a:t>
            </a:r>
            <a:r>
              <a:rPr lang="fr-FR" altLang="fr-FR" dirty="0" err="1" smtClean="0"/>
              <a:t>Root</a:t>
            </a:r>
            <a:r>
              <a:rPr lang="fr-FR" altLang="fr-FR" dirty="0" smtClean="0"/>
              <a:t> </a:t>
            </a:r>
            <a:r>
              <a:rPr lang="fr-FR" altLang="fr-FR" dirty="0" err="1" smtClean="0"/>
              <a:t>Guard</a:t>
            </a:r>
            <a:r>
              <a:rPr lang="fr-FR" altLang="fr-FR" dirty="0" smtClean="0"/>
              <a:t>, …</a:t>
            </a:r>
          </a:p>
          <a:p>
            <a:pPr marL="1371600" lvl="2" indent="-457200" eaLnBrk="1" hangingPunct="1"/>
            <a:r>
              <a:rPr lang="fr-FR" altLang="fr-FR" dirty="0" smtClean="0"/>
              <a:t>Prend en charge la norme d’agrégation IEEE 802.1Q à la place de ISL</a:t>
            </a:r>
          </a:p>
          <a:p>
            <a:pPr marL="1371600" lvl="2" indent="-457200" eaLnBrk="1" hangingPunct="1"/>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102</a:t>
            </a:fld>
            <a:endParaRPr lang="fr-BE" dirty="0"/>
          </a:p>
        </p:txBody>
      </p:sp>
    </p:spTree>
    <p:extLst>
      <p:ext uri="{BB962C8B-B14F-4D97-AF65-F5344CB8AC3E}">
        <p14:creationId xmlns:p14="http://schemas.microsoft.com/office/powerpoint/2010/main" val="369840073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fr-FR" altLang="fr-FR" smtClean="0"/>
              <a:t>Variantes du STP</a:t>
            </a:r>
          </a:p>
        </p:txBody>
      </p:sp>
      <p:sp>
        <p:nvSpPr>
          <p:cNvPr id="58372" name="Rectangle 3"/>
          <p:cNvSpPr>
            <a:spLocks noGrp="1" noChangeArrowheads="1"/>
          </p:cNvSpPr>
          <p:nvPr>
            <p:ph type="body" idx="1"/>
          </p:nvPr>
        </p:nvSpPr>
        <p:spPr/>
        <p:txBody>
          <a:bodyPr/>
          <a:lstStyle/>
          <a:p>
            <a:pPr eaLnBrk="1" hangingPunct="1"/>
            <a:r>
              <a:rPr lang="fr-FR" altLang="fr-FR" sz="2800" dirty="0" smtClean="0">
                <a:solidFill>
                  <a:schemeClr val="accent6">
                    <a:lumMod val="75000"/>
                  </a:schemeClr>
                </a:solidFill>
              </a:rPr>
              <a:t>Multiple STP (MSTP et MST)</a:t>
            </a:r>
          </a:p>
          <a:p>
            <a:pPr marL="990600" lvl="1" indent="-533400" eaLnBrk="1" hangingPunct="1"/>
            <a:r>
              <a:rPr lang="fr-FR" altLang="fr-FR" sz="2400" dirty="0" smtClean="0">
                <a:solidFill>
                  <a:srgbClr val="0070C0"/>
                </a:solidFill>
              </a:rPr>
              <a:t>Amélioration</a:t>
            </a:r>
          </a:p>
          <a:p>
            <a:pPr marL="1371600" lvl="2" indent="-457200" eaLnBrk="1" hangingPunct="1"/>
            <a:r>
              <a:rPr lang="fr-FR" altLang="fr-FR" sz="2000" dirty="0" smtClean="0"/>
              <a:t>Basé sur RSTP (802.11w)</a:t>
            </a:r>
          </a:p>
          <a:p>
            <a:pPr marL="1371600" lvl="2" indent="-457200" eaLnBrk="1" hangingPunct="1"/>
            <a:r>
              <a:rPr lang="fr-FR" altLang="fr-FR" sz="2000" dirty="0" smtClean="0"/>
              <a:t>Permet d’associer plusieurs VLAN à la même instance d’arbre recouvrant </a:t>
            </a:r>
          </a:p>
          <a:p>
            <a:pPr marL="1752600" lvl="3" indent="-381000" eaLnBrk="1" hangingPunct="1">
              <a:buFontTx/>
              <a:buNone/>
            </a:pPr>
            <a:r>
              <a:rPr lang="fr-FR" altLang="fr-FR" sz="1800" dirty="0" smtClean="0">
                <a:sym typeface="Wingdings" pitchFamily="2" charset="2"/>
              </a:rPr>
              <a:t> R</a:t>
            </a:r>
            <a:r>
              <a:rPr lang="fr-FR" altLang="fr-FR" sz="1800" dirty="0" smtClean="0"/>
              <a:t>éduit le nombre d’instances requises pour la prise en charge de nombreux VLAN</a:t>
            </a:r>
          </a:p>
          <a:p>
            <a:pPr marL="990600" lvl="1" indent="-533400" eaLnBrk="1" hangingPunct="1"/>
            <a:r>
              <a:rPr lang="fr-FR" altLang="fr-FR" sz="2400" dirty="0" smtClean="0">
                <a:solidFill>
                  <a:srgbClr val="0070C0"/>
                </a:solidFill>
              </a:rPr>
              <a:t>Caractéristiques</a:t>
            </a:r>
          </a:p>
          <a:p>
            <a:pPr marL="1371600" lvl="2" indent="-457200" eaLnBrk="1" hangingPunct="1"/>
            <a:r>
              <a:rPr lang="fr-FR" altLang="fr-FR" sz="2000" dirty="0" smtClean="0"/>
              <a:t>MSTP = Norme 802.1s </a:t>
            </a:r>
          </a:p>
          <a:p>
            <a:pPr marL="1371600" lvl="2" indent="-457200" eaLnBrk="1" hangingPunct="1"/>
            <a:r>
              <a:rPr lang="fr-FR" altLang="fr-FR" sz="2000" dirty="0" smtClean="0"/>
              <a:t>MST = implémentation Cisco de MSTP</a:t>
            </a:r>
          </a:p>
          <a:p>
            <a:pPr marL="1371600" lvl="2" indent="-457200" eaLnBrk="1" hangingPunct="1"/>
            <a:r>
              <a:rPr lang="fr-FR" altLang="fr-FR" sz="2000" dirty="0" smtClean="0"/>
              <a:t>Permet un équilibrage de la charge mais est plus difficile à configurer</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103</a:t>
            </a:fld>
            <a:endParaRPr lang="fr-BE" dirty="0"/>
          </a:p>
        </p:txBody>
      </p:sp>
    </p:spTree>
    <p:extLst>
      <p:ext uri="{BB962C8B-B14F-4D97-AF65-F5344CB8AC3E}">
        <p14:creationId xmlns:p14="http://schemas.microsoft.com/office/powerpoint/2010/main" val="11081932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fr-FR" altLang="fr-FR" smtClean="0"/>
              <a:t>Variantes du STP</a:t>
            </a:r>
          </a:p>
        </p:txBody>
      </p:sp>
      <p:sp>
        <p:nvSpPr>
          <p:cNvPr id="131076" name="Rectangle 3"/>
          <p:cNvSpPr>
            <a:spLocks noGrp="1" noChangeArrowheads="1"/>
          </p:cNvSpPr>
          <p:nvPr>
            <p:ph type="body" idx="1"/>
          </p:nvPr>
        </p:nvSpPr>
        <p:spPr/>
        <p:txBody>
          <a:bodyPr>
            <a:normAutofit/>
          </a:bodyPr>
          <a:lstStyle/>
          <a:p>
            <a:pPr eaLnBrk="1" hangingPunct="1">
              <a:defRPr/>
            </a:pPr>
            <a:r>
              <a:rPr lang="fr-FR" altLang="fr-FR" dirty="0" smtClean="0">
                <a:solidFill>
                  <a:schemeClr val="accent6">
                    <a:lumMod val="75000"/>
                  </a:schemeClr>
                </a:solidFill>
              </a:rPr>
              <a:t>RPVST+ : Rapid per-VLAN </a:t>
            </a:r>
            <a:r>
              <a:rPr lang="fr-FR" altLang="fr-FR" dirty="0" err="1" smtClean="0">
                <a:solidFill>
                  <a:schemeClr val="accent6">
                    <a:lumMod val="75000"/>
                  </a:schemeClr>
                </a:solidFill>
              </a:rPr>
              <a:t>spanning</a:t>
            </a:r>
            <a:r>
              <a:rPr lang="fr-FR" altLang="fr-FR" dirty="0" smtClean="0">
                <a:solidFill>
                  <a:schemeClr val="accent6">
                    <a:lumMod val="75000"/>
                  </a:schemeClr>
                </a:solidFill>
              </a:rPr>
              <a:t> </a:t>
            </a:r>
            <a:r>
              <a:rPr lang="fr-FR" altLang="fr-FR" dirty="0" err="1" smtClean="0">
                <a:solidFill>
                  <a:schemeClr val="accent6">
                    <a:lumMod val="75000"/>
                  </a:schemeClr>
                </a:solidFill>
              </a:rPr>
              <a:t>tree</a:t>
            </a:r>
            <a:r>
              <a:rPr lang="fr-FR" altLang="fr-FR" dirty="0" smtClean="0">
                <a:solidFill>
                  <a:schemeClr val="accent6">
                    <a:lumMod val="75000"/>
                  </a:schemeClr>
                </a:solidFill>
              </a:rPr>
              <a:t> </a:t>
            </a:r>
            <a:r>
              <a:rPr lang="fr-FR" altLang="fr-FR" dirty="0" err="1" smtClean="0">
                <a:solidFill>
                  <a:schemeClr val="accent6">
                    <a:lumMod val="75000"/>
                  </a:schemeClr>
                </a:solidFill>
              </a:rPr>
              <a:t>protocol</a:t>
            </a:r>
            <a:r>
              <a:rPr lang="fr-FR" altLang="fr-FR" dirty="0" smtClean="0">
                <a:solidFill>
                  <a:schemeClr val="accent6">
                    <a:lumMod val="75000"/>
                  </a:schemeClr>
                </a:solidFill>
              </a:rPr>
              <a:t>+ </a:t>
            </a:r>
          </a:p>
          <a:p>
            <a:pPr marL="990600" lvl="1" indent="-533400" eaLnBrk="1" hangingPunct="1">
              <a:defRPr/>
            </a:pPr>
            <a:r>
              <a:rPr lang="fr-FR" dirty="0" smtClean="0">
                <a:solidFill>
                  <a:srgbClr val="0070C0"/>
                </a:solidFill>
              </a:rPr>
              <a:t>RPVST+ résout à la fois les problèmes de convergence et de performances </a:t>
            </a:r>
            <a:endParaRPr lang="fr-FR" altLang="fr-FR" dirty="0" smtClean="0">
              <a:solidFill>
                <a:srgbClr val="0070C0"/>
              </a:solidFill>
            </a:endParaRPr>
          </a:p>
          <a:p>
            <a:pPr marL="1390650" lvl="2" indent="-533400" eaLnBrk="1" hangingPunct="1">
              <a:defRPr/>
            </a:pPr>
            <a:r>
              <a:rPr lang="fr-FR" altLang="fr-FR" dirty="0" smtClean="0"/>
              <a:t>Basé sur 802.1w, il assure un temps de convergence plus court que le protocole STP</a:t>
            </a:r>
          </a:p>
          <a:p>
            <a:pPr marL="1390650" lvl="2" indent="-533400" eaLnBrk="1" hangingPunct="1">
              <a:defRPr/>
            </a:pPr>
            <a:r>
              <a:rPr lang="fr-FR" dirty="0" smtClean="0"/>
              <a:t>Il gère une instance 802.1w séparée pour chaque VLAN</a:t>
            </a:r>
            <a:endParaRPr lang="fr-FR" altLang="fr-FR" dirty="0" smtClean="0"/>
          </a:p>
          <a:p>
            <a:pPr marL="1390650" lvl="2" indent="-533400" eaLnBrk="1" hangingPunct="1">
              <a:defRPr/>
            </a:pPr>
            <a:r>
              <a:rPr lang="fr-FR" altLang="fr-FR" dirty="0" smtClean="0"/>
              <a:t>Il intègre des extensions propriétaires Cisco (</a:t>
            </a:r>
            <a:r>
              <a:rPr lang="fr-FR" altLang="fr-FR" dirty="0" err="1" smtClean="0"/>
              <a:t>PortFast</a:t>
            </a:r>
            <a:r>
              <a:rPr lang="fr-FR" altLang="fr-FR" dirty="0" smtClean="0"/>
              <a:t>, …) </a:t>
            </a:r>
          </a:p>
          <a:p>
            <a:pPr marL="990600" lvl="1" indent="-533400" eaLnBrk="1" hangingPunct="1">
              <a:defRPr/>
            </a:pPr>
            <a:r>
              <a:rPr lang="fr-FR" altLang="fr-FR" dirty="0" smtClean="0">
                <a:solidFill>
                  <a:srgbClr val="0070C0"/>
                </a:solidFill>
              </a:rPr>
              <a:t>Nécessite plus de ressources </a:t>
            </a:r>
          </a:p>
          <a:p>
            <a:pPr marL="1390650" lvl="2" indent="-533400" eaLnBrk="1" hangingPunct="1">
              <a:defRPr/>
            </a:pPr>
            <a:r>
              <a:rPr lang="fr-FR" dirty="0" smtClean="0"/>
              <a:t>Besoins plus importants en matière de processeur et de mémoire pour gérer les différentes instances</a:t>
            </a:r>
          </a:p>
          <a:p>
            <a:pPr marL="990600" lvl="1" indent="-533400" eaLnBrk="1" hangingPunct="1">
              <a:defRPr/>
            </a:pPr>
            <a:r>
              <a:rPr lang="fr-FR" altLang="fr-FR" dirty="0" smtClean="0">
                <a:solidFill>
                  <a:srgbClr val="0070C0"/>
                </a:solidFill>
              </a:rPr>
              <a:t>Protocole propriétaire Cisco</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104</a:t>
            </a:fld>
            <a:endParaRPr lang="fr-BE" dirty="0"/>
          </a:p>
        </p:txBody>
      </p:sp>
    </p:spTree>
    <p:extLst>
      <p:ext uri="{BB962C8B-B14F-4D97-AF65-F5344CB8AC3E}">
        <p14:creationId xmlns:p14="http://schemas.microsoft.com/office/powerpoint/2010/main" val="41650889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fr-FR" altLang="fr-FR" dirty="0" smtClean="0"/>
              <a:t>RPVST+</a:t>
            </a:r>
          </a:p>
        </p:txBody>
      </p:sp>
      <p:sp>
        <p:nvSpPr>
          <p:cNvPr id="60420" name="Rectangle 3"/>
          <p:cNvSpPr>
            <a:spLocks noGrp="1" noChangeArrowheads="1"/>
          </p:cNvSpPr>
          <p:nvPr>
            <p:ph type="body" idx="1"/>
          </p:nvPr>
        </p:nvSpPr>
        <p:spPr/>
        <p:txBody>
          <a:bodyPr/>
          <a:lstStyle/>
          <a:p>
            <a:pPr eaLnBrk="1" hangingPunct="1"/>
            <a:r>
              <a:rPr lang="fr-FR" altLang="fr-FR" sz="2800" dirty="0" smtClean="0">
                <a:solidFill>
                  <a:schemeClr val="accent6">
                    <a:lumMod val="75000"/>
                  </a:schemeClr>
                </a:solidFill>
              </a:rPr>
              <a:t>RPVST+</a:t>
            </a:r>
          </a:p>
          <a:p>
            <a:pPr lvl="1" eaLnBrk="1" hangingPunct="1"/>
            <a:r>
              <a:rPr lang="fr-FR" altLang="fr-FR" sz="2400" dirty="0" smtClean="0">
                <a:solidFill>
                  <a:srgbClr val="0070C0"/>
                </a:solidFill>
              </a:rPr>
              <a:t>Gère une instance d’arbre recouvrant pour chaque VLAN configuré dans le réseau</a:t>
            </a:r>
          </a:p>
          <a:p>
            <a:pPr lvl="2" eaLnBrk="1" hangingPunct="1"/>
            <a:r>
              <a:rPr lang="fr-FR" altLang="fr-FR" sz="2000" dirty="0" smtClean="0"/>
              <a:t>Tous les commutateurs du réseau participent à la convergence du réseau</a:t>
            </a:r>
          </a:p>
          <a:p>
            <a:pPr lvl="2" eaLnBrk="1" hangingPunct="1"/>
            <a:r>
              <a:rPr lang="fr-FR" altLang="fr-FR" sz="2000" dirty="0" smtClean="0"/>
              <a:t>Consommation de bande passante pour chaque instance PVST+ (nombreuses trames BPDU)</a:t>
            </a:r>
          </a:p>
          <a:p>
            <a:pPr lvl="1" eaLnBrk="1" hangingPunct="1"/>
            <a:r>
              <a:rPr lang="fr-FR" altLang="fr-FR" sz="2400" dirty="0" smtClean="0">
                <a:solidFill>
                  <a:srgbClr val="0070C0"/>
                </a:solidFill>
              </a:rPr>
              <a:t>Équilibrage de charge</a:t>
            </a:r>
          </a:p>
          <a:p>
            <a:pPr lvl="2" eaLnBrk="1" hangingPunct="1"/>
            <a:r>
              <a:rPr lang="fr-FR" altLang="fr-FR" sz="2000" dirty="0" smtClean="0"/>
              <a:t>En acheminant des informations de certains VLAN sur une agrégation et celles d’autres VLAN sur une autre agrégation</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105</a:t>
            </a:fld>
            <a:endParaRPr lang="fr-BE" dirty="0"/>
          </a:p>
        </p:txBody>
      </p:sp>
    </p:spTree>
    <p:extLst>
      <p:ext uri="{BB962C8B-B14F-4D97-AF65-F5344CB8AC3E}">
        <p14:creationId xmlns:p14="http://schemas.microsoft.com/office/powerpoint/2010/main" val="330855994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3"/>
          <p:cNvSpPr>
            <a:spLocks noGrp="1" noChangeArrowheads="1"/>
          </p:cNvSpPr>
          <p:nvPr>
            <p:ph type="body" sz="half" idx="1"/>
          </p:nvPr>
        </p:nvSpPr>
        <p:spPr>
          <a:xfrm>
            <a:off x="457200" y="1600200"/>
            <a:ext cx="8229600" cy="1252538"/>
          </a:xfrm>
        </p:spPr>
        <p:txBody>
          <a:bodyPr/>
          <a:lstStyle/>
          <a:p>
            <a:pPr eaLnBrk="1" hangingPunct="1">
              <a:lnSpc>
                <a:spcPct val="90000"/>
              </a:lnSpc>
            </a:pPr>
            <a:r>
              <a:rPr lang="fr-FR" altLang="fr-FR" sz="2800" dirty="0" smtClean="0">
                <a:solidFill>
                  <a:schemeClr val="accent6">
                    <a:lumMod val="75000"/>
                  </a:schemeClr>
                </a:solidFill>
              </a:rPr>
              <a:t>Exemple d’équilibrage de charge</a:t>
            </a:r>
          </a:p>
          <a:p>
            <a:pPr lvl="1" eaLnBrk="1" hangingPunct="1">
              <a:lnSpc>
                <a:spcPct val="90000"/>
              </a:lnSpc>
            </a:pPr>
            <a:r>
              <a:rPr lang="fr-FR" altLang="fr-FR" sz="2400" dirty="0" smtClean="0"/>
              <a:t>Pour équilibrer la charge, plusieurs commutateurs racines doivent être configurés</a:t>
            </a:r>
          </a:p>
        </p:txBody>
      </p:sp>
      <p:pic>
        <p:nvPicPr>
          <p:cNvPr id="61445"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124075" y="3051944"/>
            <a:ext cx="4864100" cy="28495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46" name="ZoneTexte 2"/>
          <p:cNvSpPr txBox="1">
            <a:spLocks noChangeArrowheads="1"/>
          </p:cNvSpPr>
          <p:nvPr/>
        </p:nvSpPr>
        <p:spPr bwMode="auto">
          <a:xfrm>
            <a:off x="179388" y="2924944"/>
            <a:ext cx="3871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Sw1 = Root Bridge pour le VLAN 10</a:t>
            </a:r>
          </a:p>
        </p:txBody>
      </p:sp>
      <p:sp>
        <p:nvSpPr>
          <p:cNvPr id="61447" name="ZoneTexte 9"/>
          <p:cNvSpPr txBox="1">
            <a:spLocks noChangeArrowheads="1"/>
          </p:cNvSpPr>
          <p:nvPr/>
        </p:nvSpPr>
        <p:spPr bwMode="auto">
          <a:xfrm>
            <a:off x="179388" y="5644332"/>
            <a:ext cx="3871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Sw2 = Root Bridge pour le VLAN 20</a:t>
            </a: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106</a:t>
            </a:fld>
            <a:endParaRPr lang="fr-BE" dirty="0"/>
          </a:p>
        </p:txBody>
      </p:sp>
      <p:sp>
        <p:nvSpPr>
          <p:cNvPr id="9"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a:t>RPVST</a:t>
            </a:r>
            <a:r>
              <a:rPr lang="fr-FR" altLang="fr-FR" dirty="0" smtClean="0"/>
              <a:t>+</a:t>
            </a:r>
          </a:p>
        </p:txBody>
      </p:sp>
    </p:spTree>
    <p:extLst>
      <p:ext uri="{BB962C8B-B14F-4D97-AF65-F5344CB8AC3E}">
        <p14:creationId xmlns:p14="http://schemas.microsoft.com/office/powerpoint/2010/main" val="8331070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fr-FR" altLang="fr-FR" smtClean="0"/>
              <a:t>RPVST+</a:t>
            </a:r>
          </a:p>
        </p:txBody>
      </p:sp>
      <p:sp>
        <p:nvSpPr>
          <p:cNvPr id="136196" name="Rectangle 3"/>
          <p:cNvSpPr>
            <a:spLocks noGrp="1" noChangeArrowheads="1"/>
          </p:cNvSpPr>
          <p:nvPr>
            <p:ph type="body" idx="1"/>
          </p:nvPr>
        </p:nvSpPr>
        <p:spPr/>
        <p:txBody>
          <a:bodyPr>
            <a:normAutofit/>
          </a:bodyPr>
          <a:lstStyle/>
          <a:p>
            <a:pPr eaLnBrk="1" hangingPunct="1">
              <a:defRPr/>
            </a:pPr>
            <a:r>
              <a:rPr lang="fr-FR" altLang="fr-FR" dirty="0" smtClean="0">
                <a:solidFill>
                  <a:schemeClr val="accent6">
                    <a:lumMod val="75000"/>
                  </a:schemeClr>
                </a:solidFill>
              </a:rPr>
              <a:t>Champ ID de pont (BID :Bridge ID)</a:t>
            </a:r>
          </a:p>
          <a:p>
            <a:pPr lvl="2" eaLnBrk="1" hangingPunct="1">
              <a:defRPr/>
            </a:pPr>
            <a:r>
              <a:rPr lang="fr-FR" altLang="fr-FR" dirty="0" smtClean="0"/>
              <a:t>L’ID de pont (BID) permet d’influencer la sélection du pont racine d’un réseau via la priorité</a:t>
            </a:r>
          </a:p>
          <a:p>
            <a:pPr lvl="2" eaLnBrk="1" hangingPunct="1">
              <a:defRPr/>
            </a:pPr>
            <a:r>
              <a:rPr lang="fr-FR" altLang="fr-FR" dirty="0" smtClean="0"/>
              <a:t>Peut empêcher que l’ajout d’un commutateur ne déclenche une nouvelle sélection du pont racine</a:t>
            </a:r>
          </a:p>
          <a:p>
            <a:pPr lvl="2" eaLnBrk="1" hangingPunct="1">
              <a:defRPr/>
            </a:pPr>
            <a:r>
              <a:rPr lang="fr-FR" dirty="0" smtClean="0"/>
              <a:t>Il garantit que chaque commutateur possède un ID de pont unique pour chaque VLAN.</a:t>
            </a:r>
            <a:endParaRPr lang="fr-FR" altLang="fr-FR" dirty="0" smtClean="0"/>
          </a:p>
          <a:p>
            <a:pPr lvl="1" eaLnBrk="1" hangingPunct="1">
              <a:defRPr/>
            </a:pPr>
            <a:r>
              <a:rPr lang="fr-FR" altLang="fr-FR" dirty="0" smtClean="0">
                <a:solidFill>
                  <a:srgbClr val="0070C0"/>
                </a:solidFill>
              </a:rPr>
              <a:t>Ancien BID </a:t>
            </a:r>
          </a:p>
          <a:p>
            <a:pPr lvl="2" eaLnBrk="1" hangingPunct="1">
              <a:defRPr/>
            </a:pPr>
            <a:r>
              <a:rPr lang="fr-FR" altLang="fr-FR" dirty="0" smtClean="0"/>
              <a:t>Priorité du pont (2 octets) + adresse MAC (6 octets)</a:t>
            </a:r>
          </a:p>
          <a:p>
            <a:pPr lvl="2" eaLnBrk="1" hangingPunct="1">
              <a:defRPr/>
            </a:pPr>
            <a:r>
              <a:rPr lang="fr-FR" altLang="fr-FR" dirty="0" smtClean="0"/>
              <a:t>Par défaut : 32 768</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107</a:t>
            </a:fld>
            <a:endParaRPr lang="fr-BE" dirty="0"/>
          </a:p>
        </p:txBody>
      </p:sp>
    </p:spTree>
    <p:extLst>
      <p:ext uri="{BB962C8B-B14F-4D97-AF65-F5344CB8AC3E}">
        <p14:creationId xmlns:p14="http://schemas.microsoft.com/office/powerpoint/2010/main" val="4144399389"/>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fr-FR" altLang="fr-FR" dirty="0"/>
              <a:t>RPVST</a:t>
            </a:r>
            <a:r>
              <a:rPr lang="fr-FR" altLang="fr-FR" dirty="0" smtClean="0"/>
              <a:t>+</a:t>
            </a:r>
          </a:p>
        </p:txBody>
      </p:sp>
      <p:sp>
        <p:nvSpPr>
          <p:cNvPr id="63492" name="Rectangle 3"/>
          <p:cNvSpPr>
            <a:spLocks noGrp="1" noChangeArrowheads="1"/>
          </p:cNvSpPr>
          <p:nvPr>
            <p:ph type="body" idx="1"/>
          </p:nvPr>
        </p:nvSpPr>
        <p:spPr/>
        <p:txBody>
          <a:bodyPr/>
          <a:lstStyle/>
          <a:p>
            <a:pPr eaLnBrk="1" hangingPunct="1">
              <a:lnSpc>
                <a:spcPct val="90000"/>
              </a:lnSpc>
            </a:pPr>
            <a:r>
              <a:rPr lang="fr-FR" altLang="fr-FR" sz="2800" dirty="0" smtClean="0">
                <a:solidFill>
                  <a:schemeClr val="accent6">
                    <a:lumMod val="75000"/>
                  </a:schemeClr>
                </a:solidFill>
              </a:rPr>
              <a:t>ID de pont RPVST+ </a:t>
            </a:r>
          </a:p>
          <a:p>
            <a:pPr lvl="1" eaLnBrk="1" hangingPunct="1">
              <a:lnSpc>
                <a:spcPct val="90000"/>
              </a:lnSpc>
            </a:pPr>
            <a:r>
              <a:rPr lang="fr-FR" altLang="fr-FR" sz="2400" dirty="0" smtClean="0">
                <a:solidFill>
                  <a:srgbClr val="0070C0"/>
                </a:solidFill>
              </a:rPr>
              <a:t>Le champ d’ID système étendu contient l’ID du VLAN auquel la trame BPDU est associée</a:t>
            </a:r>
          </a:p>
          <a:p>
            <a:pPr lvl="2" eaLnBrk="1" hangingPunct="1">
              <a:lnSpc>
                <a:spcPct val="90000"/>
              </a:lnSpc>
            </a:pPr>
            <a:r>
              <a:rPr lang="fr-FR" altLang="fr-FR" sz="2000" dirty="0" smtClean="0"/>
              <a:t>Car PVST+ impose qu’une instance d’arbre recouvrant distincte soit exécutée pour chaque VLAN</a:t>
            </a:r>
          </a:p>
          <a:p>
            <a:pPr lvl="1" eaLnBrk="1" hangingPunct="1">
              <a:lnSpc>
                <a:spcPct val="90000"/>
              </a:lnSpc>
            </a:pPr>
            <a:r>
              <a:rPr lang="fr-FR" altLang="fr-FR" sz="2400" dirty="0" smtClean="0">
                <a:solidFill>
                  <a:srgbClr val="0070C0"/>
                </a:solidFill>
              </a:rPr>
              <a:t>Valeur de priorité </a:t>
            </a:r>
          </a:p>
          <a:p>
            <a:pPr lvl="2" eaLnBrk="1" hangingPunct="1">
              <a:lnSpc>
                <a:spcPct val="90000"/>
              </a:lnSpc>
            </a:pPr>
            <a:r>
              <a:rPr lang="fr-FR" altLang="fr-FR" sz="2000" dirty="0" smtClean="0"/>
              <a:t>Les valeurs autorisées sont comprises entre 0 et 61 440, par incréments de 4 096</a:t>
            </a:r>
          </a:p>
          <a:p>
            <a:pPr lvl="1" eaLnBrk="1" hangingPunct="1">
              <a:lnSpc>
                <a:spcPct val="90000"/>
              </a:lnSpc>
            </a:pPr>
            <a:r>
              <a:rPr lang="fr-FR" altLang="fr-FR" sz="2400" dirty="0" smtClean="0">
                <a:solidFill>
                  <a:srgbClr val="0070C0"/>
                </a:solidFill>
              </a:rPr>
              <a:t>Nouvelle Priorité </a:t>
            </a:r>
          </a:p>
          <a:p>
            <a:pPr lvl="2" eaLnBrk="1" hangingPunct="1">
              <a:lnSpc>
                <a:spcPct val="90000"/>
              </a:lnSpc>
              <a:buFontTx/>
              <a:buNone/>
            </a:pPr>
            <a:r>
              <a:rPr lang="fr-FR" altLang="fr-FR" sz="2000" dirty="0" smtClean="0"/>
              <a:t>= valeur champ priorité + valeur de l’ID système</a:t>
            </a:r>
          </a:p>
          <a:p>
            <a:pPr lvl="1" eaLnBrk="1" hangingPunct="1">
              <a:lnSpc>
                <a:spcPct val="90000"/>
              </a:lnSpc>
            </a:pPr>
            <a:endParaRPr lang="fr-FR" altLang="fr-FR" sz="2400" dirty="0" smtClean="0">
              <a:solidFill>
                <a:srgbClr val="FF0000"/>
              </a:solidFill>
            </a:endParaRP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108</a:t>
            </a:fld>
            <a:endParaRPr lang="fr-BE" dirty="0"/>
          </a:p>
        </p:txBody>
      </p:sp>
    </p:spTree>
    <p:extLst>
      <p:ext uri="{BB962C8B-B14F-4D97-AF65-F5344CB8AC3E}">
        <p14:creationId xmlns:p14="http://schemas.microsoft.com/office/powerpoint/2010/main" val="212629237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ID de pont RPVST+ </a:t>
            </a:r>
          </a:p>
        </p:txBody>
      </p:sp>
      <p:pic>
        <p:nvPicPr>
          <p:cNvPr id="64517"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95288" y="2132856"/>
            <a:ext cx="8353425" cy="3870325"/>
          </a:xfrm>
        </p:spPr>
      </p:pic>
      <p:sp>
        <p:nvSpPr>
          <p:cNvPr id="64518" name="Oval 6"/>
          <p:cNvSpPr>
            <a:spLocks noChangeArrowheads="1"/>
          </p:cNvSpPr>
          <p:nvPr/>
        </p:nvSpPr>
        <p:spPr bwMode="auto">
          <a:xfrm>
            <a:off x="3059113" y="4580781"/>
            <a:ext cx="1152525" cy="1008063"/>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64519" name="Line 7"/>
          <p:cNvSpPr>
            <a:spLocks noChangeShapeType="1"/>
          </p:cNvSpPr>
          <p:nvPr/>
        </p:nvSpPr>
        <p:spPr bwMode="auto">
          <a:xfrm flipH="1" flipV="1">
            <a:off x="1331913" y="4364881"/>
            <a:ext cx="1727200" cy="5762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64520" name="Text Box 8"/>
          <p:cNvSpPr txBox="1">
            <a:spLocks noChangeArrowheads="1"/>
          </p:cNvSpPr>
          <p:nvPr/>
        </p:nvSpPr>
        <p:spPr bwMode="auto">
          <a:xfrm>
            <a:off x="427038" y="3939431"/>
            <a:ext cx="1984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Contient l’ID de VLAN</a:t>
            </a: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109</a:t>
            </a:fld>
            <a:endParaRPr lang="fr-BE" dirty="0"/>
          </a:p>
        </p:txBody>
      </p:sp>
      <p:sp>
        <p:nvSpPr>
          <p:cNvPr id="10"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a:t>RPVST</a:t>
            </a:r>
            <a:r>
              <a:rPr lang="fr-FR" altLang="fr-FR" dirty="0" smtClean="0"/>
              <a:t>+</a:t>
            </a:r>
          </a:p>
        </p:txBody>
      </p:sp>
    </p:spTree>
    <p:extLst>
      <p:ext uri="{BB962C8B-B14F-4D97-AF65-F5344CB8AC3E}">
        <p14:creationId xmlns:p14="http://schemas.microsoft.com/office/powerpoint/2010/main" val="320197427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Stratégies</a:t>
            </a:r>
            <a:endParaRPr lang="fr-FR" dirty="0"/>
          </a:p>
        </p:txBody>
      </p:sp>
      <p:sp>
        <p:nvSpPr>
          <p:cNvPr id="3" name="Espace réservé du contenu 2"/>
          <p:cNvSpPr>
            <a:spLocks noGrp="1"/>
          </p:cNvSpPr>
          <p:nvPr>
            <p:ph idx="1"/>
          </p:nvPr>
        </p:nvSpPr>
        <p:spPr/>
        <p:txBody>
          <a:bodyPr/>
          <a:lstStyle/>
          <a:p>
            <a:r>
              <a:rPr lang="fr-FR" altLang="fr-FR" dirty="0">
                <a:solidFill>
                  <a:schemeClr val="accent6">
                    <a:lumMod val="75000"/>
                  </a:schemeClr>
                </a:solidFill>
              </a:rPr>
              <a:t>Adopter un modèle de conception hiérarchique de réseau</a:t>
            </a:r>
          </a:p>
          <a:p>
            <a:pPr lvl="1"/>
            <a:r>
              <a:rPr lang="fr-FR" altLang="fr-FR" dirty="0"/>
              <a:t>Evolutivité facilitée</a:t>
            </a:r>
          </a:p>
          <a:p>
            <a:pPr lvl="1"/>
            <a:r>
              <a:rPr lang="fr-FR" altLang="fr-FR" dirty="0"/>
              <a:t>Tolérance aux pannes facilitée</a:t>
            </a:r>
          </a:p>
          <a:p>
            <a:pPr lvl="1"/>
            <a:r>
              <a:rPr lang="fr-FR" altLang="fr-FR" dirty="0"/>
              <a:t>Performance facilitée</a:t>
            </a:r>
          </a:p>
          <a:p>
            <a:pPr lvl="1"/>
            <a:r>
              <a:rPr lang="fr-FR" altLang="fr-FR" dirty="0"/>
              <a:t>Sécurisation facilitée</a:t>
            </a:r>
          </a:p>
          <a:p>
            <a:pPr lvl="1"/>
            <a:r>
              <a:rPr lang="fr-FR" altLang="fr-FR" dirty="0"/>
              <a:t>Gestion et maintenance facilitée</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11</a:t>
            </a:fld>
            <a:endParaRPr lang="fr-BE"/>
          </a:p>
        </p:txBody>
      </p:sp>
    </p:spTree>
    <p:extLst>
      <p:ext uri="{BB962C8B-B14F-4D97-AF65-F5344CB8AC3E}">
        <p14:creationId xmlns:p14="http://schemas.microsoft.com/office/powerpoint/2010/main" val="9653642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p:cNvSpPr>
            <a:spLocks noGrp="1" noChangeArrowheads="1"/>
          </p:cNvSpPr>
          <p:nvPr>
            <p:ph type="body" sz="half" idx="1"/>
          </p:nvPr>
        </p:nvSpPr>
        <p:spPr>
          <a:xfrm>
            <a:off x="457200" y="1600200"/>
            <a:ext cx="8229600" cy="1541463"/>
          </a:xfrm>
        </p:spPr>
        <p:txBody>
          <a:bodyPr>
            <a:normAutofit lnSpcReduction="10000"/>
          </a:bodyPr>
          <a:lstStyle/>
          <a:p>
            <a:pPr eaLnBrk="1" hangingPunct="1">
              <a:lnSpc>
                <a:spcPct val="90000"/>
              </a:lnSpc>
            </a:pPr>
            <a:r>
              <a:rPr lang="fr-FR" altLang="fr-FR" sz="2400" dirty="0" smtClean="0">
                <a:solidFill>
                  <a:srgbClr val="FF6600"/>
                </a:solidFill>
              </a:rPr>
              <a:t>Configuration de la priorité des commutateurs RPVST+</a:t>
            </a:r>
          </a:p>
          <a:p>
            <a:pPr lvl="1" eaLnBrk="1" hangingPunct="1">
              <a:lnSpc>
                <a:spcPct val="90000"/>
              </a:lnSpc>
            </a:pPr>
            <a:r>
              <a:rPr lang="fr-FR" altLang="fr-FR" sz="2000" dirty="0" smtClean="0"/>
              <a:t>S1(config)# </a:t>
            </a:r>
            <a:r>
              <a:rPr lang="fr-FR" altLang="fr-FR" sz="2000" dirty="0" err="1" smtClean="0"/>
              <a:t>spanning-tree</a:t>
            </a:r>
            <a:r>
              <a:rPr lang="fr-FR" altLang="fr-FR" sz="2000" dirty="0" smtClean="0"/>
              <a:t>  vlan  10  </a:t>
            </a:r>
            <a:r>
              <a:rPr lang="fr-FR" altLang="fr-FR" sz="2000" dirty="0" err="1" smtClean="0"/>
              <a:t>priority</a:t>
            </a:r>
            <a:r>
              <a:rPr lang="fr-FR" altLang="fr-FR" sz="2000" dirty="0" smtClean="0"/>
              <a:t>  4096</a:t>
            </a:r>
          </a:p>
          <a:p>
            <a:pPr eaLnBrk="1" hangingPunct="1">
              <a:lnSpc>
                <a:spcPct val="90000"/>
              </a:lnSpc>
            </a:pPr>
            <a:endParaRPr lang="fr-FR" altLang="fr-FR" sz="2400" dirty="0" smtClean="0">
              <a:solidFill>
                <a:srgbClr val="FF6600"/>
              </a:solidFill>
            </a:endParaRPr>
          </a:p>
          <a:p>
            <a:pPr eaLnBrk="1" hangingPunct="1">
              <a:lnSpc>
                <a:spcPct val="90000"/>
              </a:lnSpc>
            </a:pPr>
            <a:r>
              <a:rPr lang="fr-FR" altLang="fr-FR" sz="2400" dirty="0" smtClean="0">
                <a:solidFill>
                  <a:srgbClr val="FF6600"/>
                </a:solidFill>
              </a:rPr>
              <a:t>Vérification de la configuration</a:t>
            </a:r>
          </a:p>
        </p:txBody>
      </p:sp>
      <p:pic>
        <p:nvPicPr>
          <p:cNvPr id="65541"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331640" y="2996952"/>
            <a:ext cx="6769373" cy="3132416"/>
          </a:xfrm>
        </p:spPr>
      </p:pic>
      <p:sp>
        <p:nvSpPr>
          <p:cNvPr id="944134" name="Oval 6"/>
          <p:cNvSpPr>
            <a:spLocks noChangeArrowheads="1"/>
          </p:cNvSpPr>
          <p:nvPr/>
        </p:nvSpPr>
        <p:spPr bwMode="auto">
          <a:xfrm>
            <a:off x="3589091" y="4451807"/>
            <a:ext cx="694878" cy="2873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44135" name="Line 7"/>
          <p:cNvSpPr>
            <a:spLocks noChangeShapeType="1"/>
          </p:cNvSpPr>
          <p:nvPr/>
        </p:nvSpPr>
        <p:spPr bwMode="auto">
          <a:xfrm flipH="1">
            <a:off x="4283968" y="3515180"/>
            <a:ext cx="2422818" cy="108029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44136" name="Text Box 8"/>
          <p:cNvSpPr txBox="1">
            <a:spLocks noChangeArrowheads="1"/>
          </p:cNvSpPr>
          <p:nvPr/>
        </p:nvSpPr>
        <p:spPr bwMode="auto">
          <a:xfrm>
            <a:off x="6686302" y="3194506"/>
            <a:ext cx="14811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Priotité = 4096 + 10</a:t>
            </a:r>
          </a:p>
        </p:txBody>
      </p:sp>
      <p:sp>
        <p:nvSpPr>
          <p:cNvPr id="944137" name="Line 9"/>
          <p:cNvSpPr>
            <a:spLocks noChangeShapeType="1"/>
          </p:cNvSpPr>
          <p:nvPr/>
        </p:nvSpPr>
        <p:spPr bwMode="auto">
          <a:xfrm>
            <a:off x="6003676" y="2089828"/>
            <a:ext cx="1016596" cy="110467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44138" name="Oval 10"/>
          <p:cNvSpPr>
            <a:spLocks noChangeArrowheads="1"/>
          </p:cNvSpPr>
          <p:nvPr/>
        </p:nvSpPr>
        <p:spPr bwMode="auto">
          <a:xfrm>
            <a:off x="5140076" y="1873928"/>
            <a:ext cx="860425" cy="4318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44139" name="Oval 11"/>
          <p:cNvSpPr>
            <a:spLocks noChangeArrowheads="1"/>
          </p:cNvSpPr>
          <p:nvPr/>
        </p:nvSpPr>
        <p:spPr bwMode="auto">
          <a:xfrm>
            <a:off x="5787777" y="4379576"/>
            <a:ext cx="1797050" cy="4318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44140" name="Line 12"/>
          <p:cNvSpPr>
            <a:spLocks noChangeShapeType="1"/>
          </p:cNvSpPr>
          <p:nvPr/>
        </p:nvSpPr>
        <p:spPr bwMode="auto">
          <a:xfrm flipH="1" flipV="1">
            <a:off x="7526031" y="3835856"/>
            <a:ext cx="73025" cy="7905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110</a:t>
            </a:fld>
            <a:endParaRPr lang="fr-BE" dirty="0"/>
          </a:p>
        </p:txBody>
      </p:sp>
      <p:sp>
        <p:nvSpPr>
          <p:cNvPr id="14"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a:t>RPVST</a:t>
            </a:r>
            <a:r>
              <a:rPr lang="fr-FR" altLang="fr-FR" dirty="0" smtClean="0"/>
              <a:t>+</a:t>
            </a:r>
          </a:p>
        </p:txBody>
      </p:sp>
    </p:spTree>
    <p:extLst>
      <p:ext uri="{BB962C8B-B14F-4D97-AF65-F5344CB8AC3E}">
        <p14:creationId xmlns:p14="http://schemas.microsoft.com/office/powerpoint/2010/main" val="2875685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44134"/>
                                        </p:tgtEl>
                                        <p:attrNameLst>
                                          <p:attrName>style.visibility</p:attrName>
                                        </p:attrNameLst>
                                      </p:cBhvr>
                                      <p:to>
                                        <p:strVal val="visible"/>
                                      </p:to>
                                    </p:set>
                                    <p:animEffect transition="in" filter="blinds(horizontal)">
                                      <p:cBhvr>
                                        <p:cTn id="7" dur="500"/>
                                        <p:tgtEl>
                                          <p:spTgt spid="9441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44135"/>
                                        </p:tgtEl>
                                        <p:attrNameLst>
                                          <p:attrName>style.visibility</p:attrName>
                                        </p:attrNameLst>
                                      </p:cBhvr>
                                      <p:to>
                                        <p:strVal val="visible"/>
                                      </p:to>
                                    </p:set>
                                    <p:animEffect transition="in" filter="blinds(horizontal)">
                                      <p:cBhvr>
                                        <p:cTn id="10" dur="500"/>
                                        <p:tgtEl>
                                          <p:spTgt spid="94413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44136"/>
                                        </p:tgtEl>
                                        <p:attrNameLst>
                                          <p:attrName>style.visibility</p:attrName>
                                        </p:attrNameLst>
                                      </p:cBhvr>
                                      <p:to>
                                        <p:strVal val="visible"/>
                                      </p:to>
                                    </p:set>
                                    <p:animEffect transition="in" filter="blinds(horizontal)">
                                      <p:cBhvr>
                                        <p:cTn id="13" dur="500"/>
                                        <p:tgtEl>
                                          <p:spTgt spid="94413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44137"/>
                                        </p:tgtEl>
                                        <p:attrNameLst>
                                          <p:attrName>style.visibility</p:attrName>
                                        </p:attrNameLst>
                                      </p:cBhvr>
                                      <p:to>
                                        <p:strVal val="visible"/>
                                      </p:to>
                                    </p:set>
                                    <p:animEffect transition="in" filter="blinds(horizontal)">
                                      <p:cBhvr>
                                        <p:cTn id="16" dur="500"/>
                                        <p:tgtEl>
                                          <p:spTgt spid="94413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44138"/>
                                        </p:tgtEl>
                                        <p:attrNameLst>
                                          <p:attrName>style.visibility</p:attrName>
                                        </p:attrNameLst>
                                      </p:cBhvr>
                                      <p:to>
                                        <p:strVal val="visible"/>
                                      </p:to>
                                    </p:set>
                                    <p:animEffect transition="in" filter="blinds(horizontal)">
                                      <p:cBhvr>
                                        <p:cTn id="19" dur="500"/>
                                        <p:tgtEl>
                                          <p:spTgt spid="94413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44139"/>
                                        </p:tgtEl>
                                        <p:attrNameLst>
                                          <p:attrName>style.visibility</p:attrName>
                                        </p:attrNameLst>
                                      </p:cBhvr>
                                      <p:to>
                                        <p:strVal val="visible"/>
                                      </p:to>
                                    </p:set>
                                    <p:animEffect transition="in" filter="blinds(horizontal)">
                                      <p:cBhvr>
                                        <p:cTn id="22" dur="500"/>
                                        <p:tgtEl>
                                          <p:spTgt spid="94413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44140"/>
                                        </p:tgtEl>
                                        <p:attrNameLst>
                                          <p:attrName>style.visibility</p:attrName>
                                        </p:attrNameLst>
                                      </p:cBhvr>
                                      <p:to>
                                        <p:strVal val="visible"/>
                                      </p:to>
                                    </p:set>
                                    <p:animEffect transition="in" filter="blinds(horizontal)">
                                      <p:cBhvr>
                                        <p:cTn id="25" dur="500"/>
                                        <p:tgtEl>
                                          <p:spTgt spid="944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134" grpId="0" animBg="1"/>
      <p:bldP spid="944135" grpId="0" animBg="1"/>
      <p:bldP spid="944136" grpId="0"/>
      <p:bldP spid="944137" grpId="0" animBg="1"/>
      <p:bldP spid="944138" grpId="0" animBg="1"/>
      <p:bldP spid="944139" grpId="0" animBg="1"/>
      <p:bldP spid="94414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Grp="1" noChangeArrowheads="1"/>
          </p:cNvSpPr>
          <p:nvPr>
            <p:ph type="body" sz="half" idx="1"/>
          </p:nvPr>
        </p:nvSpPr>
        <p:spPr>
          <a:xfrm>
            <a:off x="457200" y="1600200"/>
            <a:ext cx="8229600" cy="2332856"/>
          </a:xfrm>
        </p:spPr>
        <p:txBody>
          <a:bodyPr>
            <a:normAutofit fontScale="92500"/>
          </a:bodyPr>
          <a:lstStyle/>
          <a:p>
            <a:pPr eaLnBrk="1" hangingPunct="1">
              <a:lnSpc>
                <a:spcPct val="90000"/>
              </a:lnSpc>
            </a:pPr>
            <a:r>
              <a:rPr lang="fr-FR" altLang="fr-FR" sz="2800" dirty="0" smtClean="0">
                <a:solidFill>
                  <a:srgbClr val="FF6600"/>
                </a:solidFill>
              </a:rPr>
              <a:t>États des ports RPVST+</a:t>
            </a:r>
          </a:p>
          <a:p>
            <a:pPr lvl="1" eaLnBrk="1" hangingPunct="1">
              <a:lnSpc>
                <a:spcPct val="90000"/>
              </a:lnSpc>
            </a:pPr>
            <a:r>
              <a:rPr lang="fr-FR" altLang="fr-FR" sz="2400" dirty="0" smtClean="0">
                <a:solidFill>
                  <a:srgbClr val="0070C0"/>
                </a:solidFill>
              </a:rPr>
              <a:t>Trois états possibles </a:t>
            </a:r>
          </a:p>
          <a:p>
            <a:pPr lvl="2" eaLnBrk="1" hangingPunct="1">
              <a:lnSpc>
                <a:spcPct val="90000"/>
              </a:lnSpc>
            </a:pPr>
            <a:r>
              <a:rPr lang="fr-FR" altLang="fr-FR" sz="2000" dirty="0" smtClean="0"/>
              <a:t>Mise à l’écart ou rejet (</a:t>
            </a:r>
            <a:r>
              <a:rPr lang="fr-FR" altLang="fr-FR" sz="2000" dirty="0" err="1" smtClean="0"/>
              <a:t>Discarding</a:t>
            </a:r>
            <a:r>
              <a:rPr lang="fr-FR" altLang="fr-FR" sz="2000" dirty="0" smtClean="0"/>
              <a:t> State)</a:t>
            </a:r>
          </a:p>
          <a:p>
            <a:pPr lvl="2" eaLnBrk="1" hangingPunct="1">
              <a:lnSpc>
                <a:spcPct val="90000"/>
              </a:lnSpc>
            </a:pPr>
            <a:r>
              <a:rPr lang="fr-FR" altLang="fr-FR" sz="2000" dirty="0" smtClean="0"/>
              <a:t>Apprentissage (Learning)</a:t>
            </a:r>
          </a:p>
          <a:p>
            <a:pPr lvl="2" eaLnBrk="1" hangingPunct="1">
              <a:lnSpc>
                <a:spcPct val="90000"/>
              </a:lnSpc>
            </a:pPr>
            <a:r>
              <a:rPr lang="fr-FR" altLang="fr-FR" sz="2000" dirty="0" smtClean="0"/>
              <a:t>Acheminement (</a:t>
            </a:r>
            <a:r>
              <a:rPr lang="fr-FR" altLang="fr-FR" sz="2000" dirty="0" err="1" smtClean="0"/>
              <a:t>Forwarding</a:t>
            </a:r>
            <a:r>
              <a:rPr lang="fr-FR" altLang="fr-FR" sz="2000" dirty="0" smtClean="0"/>
              <a:t>)</a:t>
            </a:r>
          </a:p>
          <a:p>
            <a:pPr lvl="1" eaLnBrk="1" hangingPunct="1">
              <a:lnSpc>
                <a:spcPct val="90000"/>
              </a:lnSpc>
            </a:pPr>
            <a:r>
              <a:rPr lang="fr-FR" altLang="fr-FR" sz="2400" dirty="0" smtClean="0">
                <a:solidFill>
                  <a:srgbClr val="0070C0"/>
                </a:solidFill>
              </a:rPr>
              <a:t>Quel que soit son état, un port RSTP accepte et traite les trames BPDU</a:t>
            </a:r>
          </a:p>
        </p:txBody>
      </p:sp>
      <p:graphicFrame>
        <p:nvGraphicFramePr>
          <p:cNvPr id="2" name="Tableau 1"/>
          <p:cNvGraphicFramePr>
            <a:graphicFrameLocks noGrp="1"/>
          </p:cNvGraphicFramePr>
          <p:nvPr>
            <p:extLst>
              <p:ext uri="{D42A27DB-BD31-4B8C-83A1-F6EECF244321}">
                <p14:modId xmlns:p14="http://schemas.microsoft.com/office/powerpoint/2010/main" val="2023596497"/>
              </p:ext>
            </p:extLst>
          </p:nvPr>
        </p:nvGraphicFramePr>
        <p:xfrm>
          <a:off x="1043608" y="3789040"/>
          <a:ext cx="7272339" cy="2224086"/>
        </p:xfrm>
        <a:graphic>
          <a:graphicData uri="http://schemas.openxmlformats.org/drawingml/2006/table">
            <a:tbl>
              <a:tblPr firstRow="1" bandRow="1">
                <a:tableStyleId>{5C22544A-7EE6-4342-B048-85BDC9FD1C3A}</a:tableStyleId>
              </a:tblPr>
              <a:tblGrid>
                <a:gridCol w="2424113"/>
                <a:gridCol w="2424113"/>
                <a:gridCol w="2424113"/>
              </a:tblGrid>
              <a:tr h="370681">
                <a:tc>
                  <a:txBody>
                    <a:bodyPr/>
                    <a:lstStyle/>
                    <a:p>
                      <a:r>
                        <a:rPr lang="fr-FR" sz="1800" dirty="0" smtClean="0">
                          <a:solidFill>
                            <a:srgbClr val="C00000"/>
                          </a:solidFill>
                        </a:rPr>
                        <a:t>Etat opérationnel</a:t>
                      </a:r>
                      <a:endParaRPr lang="fr-FR" sz="1800" dirty="0">
                        <a:solidFill>
                          <a:srgbClr val="C00000"/>
                        </a:solidFill>
                      </a:endParaRPr>
                    </a:p>
                  </a:txBody>
                  <a:tcPr marL="91434" marR="91434" marT="45700" marB="45700"/>
                </a:tc>
                <a:tc>
                  <a:txBody>
                    <a:bodyPr/>
                    <a:lstStyle/>
                    <a:p>
                      <a:r>
                        <a:rPr lang="fr-FR" sz="1800" dirty="0" smtClean="0">
                          <a:solidFill>
                            <a:srgbClr val="C00000"/>
                          </a:solidFill>
                        </a:rPr>
                        <a:t>Etat STP</a:t>
                      </a:r>
                      <a:endParaRPr lang="fr-FR" sz="1800" dirty="0">
                        <a:solidFill>
                          <a:srgbClr val="C00000"/>
                        </a:solidFill>
                      </a:endParaRPr>
                    </a:p>
                  </a:txBody>
                  <a:tcPr marL="91434" marR="91434" marT="45700" marB="45700"/>
                </a:tc>
                <a:tc>
                  <a:txBody>
                    <a:bodyPr/>
                    <a:lstStyle/>
                    <a:p>
                      <a:r>
                        <a:rPr lang="fr-FR" sz="1800" dirty="0" smtClean="0">
                          <a:solidFill>
                            <a:srgbClr val="C00000"/>
                          </a:solidFill>
                        </a:rPr>
                        <a:t>Etat PVST+ (RSTP)</a:t>
                      </a:r>
                      <a:endParaRPr lang="fr-FR" sz="1800" dirty="0">
                        <a:solidFill>
                          <a:srgbClr val="C00000"/>
                        </a:solidFill>
                      </a:endParaRPr>
                    </a:p>
                  </a:txBody>
                  <a:tcPr marL="91434" marR="91434" marT="45700" marB="45700"/>
                </a:tc>
              </a:tr>
              <a:tr h="370681">
                <a:tc>
                  <a:txBody>
                    <a:bodyPr/>
                    <a:lstStyle/>
                    <a:p>
                      <a:r>
                        <a:rPr lang="fr-FR" sz="1800" dirty="0" err="1" smtClean="0"/>
                        <a:t>Enable</a:t>
                      </a:r>
                      <a:endParaRPr lang="fr-FR" sz="1800" dirty="0"/>
                    </a:p>
                  </a:txBody>
                  <a:tcPr marL="91434" marR="91434" marT="45700" marB="45700">
                    <a:solidFill>
                      <a:schemeClr val="bg1">
                        <a:lumMod val="85000"/>
                      </a:schemeClr>
                    </a:solidFill>
                  </a:tcPr>
                </a:tc>
                <a:tc>
                  <a:txBody>
                    <a:bodyPr/>
                    <a:lstStyle/>
                    <a:p>
                      <a:r>
                        <a:rPr lang="fr-FR" sz="1800" dirty="0" err="1" smtClean="0"/>
                        <a:t>Blocking</a:t>
                      </a:r>
                      <a:endParaRPr lang="fr-FR" sz="1800" dirty="0"/>
                    </a:p>
                  </a:txBody>
                  <a:tcPr marL="91434" marR="91434" marT="45700" marB="45700">
                    <a:solidFill>
                      <a:schemeClr val="bg1">
                        <a:lumMod val="85000"/>
                      </a:schemeClr>
                    </a:solidFill>
                  </a:tcPr>
                </a:tc>
                <a:tc>
                  <a:txBody>
                    <a:bodyPr/>
                    <a:lstStyle/>
                    <a:p>
                      <a:r>
                        <a:rPr lang="fr-FR" sz="1800" dirty="0" err="1" smtClean="0"/>
                        <a:t>Discarding</a:t>
                      </a:r>
                      <a:endParaRPr lang="fr-FR" sz="1800" dirty="0"/>
                    </a:p>
                  </a:txBody>
                  <a:tcPr marL="91434" marR="91434" marT="45700" marB="45700">
                    <a:solidFill>
                      <a:schemeClr val="bg1">
                        <a:lumMod val="85000"/>
                      </a:schemeClr>
                    </a:solidFill>
                  </a:tcPr>
                </a:tc>
              </a:tr>
              <a:tr h="3706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err="1" smtClean="0"/>
                        <a:t>Enable</a:t>
                      </a:r>
                      <a:endParaRPr lang="fr-FR" sz="1800" dirty="0" smtClean="0"/>
                    </a:p>
                  </a:txBody>
                  <a:tcPr marL="91434" marR="91434" marT="45700" marB="45700"/>
                </a:tc>
                <a:tc>
                  <a:txBody>
                    <a:bodyPr/>
                    <a:lstStyle/>
                    <a:p>
                      <a:r>
                        <a:rPr lang="fr-FR" sz="1800" dirty="0" err="1" smtClean="0"/>
                        <a:t>Listening</a:t>
                      </a:r>
                      <a:endParaRPr lang="fr-FR" sz="1800" dirty="0"/>
                    </a:p>
                  </a:txBody>
                  <a:tcPr marL="91434" marR="91434" marT="45700" marB="45700"/>
                </a:tc>
                <a:tc>
                  <a:txBody>
                    <a:bodyPr/>
                    <a:lstStyle/>
                    <a:p>
                      <a:r>
                        <a:rPr lang="fr-FR" sz="1800" dirty="0" err="1" smtClean="0"/>
                        <a:t>Discarding</a:t>
                      </a:r>
                      <a:endParaRPr lang="fr-FR" sz="1800" dirty="0"/>
                    </a:p>
                  </a:txBody>
                  <a:tcPr marL="91434" marR="91434" marT="45700" marB="45700"/>
                </a:tc>
              </a:tr>
              <a:tr h="3706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err="1" smtClean="0"/>
                        <a:t>Enable</a:t>
                      </a:r>
                      <a:endParaRPr lang="fr-FR" sz="1800" dirty="0" smtClean="0"/>
                    </a:p>
                  </a:txBody>
                  <a:tcPr marL="91434" marR="91434" marT="45700" marB="45700">
                    <a:solidFill>
                      <a:schemeClr val="bg1">
                        <a:lumMod val="85000"/>
                      </a:schemeClr>
                    </a:solidFill>
                  </a:tcPr>
                </a:tc>
                <a:tc>
                  <a:txBody>
                    <a:bodyPr/>
                    <a:lstStyle/>
                    <a:p>
                      <a:r>
                        <a:rPr lang="fr-FR" sz="1800" dirty="0" smtClean="0"/>
                        <a:t>Learning</a:t>
                      </a:r>
                      <a:endParaRPr lang="fr-FR" sz="1800" dirty="0"/>
                    </a:p>
                  </a:txBody>
                  <a:tcPr marL="91434" marR="91434" marT="45700" marB="45700">
                    <a:solidFill>
                      <a:schemeClr val="bg1">
                        <a:lumMod val="85000"/>
                      </a:schemeClr>
                    </a:solidFill>
                  </a:tcPr>
                </a:tc>
                <a:tc>
                  <a:txBody>
                    <a:bodyPr/>
                    <a:lstStyle/>
                    <a:p>
                      <a:r>
                        <a:rPr lang="fr-FR" sz="1800" dirty="0" smtClean="0"/>
                        <a:t>Learning</a:t>
                      </a:r>
                      <a:endParaRPr lang="fr-FR" sz="1800" dirty="0"/>
                    </a:p>
                  </a:txBody>
                  <a:tcPr marL="91434" marR="91434" marT="45700" marB="45700">
                    <a:solidFill>
                      <a:schemeClr val="bg1">
                        <a:lumMod val="85000"/>
                      </a:schemeClr>
                    </a:solidFill>
                  </a:tcPr>
                </a:tc>
              </a:tr>
              <a:tr h="3706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err="1" smtClean="0"/>
                        <a:t>Enable</a:t>
                      </a:r>
                      <a:endParaRPr lang="fr-FR" sz="1800" dirty="0" smtClean="0"/>
                    </a:p>
                  </a:txBody>
                  <a:tcPr marL="91434" marR="91434" marT="45700" marB="45700"/>
                </a:tc>
                <a:tc>
                  <a:txBody>
                    <a:bodyPr/>
                    <a:lstStyle/>
                    <a:p>
                      <a:r>
                        <a:rPr lang="fr-FR" sz="1800" dirty="0" err="1" smtClean="0"/>
                        <a:t>Forwarding</a:t>
                      </a:r>
                      <a:endParaRPr lang="fr-FR" sz="1800" dirty="0"/>
                    </a:p>
                  </a:txBody>
                  <a:tcPr marL="91434" marR="91434" marT="45700" marB="45700"/>
                </a:tc>
                <a:tc>
                  <a:txBody>
                    <a:bodyPr/>
                    <a:lstStyle/>
                    <a:p>
                      <a:r>
                        <a:rPr lang="fr-FR" sz="1800" dirty="0" err="1" smtClean="0"/>
                        <a:t>Forwarding</a:t>
                      </a:r>
                      <a:endParaRPr lang="fr-FR" sz="1800" dirty="0"/>
                    </a:p>
                  </a:txBody>
                  <a:tcPr marL="91434" marR="91434" marT="45700" marB="45700"/>
                </a:tc>
              </a:tr>
              <a:tr h="3706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err="1" smtClean="0"/>
                        <a:t>Disabled</a:t>
                      </a:r>
                      <a:endParaRPr lang="fr-FR" sz="1800" dirty="0" smtClean="0"/>
                    </a:p>
                  </a:txBody>
                  <a:tcPr marL="91434" marR="91434" marT="45700" marB="45700">
                    <a:solidFill>
                      <a:schemeClr val="bg1">
                        <a:lumMod val="85000"/>
                      </a:schemeClr>
                    </a:solidFill>
                  </a:tcPr>
                </a:tc>
                <a:tc>
                  <a:txBody>
                    <a:bodyPr/>
                    <a:lstStyle/>
                    <a:p>
                      <a:r>
                        <a:rPr lang="fr-FR" sz="1800" dirty="0" err="1" smtClean="0"/>
                        <a:t>Disabled</a:t>
                      </a:r>
                      <a:endParaRPr lang="fr-FR" sz="1800" dirty="0"/>
                    </a:p>
                  </a:txBody>
                  <a:tcPr marL="91434" marR="91434" marT="45700" marB="45700">
                    <a:solidFill>
                      <a:schemeClr val="bg1">
                        <a:lumMod val="85000"/>
                      </a:schemeClr>
                    </a:solidFill>
                  </a:tcPr>
                </a:tc>
                <a:tc>
                  <a:txBody>
                    <a:bodyPr/>
                    <a:lstStyle/>
                    <a:p>
                      <a:r>
                        <a:rPr lang="fr-FR" sz="1800" dirty="0" err="1" smtClean="0"/>
                        <a:t>Discarding</a:t>
                      </a:r>
                      <a:endParaRPr lang="fr-FR" sz="1800" dirty="0"/>
                    </a:p>
                  </a:txBody>
                  <a:tcPr marL="91434" marR="91434" marT="45700" marB="45700">
                    <a:solidFill>
                      <a:schemeClr val="bg1">
                        <a:lumMod val="85000"/>
                      </a:schemeClr>
                    </a:solidFill>
                  </a:tcPr>
                </a:tc>
              </a:tr>
            </a:tbl>
          </a:graphicData>
        </a:graphic>
      </p:graphicFrame>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111</a:t>
            </a:fld>
            <a:endParaRPr lang="fr-BE" dirty="0"/>
          </a:p>
        </p:txBody>
      </p:sp>
      <p:sp>
        <p:nvSpPr>
          <p:cNvPr id="7"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a:t>RPVST</a:t>
            </a:r>
            <a:r>
              <a:rPr lang="fr-FR" altLang="fr-FR" dirty="0" smtClean="0"/>
              <a:t>+</a:t>
            </a:r>
          </a:p>
        </p:txBody>
      </p:sp>
    </p:spTree>
    <p:extLst>
      <p:ext uri="{BB962C8B-B14F-4D97-AF65-F5344CB8AC3E}">
        <p14:creationId xmlns:p14="http://schemas.microsoft.com/office/powerpoint/2010/main" val="144522643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r>
              <a:rPr lang="fr-FR" altLang="fr-FR" smtClean="0"/>
              <a:t>PVST+</a:t>
            </a:r>
          </a:p>
        </p:txBody>
      </p:sp>
      <p:sp>
        <p:nvSpPr>
          <p:cNvPr id="67588" name="Rectangle 3"/>
          <p:cNvSpPr>
            <a:spLocks noGrp="1" noChangeArrowheads="1"/>
          </p:cNvSpPr>
          <p:nvPr>
            <p:ph type="body" idx="1"/>
          </p:nvPr>
        </p:nvSpPr>
        <p:spPr/>
        <p:txBody>
          <a:bodyPr/>
          <a:lstStyle/>
          <a:p>
            <a:pPr eaLnBrk="1" hangingPunct="1">
              <a:lnSpc>
                <a:spcPct val="90000"/>
              </a:lnSpc>
            </a:pPr>
            <a:r>
              <a:rPr lang="fr-FR" altLang="fr-FR" sz="2800" dirty="0" smtClean="0">
                <a:solidFill>
                  <a:srgbClr val="FF6600"/>
                </a:solidFill>
              </a:rPr>
              <a:t>Ports d’extrémité ou de périphérie (</a:t>
            </a:r>
            <a:r>
              <a:rPr lang="fr-FR" altLang="fr-FR" sz="2800" dirty="0" err="1" smtClean="0">
                <a:solidFill>
                  <a:srgbClr val="FF6600"/>
                </a:solidFill>
              </a:rPr>
              <a:t>edge</a:t>
            </a:r>
            <a:r>
              <a:rPr lang="fr-FR" altLang="fr-FR" sz="2800" dirty="0" smtClean="0">
                <a:solidFill>
                  <a:srgbClr val="FF6600"/>
                </a:solidFill>
              </a:rPr>
              <a:t> port)</a:t>
            </a:r>
          </a:p>
          <a:p>
            <a:pPr lvl="2" eaLnBrk="1" hangingPunct="1">
              <a:lnSpc>
                <a:spcPct val="90000"/>
              </a:lnSpc>
            </a:pPr>
            <a:r>
              <a:rPr lang="fr-FR" altLang="fr-FR" sz="2000" dirty="0" smtClean="0"/>
              <a:t>Port de commutateur qui ne doit jamais être connecté à un autre commutateur</a:t>
            </a:r>
          </a:p>
          <a:p>
            <a:pPr lvl="1" eaLnBrk="1" hangingPunct="1">
              <a:lnSpc>
                <a:spcPct val="90000"/>
              </a:lnSpc>
            </a:pPr>
            <a:r>
              <a:rPr lang="fr-FR" altLang="fr-FR" sz="2400" dirty="0" smtClean="0">
                <a:solidFill>
                  <a:srgbClr val="0070C0"/>
                </a:solidFill>
              </a:rPr>
              <a:t>Il passe immédiatement à l’état d’acheminement lorsqu’il est activé</a:t>
            </a:r>
          </a:p>
          <a:p>
            <a:pPr lvl="2" eaLnBrk="1" hangingPunct="1">
              <a:lnSpc>
                <a:spcPct val="90000"/>
              </a:lnSpc>
            </a:pPr>
            <a:r>
              <a:rPr lang="fr-FR" altLang="fr-FR" sz="2000" dirty="0" smtClean="0"/>
              <a:t>Identique à la fonction </a:t>
            </a:r>
            <a:r>
              <a:rPr lang="fr-FR" altLang="fr-FR" sz="2000" dirty="0" err="1" smtClean="0"/>
              <a:t>PortFast</a:t>
            </a:r>
            <a:r>
              <a:rPr lang="fr-FR" altLang="fr-FR" sz="2000" dirty="0" smtClean="0"/>
              <a:t>, configuration identique</a:t>
            </a:r>
          </a:p>
          <a:p>
            <a:pPr lvl="2" eaLnBrk="1" hangingPunct="1">
              <a:lnSpc>
                <a:spcPct val="90000"/>
              </a:lnSpc>
            </a:pPr>
            <a:r>
              <a:rPr lang="fr-FR" altLang="fr-FR" sz="2000" dirty="0" smtClean="0"/>
              <a:t>Ces ports ne produisent pas de changement de topologie lorsque le port passe à un état désactivé ou activé.</a:t>
            </a:r>
          </a:p>
          <a:p>
            <a:pPr lvl="1" eaLnBrk="1" hangingPunct="1">
              <a:lnSpc>
                <a:spcPct val="90000"/>
              </a:lnSpc>
            </a:pPr>
            <a:r>
              <a:rPr lang="fr-FR" altLang="fr-FR" sz="2400" dirty="0" smtClean="0">
                <a:solidFill>
                  <a:srgbClr val="0070C0"/>
                </a:solidFill>
              </a:rPr>
              <a:t>Différence avec </a:t>
            </a:r>
            <a:r>
              <a:rPr lang="fr-FR" altLang="fr-FR" sz="2400" dirty="0" err="1" smtClean="0">
                <a:solidFill>
                  <a:srgbClr val="0070C0"/>
                </a:solidFill>
              </a:rPr>
              <a:t>PortFast</a:t>
            </a:r>
            <a:endParaRPr lang="fr-FR" altLang="fr-FR" sz="2400" dirty="0" smtClean="0">
              <a:solidFill>
                <a:srgbClr val="0070C0"/>
              </a:solidFill>
            </a:endParaRPr>
          </a:p>
          <a:p>
            <a:pPr lvl="2" eaLnBrk="1" hangingPunct="1">
              <a:lnSpc>
                <a:spcPct val="90000"/>
              </a:lnSpc>
            </a:pPr>
            <a:r>
              <a:rPr lang="fr-FR" altLang="fr-FR" sz="2000" dirty="0" smtClean="0"/>
              <a:t>Un port d’extrémité RSTP qui reçoit une trame BPDU perd immédiatement son statut de port d’extrémité et devient un port « </a:t>
            </a:r>
            <a:r>
              <a:rPr lang="fr-FR" altLang="fr-FR" sz="2000" dirty="0" err="1" smtClean="0"/>
              <a:t>Spanning</a:t>
            </a:r>
            <a:r>
              <a:rPr lang="fr-FR" altLang="fr-FR" sz="2000" dirty="0" smtClean="0"/>
              <a:t> </a:t>
            </a:r>
            <a:r>
              <a:rPr lang="fr-FR" altLang="fr-FR" sz="2000" dirty="0" err="1" smtClean="0"/>
              <a:t>Tree</a:t>
            </a:r>
            <a:r>
              <a:rPr lang="fr-FR" altLang="fr-FR" sz="2000" dirty="0" smtClean="0"/>
              <a:t> » normal.</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112</a:t>
            </a:fld>
            <a:endParaRPr lang="fr-BE" dirty="0"/>
          </a:p>
        </p:txBody>
      </p:sp>
    </p:spTree>
    <p:extLst>
      <p:ext uri="{BB962C8B-B14F-4D97-AF65-F5344CB8AC3E}">
        <p14:creationId xmlns:p14="http://schemas.microsoft.com/office/powerpoint/2010/main" val="249705691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fr-FR" altLang="fr-FR" smtClean="0"/>
              <a:t>RPVST+</a:t>
            </a:r>
          </a:p>
        </p:txBody>
      </p:sp>
      <p:sp>
        <p:nvSpPr>
          <p:cNvPr id="68612" name="Rectangle 3"/>
          <p:cNvSpPr>
            <a:spLocks noGrp="1" noChangeArrowheads="1"/>
          </p:cNvSpPr>
          <p:nvPr>
            <p:ph type="body" idx="1"/>
          </p:nvPr>
        </p:nvSpPr>
        <p:spPr/>
        <p:txBody>
          <a:bodyPr/>
          <a:lstStyle/>
          <a:p>
            <a:pPr eaLnBrk="1" hangingPunct="1">
              <a:lnSpc>
                <a:spcPct val="90000"/>
              </a:lnSpc>
            </a:pPr>
            <a:r>
              <a:rPr lang="fr-FR" altLang="fr-FR" sz="2800" dirty="0" smtClean="0">
                <a:solidFill>
                  <a:srgbClr val="FF6600"/>
                </a:solidFill>
              </a:rPr>
              <a:t>Rôles des ports RSTP</a:t>
            </a:r>
          </a:p>
          <a:p>
            <a:pPr lvl="1" eaLnBrk="1" hangingPunct="1">
              <a:lnSpc>
                <a:spcPct val="90000"/>
              </a:lnSpc>
            </a:pPr>
            <a:r>
              <a:rPr lang="fr-FR" altLang="fr-FR" sz="2400" dirty="0" err="1" smtClean="0">
                <a:solidFill>
                  <a:srgbClr val="0070C0"/>
                </a:solidFill>
              </a:rPr>
              <a:t>Root</a:t>
            </a:r>
            <a:r>
              <a:rPr lang="fr-FR" altLang="fr-FR" sz="2400" dirty="0" smtClean="0">
                <a:solidFill>
                  <a:srgbClr val="0070C0"/>
                </a:solidFill>
              </a:rPr>
              <a:t> port</a:t>
            </a:r>
          </a:p>
          <a:p>
            <a:pPr lvl="1" eaLnBrk="1" hangingPunct="1">
              <a:lnSpc>
                <a:spcPct val="90000"/>
              </a:lnSpc>
            </a:pPr>
            <a:r>
              <a:rPr lang="fr-FR" altLang="fr-FR" sz="2400" dirty="0" err="1" smtClean="0">
                <a:solidFill>
                  <a:srgbClr val="0070C0"/>
                </a:solidFill>
              </a:rPr>
              <a:t>Designated</a:t>
            </a:r>
            <a:r>
              <a:rPr lang="fr-FR" altLang="fr-FR" sz="2400" dirty="0" smtClean="0">
                <a:solidFill>
                  <a:srgbClr val="0070C0"/>
                </a:solidFill>
              </a:rPr>
              <a:t> port</a:t>
            </a:r>
          </a:p>
          <a:p>
            <a:pPr lvl="1" eaLnBrk="1" hangingPunct="1">
              <a:lnSpc>
                <a:spcPct val="90000"/>
              </a:lnSpc>
            </a:pPr>
            <a:r>
              <a:rPr lang="fr-FR" altLang="fr-FR" sz="2400" dirty="0" err="1" smtClean="0">
                <a:solidFill>
                  <a:srgbClr val="0070C0"/>
                </a:solidFill>
              </a:rPr>
              <a:t>Alternate</a:t>
            </a:r>
            <a:r>
              <a:rPr lang="fr-FR" altLang="fr-FR" sz="2400" dirty="0" smtClean="0">
                <a:solidFill>
                  <a:srgbClr val="0070C0"/>
                </a:solidFill>
              </a:rPr>
              <a:t> port (port substitut ou alternatif)</a:t>
            </a:r>
          </a:p>
          <a:p>
            <a:pPr lvl="2" eaLnBrk="1" hangingPunct="1">
              <a:lnSpc>
                <a:spcPct val="90000"/>
              </a:lnSpc>
            </a:pPr>
            <a:r>
              <a:rPr lang="fr-FR" altLang="fr-FR" sz="2000" dirty="0" smtClean="0"/>
              <a:t>Un port alternatif passe à l’état d’acheminement en cas de panne sur le port désigné pour le segment</a:t>
            </a:r>
          </a:p>
          <a:p>
            <a:pPr lvl="2" eaLnBrk="1" hangingPunct="1">
              <a:lnSpc>
                <a:spcPct val="90000"/>
              </a:lnSpc>
            </a:pPr>
            <a:r>
              <a:rPr lang="fr-FR" altLang="fr-FR" sz="2000" dirty="0" smtClean="0"/>
              <a:t>Deux types de mise à l’écart</a:t>
            </a:r>
          </a:p>
          <a:p>
            <a:pPr lvl="3" eaLnBrk="1" hangingPunct="1">
              <a:lnSpc>
                <a:spcPct val="90000"/>
              </a:lnSpc>
            </a:pPr>
            <a:r>
              <a:rPr lang="fr-FR" altLang="fr-FR" sz="1800" dirty="0" smtClean="0">
                <a:solidFill>
                  <a:srgbClr val="00B0F0"/>
                </a:solidFill>
              </a:rPr>
              <a:t>port de secours (Backup port)</a:t>
            </a:r>
          </a:p>
          <a:p>
            <a:pPr lvl="4" eaLnBrk="1" hangingPunct="1">
              <a:lnSpc>
                <a:spcPct val="90000"/>
              </a:lnSpc>
            </a:pPr>
            <a:r>
              <a:rPr lang="fr-FR" altLang="fr-FR" sz="1800" dirty="0" smtClean="0"/>
              <a:t>Port non désigné qui est relié au même segment qu’un autre port du même commutateur (relié à un hub)</a:t>
            </a:r>
          </a:p>
          <a:p>
            <a:pPr lvl="3" eaLnBrk="1" hangingPunct="1">
              <a:lnSpc>
                <a:spcPct val="90000"/>
              </a:lnSpc>
            </a:pPr>
            <a:r>
              <a:rPr lang="fr-FR" altLang="fr-FR" sz="1800" dirty="0" smtClean="0">
                <a:solidFill>
                  <a:srgbClr val="00B0F0"/>
                </a:solidFill>
              </a:rPr>
              <a:t>port alternatif (</a:t>
            </a:r>
            <a:r>
              <a:rPr lang="fr-FR" altLang="fr-FR" sz="1800" dirty="0" err="1" smtClean="0">
                <a:solidFill>
                  <a:srgbClr val="00B0F0"/>
                </a:solidFill>
              </a:rPr>
              <a:t>Alternate</a:t>
            </a:r>
            <a:r>
              <a:rPr lang="fr-FR" altLang="fr-FR" sz="1800" dirty="0" smtClean="0">
                <a:solidFill>
                  <a:srgbClr val="00B0F0"/>
                </a:solidFill>
              </a:rPr>
              <a:t> port)</a:t>
            </a:r>
          </a:p>
          <a:p>
            <a:pPr lvl="4" eaLnBrk="1" hangingPunct="1">
              <a:lnSpc>
                <a:spcPct val="90000"/>
              </a:lnSpc>
            </a:pPr>
            <a:r>
              <a:rPr lang="fr-FR" altLang="fr-FR" sz="1800" dirty="0" smtClean="0"/>
              <a:t>Port recevant des BPDU de moindre priorité que le port racine</a:t>
            </a:r>
          </a:p>
          <a:p>
            <a:pPr lvl="4" eaLnBrk="1" hangingPunct="1">
              <a:lnSpc>
                <a:spcPct val="90000"/>
              </a:lnSpc>
            </a:pPr>
            <a:r>
              <a:rPr lang="fr-FR" altLang="fr-FR" sz="1800" dirty="0" smtClean="0"/>
              <a:t>Le port alternatif passe à l’état d’acheminement en cas de panne sur le port désigné pour le segment.</a:t>
            </a:r>
          </a:p>
          <a:p>
            <a:pPr lvl="4" eaLnBrk="1" hangingPunct="1">
              <a:lnSpc>
                <a:spcPct val="90000"/>
              </a:lnSpc>
            </a:pPr>
            <a:endParaRPr lang="fr-FR" altLang="fr-FR" sz="18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113</a:t>
            </a:fld>
            <a:endParaRPr lang="fr-BE" dirty="0"/>
          </a:p>
        </p:txBody>
      </p:sp>
    </p:spTree>
    <p:extLst>
      <p:ext uri="{BB962C8B-B14F-4D97-AF65-F5344CB8AC3E}">
        <p14:creationId xmlns:p14="http://schemas.microsoft.com/office/powerpoint/2010/main" val="195589477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fr-FR" altLang="fr-FR" smtClean="0"/>
              <a:t>RPVST+</a:t>
            </a:r>
          </a:p>
        </p:txBody>
      </p:sp>
      <p:sp>
        <p:nvSpPr>
          <p:cNvPr id="376836" name="Rectangle 3"/>
          <p:cNvSpPr>
            <a:spLocks noGrp="1" noChangeArrowheads="1"/>
          </p:cNvSpPr>
          <p:nvPr>
            <p:ph type="body" idx="1"/>
          </p:nvPr>
        </p:nvSpPr>
        <p:spPr/>
        <p:txBody>
          <a:bodyPr>
            <a:normAutofit lnSpcReduction="10000"/>
          </a:bodyPr>
          <a:lstStyle/>
          <a:p>
            <a:pPr eaLnBrk="1" hangingPunct="1">
              <a:defRPr/>
            </a:pPr>
            <a:r>
              <a:rPr lang="fr-FR" dirty="0" smtClean="0">
                <a:solidFill>
                  <a:srgbClr val="FF6600"/>
                </a:solidFill>
              </a:rPr>
              <a:t>Types de lien</a:t>
            </a:r>
          </a:p>
          <a:p>
            <a:pPr lvl="1" eaLnBrk="1" hangingPunct="1">
              <a:defRPr/>
            </a:pPr>
            <a:r>
              <a:rPr lang="fr-FR" dirty="0">
                <a:solidFill>
                  <a:srgbClr val="0070C0"/>
                </a:solidFill>
              </a:rPr>
              <a:t>Lien point à point</a:t>
            </a:r>
          </a:p>
          <a:p>
            <a:pPr lvl="2" eaLnBrk="1" hangingPunct="1">
              <a:defRPr/>
            </a:pPr>
            <a:r>
              <a:rPr lang="fr-FR" dirty="0"/>
              <a:t>Port full duplex entre deux commutateurs</a:t>
            </a:r>
          </a:p>
          <a:p>
            <a:pPr lvl="1" eaLnBrk="1" hangingPunct="1">
              <a:defRPr/>
            </a:pPr>
            <a:r>
              <a:rPr lang="fr-FR" dirty="0">
                <a:solidFill>
                  <a:srgbClr val="0070C0"/>
                </a:solidFill>
              </a:rPr>
              <a:t>Lien partagé (</a:t>
            </a:r>
            <a:r>
              <a:rPr lang="fr-FR" dirty="0" err="1">
                <a:solidFill>
                  <a:srgbClr val="0070C0"/>
                </a:solidFill>
              </a:rPr>
              <a:t>shared</a:t>
            </a:r>
            <a:r>
              <a:rPr lang="fr-FR" dirty="0">
                <a:solidFill>
                  <a:srgbClr val="0070C0"/>
                </a:solidFill>
              </a:rPr>
              <a:t>)</a:t>
            </a:r>
          </a:p>
          <a:p>
            <a:pPr lvl="2" eaLnBrk="1" hangingPunct="1">
              <a:defRPr/>
            </a:pPr>
            <a:r>
              <a:rPr lang="fr-FR" dirty="0"/>
              <a:t>Port </a:t>
            </a:r>
            <a:r>
              <a:rPr lang="fr-FR" dirty="0" err="1"/>
              <a:t>half</a:t>
            </a:r>
            <a:r>
              <a:rPr lang="fr-FR" dirty="0"/>
              <a:t> duplex utilisé entre un commutateur et un concentrateur</a:t>
            </a:r>
          </a:p>
          <a:p>
            <a:pPr lvl="1" eaLnBrk="1" hangingPunct="1">
              <a:defRPr/>
            </a:pPr>
            <a:r>
              <a:rPr lang="fr-FR" dirty="0" smtClean="0">
                <a:solidFill>
                  <a:srgbClr val="0070C0"/>
                </a:solidFill>
              </a:rPr>
              <a:t>Utilité</a:t>
            </a:r>
          </a:p>
          <a:p>
            <a:pPr lvl="2" eaLnBrk="1" hangingPunct="1">
              <a:defRPr/>
            </a:pPr>
            <a:r>
              <a:rPr lang="fr-FR" dirty="0"/>
              <a:t>Le type de liaison peut </a:t>
            </a:r>
            <a:r>
              <a:rPr lang="fr-FR" dirty="0">
                <a:solidFill>
                  <a:schemeClr val="accent5">
                    <a:lumMod val="50000"/>
                  </a:schemeClr>
                </a:solidFill>
              </a:rPr>
              <a:t>prédéterminer le rôle </a:t>
            </a:r>
            <a:r>
              <a:rPr lang="fr-FR" dirty="0"/>
              <a:t>actif que joue le port (sous conditions) </a:t>
            </a:r>
            <a:r>
              <a:rPr lang="fr-FR" dirty="0">
                <a:solidFill>
                  <a:schemeClr val="accent5">
                    <a:lumMod val="50000"/>
                  </a:schemeClr>
                </a:solidFill>
                <a:sym typeface="Wingdings" pitchFamily="2" charset="2"/>
              </a:rPr>
              <a:t> </a:t>
            </a:r>
            <a:r>
              <a:rPr lang="fr-FR" dirty="0">
                <a:solidFill>
                  <a:schemeClr val="accent5">
                    <a:lumMod val="50000"/>
                  </a:schemeClr>
                </a:solidFill>
              </a:rPr>
              <a:t>transition </a:t>
            </a:r>
            <a:r>
              <a:rPr lang="fr-FR" dirty="0" smtClean="0">
                <a:solidFill>
                  <a:schemeClr val="accent5">
                    <a:lumMod val="50000"/>
                  </a:schemeClr>
                </a:solidFill>
              </a:rPr>
              <a:t>rapide</a:t>
            </a:r>
          </a:p>
          <a:p>
            <a:pPr lvl="2" eaLnBrk="1" hangingPunct="1">
              <a:defRPr/>
            </a:pPr>
            <a:r>
              <a:rPr lang="fr-BE" dirty="0"/>
              <a:t>Le type de </a:t>
            </a:r>
            <a:r>
              <a:rPr lang="fr-BE" dirty="0" smtClean="0"/>
              <a:t>lien est </a:t>
            </a:r>
            <a:r>
              <a:rPr lang="fr-BE" dirty="0"/>
              <a:t>automatiquement déterminé, mais peut être remplacé par une configuration manuelle</a:t>
            </a:r>
            <a:r>
              <a:rPr lang="fr-BE" dirty="0" smtClean="0"/>
              <a:t>.</a:t>
            </a:r>
          </a:p>
          <a:p>
            <a:pPr marL="914400" lvl="2" indent="0" eaLnBrk="1" hangingPunct="1">
              <a:buFontTx/>
              <a:buNone/>
              <a:defRPr/>
            </a:pPr>
            <a:r>
              <a:rPr lang="fr-FR" dirty="0" smtClean="0">
                <a:solidFill>
                  <a:srgbClr val="808000"/>
                </a:solidFill>
              </a:rPr>
              <a:t>#</a:t>
            </a:r>
            <a:r>
              <a:rPr lang="fr-FR" b="1" dirty="0" err="1" smtClean="0">
                <a:solidFill>
                  <a:srgbClr val="808000"/>
                </a:solidFill>
              </a:rPr>
              <a:t>spanning-tree</a:t>
            </a:r>
            <a:r>
              <a:rPr lang="fr-FR" b="1" dirty="0" smtClean="0">
                <a:solidFill>
                  <a:srgbClr val="808000"/>
                </a:solidFill>
              </a:rPr>
              <a:t> </a:t>
            </a:r>
            <a:r>
              <a:rPr lang="fr-FR" b="1" dirty="0" err="1">
                <a:solidFill>
                  <a:srgbClr val="808000"/>
                </a:solidFill>
              </a:rPr>
              <a:t>link</a:t>
            </a:r>
            <a:r>
              <a:rPr lang="fr-FR" b="1" dirty="0">
                <a:solidFill>
                  <a:srgbClr val="808000"/>
                </a:solidFill>
              </a:rPr>
              <a:t>-type </a:t>
            </a:r>
            <a:r>
              <a:rPr lang="fr-FR" i="1" dirty="0" err="1">
                <a:solidFill>
                  <a:srgbClr val="808000"/>
                </a:solidFill>
              </a:rPr>
              <a:t>parameter</a:t>
            </a:r>
            <a:endParaRPr lang="fr-FR" i="1" dirty="0" smtClean="0">
              <a:solidFill>
                <a:srgbClr val="808000"/>
              </a:solidFill>
            </a:endParaRPr>
          </a:p>
          <a:p>
            <a:pPr lvl="1" eaLnBrk="1" hangingPunct="1">
              <a:defRPr/>
            </a:pPr>
            <a:r>
              <a:rPr lang="fr-FR" dirty="0" smtClean="0">
                <a:solidFill>
                  <a:srgbClr val="0070C0"/>
                </a:solidFill>
              </a:rPr>
              <a:t>Type de liaison et rôle d’un port</a:t>
            </a:r>
          </a:p>
          <a:p>
            <a:pPr lvl="2" eaLnBrk="1" hangingPunct="1">
              <a:defRPr/>
            </a:pPr>
            <a:r>
              <a:rPr lang="fr-FR" dirty="0" smtClean="0"/>
              <a:t>Par exemple : lien point à point avec port d’extrémité = passe immédiatement à l’état d’acheminement (similaire à </a:t>
            </a:r>
            <a:r>
              <a:rPr lang="fr-FR" dirty="0" err="1" smtClean="0"/>
              <a:t>portfast</a:t>
            </a:r>
            <a:r>
              <a:rPr lang="fr-FR" dirty="0" smtClean="0"/>
              <a:t>)</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114</a:t>
            </a:fld>
            <a:endParaRPr lang="fr-BE" dirty="0"/>
          </a:p>
        </p:txBody>
      </p:sp>
    </p:spTree>
    <p:extLst>
      <p:ext uri="{BB962C8B-B14F-4D97-AF65-F5344CB8AC3E}">
        <p14:creationId xmlns:p14="http://schemas.microsoft.com/office/powerpoint/2010/main" val="258347742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re 1"/>
          <p:cNvSpPr>
            <a:spLocks noGrp="1"/>
          </p:cNvSpPr>
          <p:nvPr>
            <p:ph type="title"/>
          </p:nvPr>
        </p:nvSpPr>
        <p:spPr/>
        <p:txBody>
          <a:bodyPr/>
          <a:lstStyle/>
          <a:p>
            <a:r>
              <a:rPr lang="fr-FR" altLang="fr-FR" smtClean="0"/>
              <a:t>RPVST+</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Principe</a:t>
            </a:r>
          </a:p>
          <a:p>
            <a:pPr lvl="1">
              <a:defRPr/>
            </a:pPr>
            <a:r>
              <a:rPr lang="fr-FR" dirty="0" smtClean="0">
                <a:solidFill>
                  <a:srgbClr val="0070C0"/>
                </a:solidFill>
              </a:rPr>
              <a:t>RSTP détermine le rôle du port</a:t>
            </a:r>
          </a:p>
          <a:p>
            <a:pPr lvl="2">
              <a:defRPr/>
            </a:pPr>
            <a:r>
              <a:rPr lang="fr-FR" dirty="0" smtClean="0">
                <a:solidFill>
                  <a:srgbClr val="00B0F0"/>
                </a:solidFill>
              </a:rPr>
              <a:t>Les ports racines</a:t>
            </a:r>
          </a:p>
          <a:p>
            <a:pPr lvl="3">
              <a:defRPr/>
            </a:pPr>
            <a:r>
              <a:rPr lang="fr-FR" dirty="0"/>
              <a:t>O</a:t>
            </a:r>
            <a:r>
              <a:rPr lang="fr-FR" dirty="0" smtClean="0"/>
              <a:t>pèrent une transition rapide vers l’état d’acheminement dès que le port est synchronisé.</a:t>
            </a:r>
          </a:p>
          <a:p>
            <a:pPr lvl="2">
              <a:defRPr/>
            </a:pPr>
            <a:r>
              <a:rPr lang="fr-FR" dirty="0" smtClean="0">
                <a:solidFill>
                  <a:srgbClr val="00B0F0"/>
                </a:solidFill>
              </a:rPr>
              <a:t>Les ports alternatifs et de sauvegarde </a:t>
            </a:r>
          </a:p>
          <a:p>
            <a:pPr lvl="3">
              <a:defRPr/>
            </a:pPr>
            <a:r>
              <a:rPr lang="fr-FR" dirty="0"/>
              <a:t>N</a:t>
            </a:r>
            <a:r>
              <a:rPr lang="fr-FR" dirty="0" smtClean="0"/>
              <a:t>'utilisent pas le paramètre de type de lien dans la majorité des cas.</a:t>
            </a:r>
          </a:p>
          <a:p>
            <a:pPr lvl="2">
              <a:defRPr/>
            </a:pPr>
            <a:r>
              <a:rPr lang="fr-FR" dirty="0" smtClean="0">
                <a:solidFill>
                  <a:srgbClr val="00B0F0"/>
                </a:solidFill>
              </a:rPr>
              <a:t>Les ports désignés</a:t>
            </a:r>
          </a:p>
          <a:p>
            <a:pPr lvl="3">
              <a:defRPr/>
            </a:pPr>
            <a:r>
              <a:rPr lang="fr-FR" dirty="0"/>
              <a:t>T</a:t>
            </a:r>
            <a:r>
              <a:rPr lang="fr-FR" dirty="0" smtClean="0"/>
              <a:t>ransition rapide vers l’état d’acheminement si le type de lien est défini sur </a:t>
            </a:r>
            <a:r>
              <a:rPr lang="fr-FR" i="1" dirty="0" smtClean="0"/>
              <a:t>point-to-point </a:t>
            </a:r>
            <a:r>
              <a:rPr lang="fr-FR" dirty="0" smtClean="0"/>
              <a:t>et le type de port sur </a:t>
            </a:r>
            <a:r>
              <a:rPr lang="fr-FR" dirty="0" err="1" smtClean="0"/>
              <a:t>edge</a:t>
            </a:r>
            <a:r>
              <a:rPr lang="fr-FR" dirty="0" smtClean="0"/>
              <a:t>. </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115</a:t>
            </a:fld>
            <a:endParaRPr lang="fr-BE" dirty="0"/>
          </a:p>
        </p:txBody>
      </p:sp>
    </p:spTree>
    <p:extLst>
      <p:ext uri="{BB962C8B-B14F-4D97-AF65-F5344CB8AC3E}">
        <p14:creationId xmlns:p14="http://schemas.microsoft.com/office/powerpoint/2010/main" val="269242457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re 1"/>
          <p:cNvSpPr>
            <a:spLocks noGrp="1"/>
          </p:cNvSpPr>
          <p:nvPr>
            <p:ph type="title"/>
          </p:nvPr>
        </p:nvSpPr>
        <p:spPr/>
        <p:txBody>
          <a:bodyPr/>
          <a:lstStyle/>
          <a:p>
            <a:r>
              <a:rPr lang="fr-FR" altLang="fr-FR" dirty="0" smtClean="0"/>
              <a:t>PVST+</a:t>
            </a:r>
          </a:p>
        </p:txBody>
      </p:sp>
      <p:pic>
        <p:nvPicPr>
          <p:cNvPr id="7168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35275" y="1844824"/>
            <a:ext cx="5103812" cy="39973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13"/>
          <p:cNvSpPr txBox="1">
            <a:spLocks noChangeArrowheads="1"/>
          </p:cNvSpPr>
          <p:nvPr/>
        </p:nvSpPr>
        <p:spPr bwMode="auto">
          <a:xfrm>
            <a:off x="5567487" y="2055961"/>
            <a:ext cx="3346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Le RSTP n’est pas adapté aux </a:t>
            </a:r>
          </a:p>
          <a:p>
            <a:pPr eaLnBrk="1" hangingPunct="1">
              <a:spcBef>
                <a:spcPct val="0"/>
              </a:spcBef>
              <a:buFontTx/>
              <a:buNone/>
            </a:pPr>
            <a:r>
              <a:rPr lang="fr-FR" altLang="fr-FR" sz="1800">
                <a:solidFill>
                  <a:srgbClr val="FF0000"/>
                </a:solidFill>
              </a:rPr>
              <a:t>Réseaux présentant des hubs</a:t>
            </a:r>
          </a:p>
        </p:txBody>
      </p:sp>
      <p:sp>
        <p:nvSpPr>
          <p:cNvPr id="71686" name="ZoneTexte 4"/>
          <p:cNvSpPr txBox="1">
            <a:spLocks noChangeArrowheads="1"/>
          </p:cNvSpPr>
          <p:nvPr/>
        </p:nvSpPr>
        <p:spPr bwMode="auto">
          <a:xfrm>
            <a:off x="179512" y="3645049"/>
            <a:ext cx="205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0070C0"/>
                </a:solidFill>
              </a:rPr>
              <a:t>Liens point à point</a:t>
            </a:r>
          </a:p>
        </p:txBody>
      </p:sp>
      <p:cxnSp>
        <p:nvCxnSpPr>
          <p:cNvPr id="8" name="Connecteur droit avec flèche 7"/>
          <p:cNvCxnSpPr/>
          <p:nvPr/>
        </p:nvCxnSpPr>
        <p:spPr>
          <a:xfrm flipV="1">
            <a:off x="2119437" y="3213249"/>
            <a:ext cx="792163" cy="517525"/>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1927350" y="2376636"/>
            <a:ext cx="1347787" cy="1268413"/>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1927350" y="4059386"/>
            <a:ext cx="1492250" cy="593725"/>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1624137" y="4153049"/>
            <a:ext cx="1003300" cy="500062"/>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a:stCxn id="71686" idx="3"/>
          </p:cNvCxnSpPr>
          <p:nvPr/>
        </p:nvCxnSpPr>
        <p:spPr>
          <a:xfrm flipV="1">
            <a:off x="2236912" y="3213249"/>
            <a:ext cx="1543050" cy="61595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1692" name="ZoneTexte 20"/>
          <p:cNvSpPr txBox="1">
            <a:spLocks noChangeArrowheads="1"/>
          </p:cNvSpPr>
          <p:nvPr/>
        </p:nvSpPr>
        <p:spPr bwMode="auto">
          <a:xfrm>
            <a:off x="7104187" y="3968899"/>
            <a:ext cx="1697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00B050"/>
                </a:solidFill>
              </a:rPr>
              <a:t>Liens partagés</a:t>
            </a:r>
          </a:p>
        </p:txBody>
      </p:sp>
      <p:cxnSp>
        <p:nvCxnSpPr>
          <p:cNvPr id="23" name="Connecteur droit avec flèche 22"/>
          <p:cNvCxnSpPr/>
          <p:nvPr/>
        </p:nvCxnSpPr>
        <p:spPr>
          <a:xfrm flipH="1" flipV="1">
            <a:off x="5291262" y="3010049"/>
            <a:ext cx="2097088" cy="95567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flipH="1">
            <a:off x="5507162" y="4219724"/>
            <a:ext cx="1674813" cy="433387"/>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flipH="1">
            <a:off x="6172325" y="4403874"/>
            <a:ext cx="1279525" cy="249237"/>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116</a:t>
            </a:fld>
            <a:endParaRPr lang="fr-BE" dirty="0"/>
          </a:p>
        </p:txBody>
      </p:sp>
    </p:spTree>
    <p:extLst>
      <p:ext uri="{BB962C8B-B14F-4D97-AF65-F5344CB8AC3E}">
        <p14:creationId xmlns:p14="http://schemas.microsoft.com/office/powerpoint/2010/main" val="2558184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normAutofit/>
          </a:bodyPr>
          <a:lstStyle/>
          <a:p>
            <a:pPr eaLnBrk="1" hangingPunct="1"/>
            <a:r>
              <a:rPr lang="fr-FR" altLang="fr-FR" dirty="0" smtClean="0"/>
              <a:t>Démonstration du délai de convergence</a:t>
            </a:r>
          </a:p>
        </p:txBody>
      </p:sp>
      <p:pic>
        <p:nvPicPr>
          <p:cNvPr id="72708"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7088" y="1268760"/>
            <a:ext cx="7416800" cy="4319587"/>
          </a:xfrm>
        </p:spPr>
      </p:pic>
      <p:sp>
        <p:nvSpPr>
          <p:cNvPr id="72709" name="ZoneTexte 1"/>
          <p:cNvSpPr txBox="1">
            <a:spLocks noChangeArrowheads="1"/>
          </p:cNvSpPr>
          <p:nvPr/>
        </p:nvSpPr>
        <p:spPr bwMode="auto">
          <a:xfrm>
            <a:off x="1042988" y="5732810"/>
            <a:ext cx="637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Voir fichier Packet Tracer  : « Demo_convergence_STP.pkt »</a:t>
            </a:r>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117</a:t>
            </a:fld>
            <a:endParaRPr lang="fr-BE" dirty="0"/>
          </a:p>
        </p:txBody>
      </p:sp>
    </p:spTree>
    <p:extLst>
      <p:ext uri="{BB962C8B-B14F-4D97-AF65-F5344CB8AC3E}">
        <p14:creationId xmlns:p14="http://schemas.microsoft.com/office/powerpoint/2010/main" val="101645721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re 1"/>
          <p:cNvSpPr>
            <a:spLocks noGrp="1"/>
          </p:cNvSpPr>
          <p:nvPr>
            <p:ph type="title"/>
          </p:nvPr>
        </p:nvSpPr>
        <p:spPr/>
        <p:txBody>
          <a:bodyPr>
            <a:normAutofit/>
          </a:bodyPr>
          <a:lstStyle/>
          <a:p>
            <a:r>
              <a:rPr lang="fr-FR" altLang="fr-FR" dirty="0" smtClean="0"/>
              <a:t>Configuration STP</a:t>
            </a:r>
          </a:p>
        </p:txBody>
      </p:sp>
      <p:sp>
        <p:nvSpPr>
          <p:cNvPr id="84995" name="Espace réservé du contenu 2"/>
          <p:cNvSpPr>
            <a:spLocks noGrp="1"/>
          </p:cNvSpPr>
          <p:nvPr>
            <p:ph idx="1"/>
          </p:nvPr>
        </p:nvSpPr>
        <p:spPr/>
        <p:txBody>
          <a:bodyPr/>
          <a:lstStyle/>
          <a:p>
            <a:pPr>
              <a:defRPr/>
            </a:pPr>
            <a:r>
              <a:rPr lang="fr-FR" altLang="fr-FR" dirty="0" smtClean="0">
                <a:solidFill>
                  <a:schemeClr val="accent6">
                    <a:lumMod val="75000"/>
                  </a:schemeClr>
                </a:solidFill>
              </a:rPr>
              <a:t>Choix du type de STP</a:t>
            </a:r>
          </a:p>
          <a:p>
            <a:pPr marL="457200" lvl="1" indent="0">
              <a:buFontTx/>
              <a:buNone/>
              <a:defRPr/>
            </a:pPr>
            <a:r>
              <a:rPr lang="fr-FR" altLang="fr-FR" dirty="0" smtClean="0">
                <a:solidFill>
                  <a:srgbClr val="808000"/>
                </a:solidFill>
              </a:rPr>
              <a:t>(config)# </a:t>
            </a:r>
            <a:r>
              <a:rPr lang="fr-FR" altLang="fr-FR" b="1" dirty="0" err="1" smtClean="0">
                <a:solidFill>
                  <a:srgbClr val="808000"/>
                </a:solidFill>
              </a:rPr>
              <a:t>spanning-tree</a:t>
            </a:r>
            <a:r>
              <a:rPr lang="fr-FR" altLang="fr-FR" b="1" dirty="0" smtClean="0">
                <a:solidFill>
                  <a:srgbClr val="808000"/>
                </a:solidFill>
              </a:rPr>
              <a:t>  mode  </a:t>
            </a:r>
            <a:r>
              <a:rPr lang="fr-FR" altLang="fr-FR" i="1" dirty="0" smtClean="0">
                <a:solidFill>
                  <a:srgbClr val="808000"/>
                </a:solidFill>
              </a:rPr>
              <a:t>valeur</a:t>
            </a:r>
          </a:p>
          <a:p>
            <a:pPr lvl="1">
              <a:defRPr/>
            </a:pPr>
            <a:r>
              <a:rPr lang="fr-FR" altLang="fr-FR" sz="2400" dirty="0" smtClean="0"/>
              <a:t>IEEE </a:t>
            </a:r>
            <a:r>
              <a:rPr lang="fr-FR" altLang="fr-FR" sz="2400" dirty="0" smtClean="0">
                <a:sym typeface="Wingdings" panose="05000000000000000000" pitchFamily="2" charset="2"/>
              </a:rPr>
              <a:t></a:t>
            </a:r>
            <a:r>
              <a:rPr lang="fr-FR" altLang="fr-FR" sz="2400" dirty="0" smtClean="0"/>
              <a:t> PVST+</a:t>
            </a:r>
          </a:p>
          <a:p>
            <a:pPr lvl="1">
              <a:defRPr/>
            </a:pPr>
            <a:r>
              <a:rPr lang="fr-FR" altLang="fr-FR" sz="2400" dirty="0" smtClean="0"/>
              <a:t>RSTP </a:t>
            </a:r>
            <a:r>
              <a:rPr lang="fr-FR" altLang="fr-FR" sz="2400" dirty="0" smtClean="0">
                <a:sym typeface="Wingdings" panose="05000000000000000000" pitchFamily="2" charset="2"/>
              </a:rPr>
              <a:t> RPVST+</a:t>
            </a:r>
            <a:endParaRPr lang="fr-FR" altLang="fr-FR" sz="2400" dirty="0" smtClean="0"/>
          </a:p>
        </p:txBody>
      </p:sp>
      <p:pic>
        <p:nvPicPr>
          <p:cNvPr id="737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2392834"/>
            <a:ext cx="4408487" cy="1087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7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8" y="3717032"/>
            <a:ext cx="5905500" cy="233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572000" y="2348880"/>
            <a:ext cx="4386262" cy="12033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 name="Rectangle 7"/>
          <p:cNvSpPr/>
          <p:nvPr/>
        </p:nvSpPr>
        <p:spPr>
          <a:xfrm>
            <a:off x="476250" y="3717032"/>
            <a:ext cx="5903913" cy="23304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118</a:t>
            </a:fld>
            <a:endParaRPr lang="fr-BE" dirty="0"/>
          </a:p>
        </p:txBody>
      </p:sp>
    </p:spTree>
    <p:extLst>
      <p:ext uri="{BB962C8B-B14F-4D97-AF65-F5344CB8AC3E}">
        <p14:creationId xmlns:p14="http://schemas.microsoft.com/office/powerpoint/2010/main" val="393056076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normAutofit/>
          </a:bodyPr>
          <a:lstStyle/>
          <a:p>
            <a:pPr eaLnBrk="1" hangingPunct="1"/>
            <a:r>
              <a:rPr lang="fr-FR" altLang="fr-FR" dirty="0" smtClean="0"/>
              <a:t>Configuration STP</a:t>
            </a:r>
          </a:p>
        </p:txBody>
      </p:sp>
      <p:sp>
        <p:nvSpPr>
          <p:cNvPr id="91140" name="Rectangle 3"/>
          <p:cNvSpPr>
            <a:spLocks noGrp="1" noChangeArrowheads="1"/>
          </p:cNvSpPr>
          <p:nvPr>
            <p:ph type="body" idx="1"/>
          </p:nvPr>
        </p:nvSpPr>
        <p:spPr>
          <a:xfrm>
            <a:off x="457200" y="1600200"/>
            <a:ext cx="8229600" cy="3989388"/>
          </a:xfrm>
        </p:spPr>
        <p:txBody>
          <a:bodyPr/>
          <a:lstStyle/>
          <a:p>
            <a:pPr eaLnBrk="1" hangingPunct="1">
              <a:defRPr/>
            </a:pPr>
            <a:r>
              <a:rPr lang="fr-FR" altLang="fr-FR" dirty="0" smtClean="0">
                <a:solidFill>
                  <a:schemeClr val="accent6">
                    <a:lumMod val="75000"/>
                  </a:schemeClr>
                </a:solidFill>
              </a:rPr>
              <a:t>Configurer la priorité d’un commutateur (1)</a:t>
            </a:r>
          </a:p>
          <a:p>
            <a:pPr marL="400050" lvl="2" indent="0" eaLnBrk="1" hangingPunct="1">
              <a:buFontTx/>
              <a:buNone/>
              <a:defRPr/>
            </a:pPr>
            <a:r>
              <a:rPr lang="en-US" altLang="fr-FR" dirty="0" smtClean="0">
                <a:solidFill>
                  <a:srgbClr val="808000"/>
                </a:solidFill>
              </a:rPr>
              <a:t>(</a:t>
            </a:r>
            <a:r>
              <a:rPr lang="en-US" altLang="fr-FR" dirty="0" err="1" smtClean="0">
                <a:solidFill>
                  <a:srgbClr val="808000"/>
                </a:solidFill>
              </a:rPr>
              <a:t>config</a:t>
            </a:r>
            <a:r>
              <a:rPr lang="en-US" altLang="fr-FR" dirty="0" smtClean="0">
                <a:solidFill>
                  <a:srgbClr val="808000"/>
                </a:solidFill>
              </a:rPr>
              <a:t>)# </a:t>
            </a:r>
            <a:r>
              <a:rPr lang="en-US" altLang="fr-FR" b="1" dirty="0" smtClean="0">
                <a:solidFill>
                  <a:srgbClr val="808000"/>
                </a:solidFill>
              </a:rPr>
              <a:t>spanning-tree</a:t>
            </a:r>
            <a:r>
              <a:rPr lang="en-US" altLang="fr-FR" dirty="0" smtClean="0">
                <a:solidFill>
                  <a:srgbClr val="808000"/>
                </a:solidFill>
              </a:rPr>
              <a:t>  </a:t>
            </a:r>
            <a:r>
              <a:rPr lang="en-US" altLang="fr-FR" b="1" dirty="0" err="1">
                <a:solidFill>
                  <a:srgbClr val="808000"/>
                </a:solidFill>
              </a:rPr>
              <a:t>vlan</a:t>
            </a:r>
            <a:r>
              <a:rPr lang="en-US" altLang="fr-FR" i="1" dirty="0" smtClean="0">
                <a:solidFill>
                  <a:srgbClr val="808000"/>
                </a:solidFill>
              </a:rPr>
              <a:t>  </a:t>
            </a:r>
            <a:r>
              <a:rPr lang="en-US" altLang="fr-FR" i="1" dirty="0" err="1" smtClean="0">
                <a:solidFill>
                  <a:srgbClr val="808000"/>
                </a:solidFill>
              </a:rPr>
              <a:t>IDvlan</a:t>
            </a:r>
            <a:r>
              <a:rPr lang="en-US" altLang="fr-FR" i="1" dirty="0" smtClean="0">
                <a:solidFill>
                  <a:srgbClr val="808000"/>
                </a:solidFill>
              </a:rPr>
              <a:t> </a:t>
            </a:r>
            <a:r>
              <a:rPr lang="en-US" altLang="fr-FR" dirty="0" smtClean="0">
                <a:solidFill>
                  <a:srgbClr val="808000"/>
                </a:solidFill>
              </a:rPr>
              <a:t>  </a:t>
            </a:r>
            <a:r>
              <a:rPr lang="en-US" altLang="fr-FR" b="1" dirty="0" smtClean="0">
                <a:solidFill>
                  <a:srgbClr val="808000"/>
                </a:solidFill>
              </a:rPr>
              <a:t>priority </a:t>
            </a:r>
            <a:r>
              <a:rPr lang="en-US" altLang="fr-FR" i="1" dirty="0" err="1" smtClean="0">
                <a:solidFill>
                  <a:srgbClr val="808000"/>
                </a:solidFill>
              </a:rPr>
              <a:t>valeur</a:t>
            </a:r>
            <a:endParaRPr lang="fr-FR" altLang="fr-FR" i="1" dirty="0">
              <a:solidFill>
                <a:srgbClr val="808000"/>
              </a:solidFill>
            </a:endParaRPr>
          </a:p>
          <a:p>
            <a:pPr lvl="2" eaLnBrk="1" hangingPunct="1">
              <a:defRPr/>
            </a:pPr>
            <a:r>
              <a:rPr lang="fr-FR" altLang="fr-FR" sz="2000" dirty="0" smtClean="0"/>
              <a:t>« Valeur » de 0 à 61440, par incréments de 4096</a:t>
            </a:r>
          </a:p>
          <a:p>
            <a:pPr lvl="2" eaLnBrk="1" hangingPunct="1">
              <a:defRPr/>
            </a:pPr>
            <a:endParaRPr lang="fr-FR" altLang="fr-FR" sz="2000" dirty="0" smtClean="0"/>
          </a:p>
          <a:p>
            <a:pPr lvl="1" eaLnBrk="1" hangingPunct="1">
              <a:buFontTx/>
              <a:buNone/>
              <a:defRPr/>
            </a:pPr>
            <a:r>
              <a:rPr lang="fr-FR" altLang="fr-FR" sz="2400" dirty="0" smtClean="0">
                <a:solidFill>
                  <a:srgbClr val="808000"/>
                </a:solidFill>
              </a:rPr>
              <a:t>(config)# </a:t>
            </a:r>
            <a:r>
              <a:rPr lang="fr-FR" altLang="fr-FR" sz="2400" b="1" dirty="0" err="1" smtClean="0">
                <a:solidFill>
                  <a:srgbClr val="808000"/>
                </a:solidFill>
              </a:rPr>
              <a:t>spanning-tree</a:t>
            </a:r>
            <a:r>
              <a:rPr lang="fr-FR" altLang="fr-FR" sz="2400" b="1" dirty="0" smtClean="0">
                <a:solidFill>
                  <a:srgbClr val="808000"/>
                </a:solidFill>
              </a:rPr>
              <a:t>  vlan</a:t>
            </a:r>
            <a:r>
              <a:rPr lang="fr-FR" altLang="fr-FR" sz="2400" dirty="0" smtClean="0">
                <a:solidFill>
                  <a:srgbClr val="808000"/>
                </a:solidFill>
              </a:rPr>
              <a:t>  </a:t>
            </a:r>
            <a:r>
              <a:rPr lang="fr-FR" altLang="fr-FR" sz="2400" i="1" dirty="0" err="1" smtClean="0">
                <a:solidFill>
                  <a:srgbClr val="808000"/>
                </a:solidFill>
              </a:rPr>
              <a:t>IDvlan</a:t>
            </a:r>
            <a:r>
              <a:rPr lang="fr-FR" altLang="fr-FR" sz="2400" i="1" dirty="0" smtClean="0">
                <a:solidFill>
                  <a:srgbClr val="808000"/>
                </a:solidFill>
              </a:rPr>
              <a:t>  </a:t>
            </a:r>
            <a:r>
              <a:rPr lang="fr-FR" altLang="fr-FR" sz="2400" b="1" dirty="0" err="1" smtClean="0">
                <a:solidFill>
                  <a:srgbClr val="808000"/>
                </a:solidFill>
              </a:rPr>
              <a:t>root</a:t>
            </a:r>
            <a:r>
              <a:rPr lang="fr-FR" altLang="fr-FR" sz="2400" b="1" dirty="0" smtClean="0">
                <a:solidFill>
                  <a:srgbClr val="808000"/>
                </a:solidFill>
              </a:rPr>
              <a:t>  </a:t>
            </a:r>
            <a:r>
              <a:rPr lang="fr-FR" altLang="fr-FR" sz="2400" b="1" dirty="0" err="1" smtClean="0">
                <a:solidFill>
                  <a:srgbClr val="808000"/>
                </a:solidFill>
              </a:rPr>
              <a:t>primary</a:t>
            </a:r>
            <a:endParaRPr lang="fr-FR" altLang="fr-FR" sz="2400" b="1" dirty="0" smtClean="0">
              <a:solidFill>
                <a:srgbClr val="808000"/>
              </a:solidFill>
            </a:endParaRPr>
          </a:p>
          <a:p>
            <a:pPr lvl="2" eaLnBrk="1" hangingPunct="1">
              <a:defRPr/>
            </a:pPr>
            <a:r>
              <a:rPr lang="fr-FR" altLang="fr-FR" sz="2000" dirty="0" smtClean="0"/>
              <a:t>Fixe la priorité à 24 576 ou à une valeur plus basse que la plus basse valeur de priorité détectée. </a:t>
            </a:r>
          </a:p>
          <a:p>
            <a:pPr lvl="2" eaLnBrk="1" hangingPunct="1">
              <a:defRPr/>
            </a:pPr>
            <a:endParaRPr lang="fr-FR" altLang="fr-FR" sz="2000" dirty="0" smtClean="0"/>
          </a:p>
          <a:p>
            <a:pPr lvl="1" eaLnBrk="1" hangingPunct="1">
              <a:buFontTx/>
              <a:buNone/>
              <a:defRPr/>
            </a:pPr>
            <a:r>
              <a:rPr lang="fr-FR" altLang="fr-FR" sz="2400" dirty="0" smtClean="0">
                <a:solidFill>
                  <a:srgbClr val="808000"/>
                </a:solidFill>
              </a:rPr>
              <a:t>(config)#</a:t>
            </a:r>
            <a:r>
              <a:rPr lang="fr-FR" altLang="fr-FR" sz="2400" b="1" dirty="0" err="1" smtClean="0">
                <a:solidFill>
                  <a:srgbClr val="808000"/>
                </a:solidFill>
              </a:rPr>
              <a:t>spanning-tree</a:t>
            </a:r>
            <a:r>
              <a:rPr lang="fr-FR" altLang="fr-FR" sz="2400" b="1" dirty="0" smtClean="0">
                <a:solidFill>
                  <a:srgbClr val="808000"/>
                </a:solidFill>
              </a:rPr>
              <a:t>  vlan  </a:t>
            </a:r>
            <a:r>
              <a:rPr lang="fr-FR" altLang="fr-FR" sz="2400" i="1" dirty="0" err="1" smtClean="0">
                <a:solidFill>
                  <a:srgbClr val="808000"/>
                </a:solidFill>
              </a:rPr>
              <a:t>IDvlan</a:t>
            </a:r>
            <a:r>
              <a:rPr lang="fr-FR" altLang="fr-FR" sz="2400" i="1" dirty="0" smtClean="0">
                <a:solidFill>
                  <a:srgbClr val="808000"/>
                </a:solidFill>
              </a:rPr>
              <a:t>  </a:t>
            </a:r>
            <a:r>
              <a:rPr lang="fr-FR" altLang="fr-FR" sz="2400" b="1" dirty="0" err="1" smtClean="0">
                <a:solidFill>
                  <a:srgbClr val="808000"/>
                </a:solidFill>
              </a:rPr>
              <a:t>root</a:t>
            </a:r>
            <a:r>
              <a:rPr lang="fr-FR" altLang="fr-FR" sz="2400" b="1" dirty="0" smtClean="0">
                <a:solidFill>
                  <a:srgbClr val="808000"/>
                </a:solidFill>
              </a:rPr>
              <a:t>  </a:t>
            </a:r>
            <a:r>
              <a:rPr lang="fr-FR" altLang="fr-FR" sz="2400" b="1" dirty="0" err="1" smtClean="0">
                <a:solidFill>
                  <a:srgbClr val="808000"/>
                </a:solidFill>
              </a:rPr>
              <a:t>secondary</a:t>
            </a:r>
            <a:r>
              <a:rPr lang="fr-FR" altLang="fr-FR" sz="2400" b="1" dirty="0" smtClean="0">
                <a:solidFill>
                  <a:srgbClr val="808000"/>
                </a:solidFill>
              </a:rPr>
              <a:t> </a:t>
            </a:r>
          </a:p>
          <a:p>
            <a:pPr lvl="2" eaLnBrk="1" hangingPunct="1">
              <a:defRPr/>
            </a:pPr>
            <a:r>
              <a:rPr lang="fr-FR" altLang="fr-FR" sz="2000" dirty="0" smtClean="0"/>
              <a:t>Fixe la valeur priorité à 28 672</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119</a:t>
            </a:fld>
            <a:endParaRPr lang="fr-BE" dirty="0"/>
          </a:p>
        </p:txBody>
      </p:sp>
    </p:spTree>
    <p:extLst>
      <p:ext uri="{BB962C8B-B14F-4D97-AF65-F5344CB8AC3E}">
        <p14:creationId xmlns:p14="http://schemas.microsoft.com/office/powerpoint/2010/main" val="16205250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Stratégies</a:t>
            </a:r>
            <a:endParaRPr lang="fr-FR" dirty="0"/>
          </a:p>
        </p:txBody>
      </p:sp>
      <p:sp>
        <p:nvSpPr>
          <p:cNvPr id="3" name="Espace réservé du contenu 2"/>
          <p:cNvSpPr>
            <a:spLocks noGrp="1"/>
          </p:cNvSpPr>
          <p:nvPr>
            <p:ph idx="1"/>
          </p:nvPr>
        </p:nvSpPr>
        <p:spPr/>
        <p:txBody>
          <a:bodyPr/>
          <a:lstStyle/>
          <a:p>
            <a:r>
              <a:rPr lang="fr-FR" altLang="fr-FR" dirty="0">
                <a:solidFill>
                  <a:schemeClr val="accent6">
                    <a:lumMod val="75000"/>
                  </a:schemeClr>
                </a:solidFill>
              </a:rPr>
              <a:t>Adopter une architecture d’entreprise </a:t>
            </a:r>
          </a:p>
          <a:p>
            <a:pPr lvl="1"/>
            <a:r>
              <a:rPr lang="fr-FR" altLang="fr-FR" sz="2400" dirty="0"/>
              <a:t>Séparation du réseau en composants fonctionnels</a:t>
            </a:r>
          </a:p>
          <a:p>
            <a:pPr lvl="1">
              <a:buFontTx/>
              <a:buNone/>
            </a:pPr>
            <a:endParaRPr lang="fr-FR" altLang="fr-FR" dirty="0"/>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12</a:t>
            </a:fld>
            <a:endParaRPr lang="fr-BE"/>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520" y="2352593"/>
            <a:ext cx="4794631" cy="3727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5"/>
          <p:cNvSpPr txBox="1">
            <a:spLocks noChangeArrowheads="1"/>
          </p:cNvSpPr>
          <p:nvPr/>
        </p:nvSpPr>
        <p:spPr bwMode="auto">
          <a:xfrm>
            <a:off x="2054674" y="6034555"/>
            <a:ext cx="39435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800" dirty="0"/>
              <a:t>Source : Cisco System </a:t>
            </a:r>
            <a:r>
              <a:rPr lang="fr-FR" altLang="fr-FR" sz="800" dirty="0" err="1"/>
              <a:t>Inc</a:t>
            </a:r>
            <a:r>
              <a:rPr lang="fr-FR" altLang="fr-FR" sz="800" dirty="0"/>
              <a:t>, </a:t>
            </a:r>
            <a:r>
              <a:rPr lang="fr-BE" altLang="fr-FR" sz="800" dirty="0"/>
              <a:t>CCNA R&amp;S, </a:t>
            </a:r>
            <a:r>
              <a:rPr lang="fr-FR" altLang="fr-FR" sz="800" dirty="0"/>
              <a:t>chapitre 1.1.1.4</a:t>
            </a:r>
          </a:p>
        </p:txBody>
      </p:sp>
    </p:spTree>
    <p:extLst>
      <p:ext uri="{BB962C8B-B14F-4D97-AF65-F5344CB8AC3E}">
        <p14:creationId xmlns:p14="http://schemas.microsoft.com/office/powerpoint/2010/main" val="378397787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p:cNvSpPr>
            <a:spLocks noGrp="1" noChangeArrowheads="1"/>
          </p:cNvSpPr>
          <p:nvPr>
            <p:ph type="body" sz="half" idx="1"/>
          </p:nvPr>
        </p:nvSpPr>
        <p:spPr>
          <a:xfrm>
            <a:off x="457200" y="1600200"/>
            <a:ext cx="8229600" cy="2981325"/>
          </a:xfrm>
        </p:spPr>
        <p:txBody>
          <a:bodyPr/>
          <a:lstStyle/>
          <a:p>
            <a:pPr eaLnBrk="1" hangingPunct="1">
              <a:lnSpc>
                <a:spcPct val="90000"/>
              </a:lnSpc>
            </a:pPr>
            <a:r>
              <a:rPr lang="fr-FR" altLang="fr-FR" sz="2800" dirty="0" smtClean="0">
                <a:solidFill>
                  <a:schemeClr val="accent6">
                    <a:lumMod val="75000"/>
                  </a:schemeClr>
                </a:solidFill>
              </a:rPr>
              <a:t>Configurer le coût des ports</a:t>
            </a:r>
          </a:p>
          <a:p>
            <a:pPr lvl="1" eaLnBrk="1" hangingPunct="1">
              <a:lnSpc>
                <a:spcPct val="90000"/>
              </a:lnSpc>
            </a:pPr>
            <a:r>
              <a:rPr lang="fr-FR" altLang="fr-FR" dirty="0" smtClean="0">
                <a:solidFill>
                  <a:srgbClr val="0070C0"/>
                </a:solidFill>
              </a:rPr>
              <a:t>La valeur de coût </a:t>
            </a:r>
          </a:p>
          <a:p>
            <a:pPr lvl="2" eaLnBrk="1" hangingPunct="1">
              <a:lnSpc>
                <a:spcPct val="90000"/>
              </a:lnSpc>
            </a:pPr>
            <a:r>
              <a:rPr lang="fr-FR" altLang="fr-FR" dirty="0" smtClean="0"/>
              <a:t>peut être comprise entre 1 et 200 000 000</a:t>
            </a:r>
          </a:p>
          <a:p>
            <a:pPr lvl="1" eaLnBrk="1" hangingPunct="1">
              <a:lnSpc>
                <a:spcPct val="90000"/>
              </a:lnSpc>
            </a:pPr>
            <a:r>
              <a:rPr lang="fr-FR" altLang="fr-FR" dirty="0" smtClean="0">
                <a:solidFill>
                  <a:srgbClr val="0070C0"/>
                </a:solidFill>
              </a:rPr>
              <a:t>Restaurer le coût d’un port à sa valeur par défaut </a:t>
            </a:r>
          </a:p>
          <a:p>
            <a:pPr lvl="2" eaLnBrk="1" hangingPunct="1">
              <a:lnSpc>
                <a:spcPct val="90000"/>
              </a:lnSpc>
            </a:pPr>
            <a:r>
              <a:rPr lang="fr-FR" altLang="fr-FR" dirty="0" smtClean="0"/>
              <a:t>Commande « no </a:t>
            </a:r>
            <a:r>
              <a:rPr lang="fr-FR" altLang="fr-FR" dirty="0" err="1" smtClean="0"/>
              <a:t>spanning-tree</a:t>
            </a:r>
            <a:r>
              <a:rPr lang="fr-FR" altLang="fr-FR" dirty="0" smtClean="0"/>
              <a:t> </a:t>
            </a:r>
            <a:r>
              <a:rPr lang="fr-FR" altLang="fr-FR" dirty="0" err="1" smtClean="0"/>
              <a:t>cost</a:t>
            </a:r>
            <a:r>
              <a:rPr lang="fr-FR" altLang="fr-FR" dirty="0" smtClean="0"/>
              <a:t> »</a:t>
            </a:r>
          </a:p>
        </p:txBody>
      </p:sp>
      <p:pic>
        <p:nvPicPr>
          <p:cNvPr id="76805"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3528" y="3573016"/>
            <a:ext cx="8464550" cy="1800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120</a:t>
            </a:fld>
            <a:endParaRPr lang="fr-BE" dirty="0"/>
          </a:p>
        </p:txBody>
      </p:sp>
      <p:sp>
        <p:nvSpPr>
          <p:cNvPr id="9" name="Rectangle 2"/>
          <p:cNvSpPr>
            <a:spLocks noGrp="1" noChangeArrowheads="1"/>
          </p:cNvSpPr>
          <p:nvPr>
            <p:ph type="title"/>
          </p:nvPr>
        </p:nvSpPr>
        <p:spPr>
          <a:xfrm>
            <a:off x="2123728" y="116632"/>
            <a:ext cx="6563072" cy="936104"/>
          </a:xfrm>
        </p:spPr>
        <p:txBody>
          <a:bodyPr/>
          <a:lstStyle/>
          <a:p>
            <a:pPr eaLnBrk="1" hangingPunct="1"/>
            <a:r>
              <a:rPr lang="fr-FR" altLang="fr-FR" sz="2800" dirty="0" smtClean="0"/>
              <a:t>Configuration</a:t>
            </a:r>
            <a:r>
              <a:rPr lang="fr-FR" altLang="fr-FR" sz="3200" dirty="0" smtClean="0"/>
              <a:t> STP</a:t>
            </a:r>
          </a:p>
        </p:txBody>
      </p:sp>
    </p:spTree>
    <p:extLst>
      <p:ext uri="{BB962C8B-B14F-4D97-AF65-F5344CB8AC3E}">
        <p14:creationId xmlns:p14="http://schemas.microsoft.com/office/powerpoint/2010/main" val="379565222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3"/>
          <p:cNvSpPr>
            <a:spLocks noGrp="1" noChangeArrowheads="1"/>
          </p:cNvSpPr>
          <p:nvPr>
            <p:ph type="body" sz="half" idx="1"/>
          </p:nvPr>
        </p:nvSpPr>
        <p:spPr>
          <a:xfrm>
            <a:off x="395288" y="1557338"/>
            <a:ext cx="8229600" cy="2376487"/>
          </a:xfrm>
        </p:spPr>
        <p:txBody>
          <a:bodyPr/>
          <a:lstStyle/>
          <a:p>
            <a:pPr eaLnBrk="1" hangingPunct="1">
              <a:lnSpc>
                <a:spcPct val="80000"/>
              </a:lnSpc>
            </a:pPr>
            <a:r>
              <a:rPr lang="fr-FR" altLang="fr-FR" sz="2800" dirty="0" smtClean="0">
                <a:solidFill>
                  <a:schemeClr val="accent6">
                    <a:lumMod val="75000"/>
                  </a:schemeClr>
                </a:solidFill>
              </a:rPr>
              <a:t>Configurer la priorité des ports</a:t>
            </a:r>
          </a:p>
          <a:p>
            <a:pPr lvl="1" eaLnBrk="1" hangingPunct="1">
              <a:lnSpc>
                <a:spcPct val="80000"/>
              </a:lnSpc>
              <a:buFontTx/>
              <a:buNone/>
            </a:pPr>
            <a:r>
              <a:rPr lang="fr-FR" altLang="fr-FR" sz="2000" dirty="0" smtClean="0">
                <a:solidFill>
                  <a:srgbClr val="808000"/>
                </a:solidFill>
              </a:rPr>
              <a:t>(config-if)# </a:t>
            </a:r>
            <a:r>
              <a:rPr lang="fr-FR" altLang="fr-FR" sz="2000" b="1" dirty="0" err="1" smtClean="0">
                <a:solidFill>
                  <a:srgbClr val="808000"/>
                </a:solidFill>
              </a:rPr>
              <a:t>spanning-tree</a:t>
            </a:r>
            <a:r>
              <a:rPr lang="fr-FR" altLang="fr-FR" sz="2000" b="1" dirty="0" smtClean="0">
                <a:solidFill>
                  <a:srgbClr val="808000"/>
                </a:solidFill>
              </a:rPr>
              <a:t> port-</a:t>
            </a:r>
            <a:r>
              <a:rPr lang="fr-FR" altLang="fr-FR" sz="2000" b="1" dirty="0" err="1" smtClean="0">
                <a:solidFill>
                  <a:srgbClr val="808000"/>
                </a:solidFill>
              </a:rPr>
              <a:t>priority</a:t>
            </a:r>
            <a:r>
              <a:rPr lang="fr-FR" altLang="fr-FR" sz="2000" dirty="0" smtClean="0">
                <a:solidFill>
                  <a:srgbClr val="808000"/>
                </a:solidFill>
              </a:rPr>
              <a:t> </a:t>
            </a:r>
            <a:r>
              <a:rPr lang="fr-FR" altLang="fr-FR" sz="2000" i="1" dirty="0" smtClean="0">
                <a:solidFill>
                  <a:srgbClr val="808000"/>
                </a:solidFill>
              </a:rPr>
              <a:t>valeur</a:t>
            </a:r>
          </a:p>
          <a:p>
            <a:pPr lvl="1" eaLnBrk="1" hangingPunct="1">
              <a:lnSpc>
                <a:spcPct val="80000"/>
              </a:lnSpc>
            </a:pPr>
            <a:r>
              <a:rPr lang="fr-FR" altLang="fr-FR" sz="2400" dirty="0" smtClean="0">
                <a:solidFill>
                  <a:srgbClr val="0070C0"/>
                </a:solidFill>
              </a:rPr>
              <a:t>Valeur de priorité</a:t>
            </a:r>
          </a:p>
          <a:p>
            <a:pPr lvl="2" eaLnBrk="1" hangingPunct="1">
              <a:lnSpc>
                <a:spcPct val="80000"/>
              </a:lnSpc>
            </a:pPr>
            <a:r>
              <a:rPr lang="fr-FR" altLang="fr-FR" sz="1800" dirty="0" smtClean="0"/>
              <a:t>Comprise entre 0 et 240, par incréments de 16. </a:t>
            </a:r>
          </a:p>
          <a:p>
            <a:pPr lvl="2" eaLnBrk="1" hangingPunct="1">
              <a:lnSpc>
                <a:spcPct val="80000"/>
              </a:lnSpc>
            </a:pPr>
            <a:r>
              <a:rPr lang="fr-FR" altLang="fr-FR" sz="1800" dirty="0" smtClean="0"/>
              <a:t>La valeur par défaut est 128. </a:t>
            </a:r>
          </a:p>
          <a:p>
            <a:pPr lvl="2" eaLnBrk="1" hangingPunct="1">
              <a:lnSpc>
                <a:spcPct val="80000"/>
              </a:lnSpc>
            </a:pPr>
            <a:r>
              <a:rPr lang="fr-FR" altLang="fr-FR" sz="1800" dirty="0" smtClean="0"/>
              <a:t>Comme pour la priorité des ponts, plus la valeur de priorité du port est faible, plus la priorité du port est élevée</a:t>
            </a:r>
          </a:p>
        </p:txBody>
      </p:sp>
      <p:pic>
        <p:nvPicPr>
          <p:cNvPr id="77829"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0863" y="4365625"/>
            <a:ext cx="8558212" cy="16557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121</a:t>
            </a:fld>
            <a:endParaRPr lang="fr-BE" dirty="0"/>
          </a:p>
        </p:txBody>
      </p:sp>
      <p:sp>
        <p:nvSpPr>
          <p:cNvPr id="7"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Configuration STP</a:t>
            </a:r>
          </a:p>
        </p:txBody>
      </p:sp>
    </p:spTree>
    <p:extLst>
      <p:ext uri="{BB962C8B-B14F-4D97-AF65-F5344CB8AC3E}">
        <p14:creationId xmlns:p14="http://schemas.microsoft.com/office/powerpoint/2010/main" val="301084184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fr-FR" altLang="fr-FR" dirty="0" smtClean="0"/>
              <a:t>Configuration</a:t>
            </a:r>
            <a:r>
              <a:rPr lang="fr-FR" altLang="fr-FR" sz="3200" dirty="0" smtClean="0"/>
              <a:t> STP</a:t>
            </a:r>
          </a:p>
        </p:txBody>
      </p:sp>
      <p:sp>
        <p:nvSpPr>
          <p:cNvPr id="35844" name="Rectangle 3"/>
          <p:cNvSpPr>
            <a:spLocks noGrp="1" noChangeArrowheads="1"/>
          </p:cNvSpPr>
          <p:nvPr>
            <p:ph type="body" idx="1"/>
          </p:nvPr>
        </p:nvSpPr>
        <p:spPr/>
        <p:txBody>
          <a:bodyPr>
            <a:normAutofit/>
          </a:bodyPr>
          <a:lstStyle/>
          <a:p>
            <a:pPr eaLnBrk="1" hangingPunct="1">
              <a:defRPr/>
            </a:pPr>
            <a:r>
              <a:rPr lang="fr-FR" altLang="fr-FR" dirty="0" smtClean="0">
                <a:solidFill>
                  <a:schemeClr val="accent6">
                    <a:lumMod val="75000"/>
                  </a:schemeClr>
                </a:solidFill>
              </a:rPr>
              <a:t>Avantages </a:t>
            </a:r>
            <a:r>
              <a:rPr lang="fr-FR" altLang="fr-FR" dirty="0">
                <a:solidFill>
                  <a:schemeClr val="accent6">
                    <a:lumMod val="75000"/>
                  </a:schemeClr>
                </a:solidFill>
              </a:rPr>
              <a:t>de la configuration personnalisée</a:t>
            </a:r>
          </a:p>
          <a:p>
            <a:pPr lvl="1" eaLnBrk="1" hangingPunct="1">
              <a:defRPr/>
            </a:pPr>
            <a:r>
              <a:rPr lang="fr-FR" altLang="fr-FR" dirty="0" smtClean="0">
                <a:solidFill>
                  <a:srgbClr val="0070C0"/>
                </a:solidFill>
              </a:rPr>
              <a:t>Définir soi-même quel commutateur sera le </a:t>
            </a:r>
            <a:r>
              <a:rPr lang="fr-FR" altLang="fr-FR" dirty="0" err="1" smtClean="0">
                <a:solidFill>
                  <a:srgbClr val="0070C0"/>
                </a:solidFill>
              </a:rPr>
              <a:t>root</a:t>
            </a:r>
            <a:r>
              <a:rPr lang="fr-FR" altLang="fr-FR" dirty="0" smtClean="0">
                <a:solidFill>
                  <a:srgbClr val="0070C0"/>
                </a:solidFill>
              </a:rPr>
              <a:t> bridge</a:t>
            </a:r>
          </a:p>
          <a:p>
            <a:pPr lvl="2" eaLnBrk="1" hangingPunct="1">
              <a:defRPr/>
            </a:pPr>
            <a:r>
              <a:rPr lang="fr-FR" altLang="fr-FR" dirty="0" smtClean="0"/>
              <a:t>Le commutateur racine choisi est positionné de manière centrale au sein du LAN</a:t>
            </a:r>
          </a:p>
          <a:p>
            <a:pPr lvl="2" eaLnBrk="1" hangingPunct="1">
              <a:defRPr/>
            </a:pPr>
            <a:r>
              <a:rPr lang="fr-FR" altLang="fr-FR" dirty="0"/>
              <a:t>L</a:t>
            </a:r>
            <a:r>
              <a:rPr lang="fr-FR" altLang="fr-FR" dirty="0" smtClean="0"/>
              <a:t>e commutateur racine choisi dispose d'une puissance de traitement plus élevée</a:t>
            </a:r>
          </a:p>
          <a:p>
            <a:pPr lvl="2" eaLnBrk="1" hangingPunct="1">
              <a:defRPr/>
            </a:pPr>
            <a:r>
              <a:rPr lang="fr-FR" altLang="fr-FR" dirty="0"/>
              <a:t>L</a:t>
            </a:r>
            <a:r>
              <a:rPr lang="fr-FR" altLang="fr-FR" dirty="0" smtClean="0"/>
              <a:t>e commutateur racine choisi est plus facile d'accès et plus simple à gérer à distance</a:t>
            </a:r>
          </a:p>
          <a:p>
            <a:pPr lvl="1" eaLnBrk="1" hangingPunct="1">
              <a:defRPr/>
            </a:pPr>
            <a:r>
              <a:rPr lang="fr-FR" altLang="fr-FR" dirty="0" smtClean="0">
                <a:solidFill>
                  <a:srgbClr val="0070C0"/>
                </a:solidFill>
              </a:rPr>
              <a:t>Améliorer la sécurité </a:t>
            </a:r>
          </a:p>
          <a:p>
            <a:pPr lvl="2" eaLnBrk="1" hangingPunct="1">
              <a:defRPr/>
            </a:pPr>
            <a:r>
              <a:rPr lang="fr-FR" altLang="fr-FR" dirty="0" smtClean="0"/>
              <a:t>Peut empêcher d’autres commutateurs de devenir </a:t>
            </a:r>
            <a:r>
              <a:rPr lang="fr-FR" altLang="fr-FR" dirty="0" err="1" smtClean="0"/>
              <a:t>root</a:t>
            </a:r>
            <a:r>
              <a:rPr lang="fr-FR" altLang="fr-FR" dirty="0" smtClean="0"/>
              <a:t> bridge</a:t>
            </a:r>
          </a:p>
          <a:p>
            <a:pPr lvl="1" eaLnBrk="1" hangingPunct="1">
              <a:defRPr/>
            </a:pPr>
            <a:r>
              <a:rPr lang="fr-FR" altLang="fr-FR" dirty="0" smtClean="0">
                <a:solidFill>
                  <a:srgbClr val="0070C0"/>
                </a:solidFill>
              </a:rPr>
              <a:t>Définir soi-même les chemins</a:t>
            </a:r>
          </a:p>
          <a:p>
            <a:pPr lvl="2" eaLnBrk="1" hangingPunct="1">
              <a:defRPr/>
            </a:pPr>
            <a:r>
              <a:rPr lang="fr-FR" altLang="fr-FR" dirty="0" smtClean="0"/>
              <a:t>Définir les priorités</a:t>
            </a:r>
            <a:r>
              <a:rPr lang="fr-FR" altLang="fr-FR" dirty="0"/>
              <a:t> </a:t>
            </a:r>
            <a:r>
              <a:rPr lang="fr-FR" altLang="fr-FR" dirty="0" smtClean="0"/>
              <a:t>et les coûts permet de définir le rôle de chaque port </a:t>
            </a:r>
          </a:p>
          <a:p>
            <a:pPr marL="914400" lvl="2" indent="0" eaLnBrk="1" hangingPunct="1">
              <a:buFontTx/>
              <a:buNone/>
              <a:defRPr/>
            </a:pPr>
            <a:r>
              <a:rPr lang="fr-FR" altLang="fr-FR" dirty="0" smtClean="0">
                <a:sym typeface="Wingdings" panose="05000000000000000000" pitchFamily="2" charset="2"/>
              </a:rPr>
              <a:t> </a:t>
            </a:r>
            <a:r>
              <a:rPr lang="fr-FR" altLang="fr-FR" dirty="0" smtClean="0"/>
              <a:t>Permet de définir quels chemins seront empruntés par les données</a:t>
            </a:r>
          </a:p>
          <a:p>
            <a:pPr lvl="1" eaLnBrk="1" hangingPunct="1">
              <a:defRPr/>
            </a:pPr>
            <a:endParaRPr lang="fr-FR" altLang="fr-FR" dirty="0" smtClean="0"/>
          </a:p>
          <a:p>
            <a:pPr lvl="3" eaLnBrk="1" hangingPunct="1">
              <a:defRPr/>
            </a:pPr>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122</a:t>
            </a:fld>
            <a:endParaRPr lang="fr-BE" dirty="0"/>
          </a:p>
        </p:txBody>
      </p:sp>
    </p:spTree>
    <p:extLst>
      <p:ext uri="{BB962C8B-B14F-4D97-AF65-F5344CB8AC3E}">
        <p14:creationId xmlns:p14="http://schemas.microsoft.com/office/powerpoint/2010/main" val="126961849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03648" y="1475473"/>
            <a:ext cx="7145337" cy="41417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6614" name="Rectangle 6"/>
          <p:cNvSpPr>
            <a:spLocks noChangeArrowheads="1"/>
          </p:cNvSpPr>
          <p:nvPr/>
        </p:nvSpPr>
        <p:spPr bwMode="auto">
          <a:xfrm>
            <a:off x="3024485" y="4428223"/>
            <a:ext cx="1295400" cy="1150938"/>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36615" name="Text Box 7"/>
          <p:cNvSpPr txBox="1">
            <a:spLocks noChangeArrowheads="1"/>
          </p:cNvSpPr>
          <p:nvPr/>
        </p:nvSpPr>
        <p:spPr bwMode="auto">
          <a:xfrm>
            <a:off x="1511598" y="5788711"/>
            <a:ext cx="409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chemeClr val="accent2"/>
                </a:solidFill>
              </a:rPr>
              <a:t>Rôles,  états des ports et coûts du lien</a:t>
            </a:r>
          </a:p>
        </p:txBody>
      </p:sp>
      <p:sp>
        <p:nvSpPr>
          <p:cNvPr id="836616" name="Line 8"/>
          <p:cNvSpPr>
            <a:spLocks noChangeShapeType="1"/>
          </p:cNvSpPr>
          <p:nvPr/>
        </p:nvSpPr>
        <p:spPr bwMode="auto">
          <a:xfrm flipH="1">
            <a:off x="2413298" y="5060048"/>
            <a:ext cx="574675" cy="71913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36617" name="Rectangle 9"/>
          <p:cNvSpPr>
            <a:spLocks noChangeArrowheads="1"/>
          </p:cNvSpPr>
          <p:nvPr/>
        </p:nvSpPr>
        <p:spPr bwMode="auto">
          <a:xfrm>
            <a:off x="5024735" y="4469498"/>
            <a:ext cx="808038" cy="1109663"/>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36618" name="Text Box 10"/>
          <p:cNvSpPr txBox="1">
            <a:spLocks noChangeArrowheads="1"/>
          </p:cNvSpPr>
          <p:nvPr/>
        </p:nvSpPr>
        <p:spPr bwMode="auto">
          <a:xfrm>
            <a:off x="5854998" y="5763311"/>
            <a:ext cx="2300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chemeClr val="accent2"/>
                </a:solidFill>
              </a:rPr>
              <a:t>Identifiants des ports</a:t>
            </a:r>
          </a:p>
        </p:txBody>
      </p:sp>
      <p:sp>
        <p:nvSpPr>
          <p:cNvPr id="836619" name="Line 11"/>
          <p:cNvSpPr>
            <a:spLocks noChangeShapeType="1"/>
          </p:cNvSpPr>
          <p:nvPr/>
        </p:nvSpPr>
        <p:spPr bwMode="auto">
          <a:xfrm>
            <a:off x="5424785" y="5579161"/>
            <a:ext cx="430213" cy="3683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5" name="Rectangle 6"/>
          <p:cNvSpPr>
            <a:spLocks noChangeArrowheads="1"/>
          </p:cNvSpPr>
          <p:nvPr/>
        </p:nvSpPr>
        <p:spPr bwMode="auto">
          <a:xfrm>
            <a:off x="2719685" y="2483536"/>
            <a:ext cx="2708275" cy="28575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6" name="Rectangle 6"/>
          <p:cNvSpPr>
            <a:spLocks noChangeArrowheads="1"/>
          </p:cNvSpPr>
          <p:nvPr/>
        </p:nvSpPr>
        <p:spPr bwMode="auto">
          <a:xfrm>
            <a:off x="2700635" y="3042336"/>
            <a:ext cx="5075238" cy="287337"/>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4" name="Rectangle 9"/>
          <p:cNvSpPr>
            <a:spLocks noChangeArrowheads="1"/>
          </p:cNvSpPr>
          <p:nvPr/>
        </p:nvSpPr>
        <p:spPr bwMode="auto">
          <a:xfrm>
            <a:off x="5972473" y="4469498"/>
            <a:ext cx="508000" cy="1109663"/>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7" name="Line 11"/>
          <p:cNvSpPr>
            <a:spLocks noChangeShapeType="1"/>
          </p:cNvSpPr>
          <p:nvPr/>
        </p:nvSpPr>
        <p:spPr bwMode="auto">
          <a:xfrm>
            <a:off x="6480473" y="4690161"/>
            <a:ext cx="430212" cy="36988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8" name="Text Box 10"/>
          <p:cNvSpPr txBox="1">
            <a:spLocks noChangeArrowheads="1"/>
          </p:cNvSpPr>
          <p:nvPr/>
        </p:nvSpPr>
        <p:spPr bwMode="auto">
          <a:xfrm>
            <a:off x="6626523" y="5023536"/>
            <a:ext cx="1427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chemeClr val="accent2"/>
                </a:solidFill>
              </a:rPr>
              <a:t>Type de lien</a:t>
            </a:r>
          </a:p>
        </p:txBody>
      </p:sp>
      <p:sp>
        <p:nvSpPr>
          <p:cNvPr id="19"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a:t>Vérification de la configuration</a:t>
            </a:r>
            <a:endParaRPr lang="fr-FR" altLang="fr-FR" sz="2800" dirty="0" smtClean="0"/>
          </a:p>
        </p:txBody>
      </p:sp>
      <p:sp>
        <p:nvSpPr>
          <p:cNvPr id="2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123</a:t>
            </a:fld>
            <a:endParaRPr lang="fr-BE" dirty="0"/>
          </a:p>
        </p:txBody>
      </p:sp>
    </p:spTree>
    <p:extLst>
      <p:ext uri="{BB962C8B-B14F-4D97-AF65-F5344CB8AC3E}">
        <p14:creationId xmlns:p14="http://schemas.microsoft.com/office/powerpoint/2010/main" val="4176570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in)">
                                      <p:cBhvr>
                                        <p:cTn id="7" dur="2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amond(in)">
                                      <p:cBhvr>
                                        <p:cTn id="12" dur="20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836614"/>
                                        </p:tgtEl>
                                        <p:attrNameLst>
                                          <p:attrName>style.visibility</p:attrName>
                                        </p:attrNameLst>
                                      </p:cBhvr>
                                      <p:to>
                                        <p:strVal val="visible"/>
                                      </p:to>
                                    </p:set>
                                    <p:animEffect transition="in" filter="diamond(in)">
                                      <p:cBhvr>
                                        <p:cTn id="17" dur="2000"/>
                                        <p:tgtEl>
                                          <p:spTgt spid="836614"/>
                                        </p:tgtEl>
                                      </p:cBhvr>
                                    </p:animEffect>
                                  </p:childTnLst>
                                </p:cTn>
                              </p:par>
                              <p:par>
                                <p:cTn id="18" presetID="8" presetClass="entr" presetSubtype="16" fill="hold" grpId="0" nodeType="withEffect">
                                  <p:stCondLst>
                                    <p:cond delay="0"/>
                                  </p:stCondLst>
                                  <p:childTnLst>
                                    <p:set>
                                      <p:cBhvr>
                                        <p:cTn id="19" dur="1" fill="hold">
                                          <p:stCondLst>
                                            <p:cond delay="0"/>
                                          </p:stCondLst>
                                        </p:cTn>
                                        <p:tgtEl>
                                          <p:spTgt spid="836616"/>
                                        </p:tgtEl>
                                        <p:attrNameLst>
                                          <p:attrName>style.visibility</p:attrName>
                                        </p:attrNameLst>
                                      </p:cBhvr>
                                      <p:to>
                                        <p:strVal val="visible"/>
                                      </p:to>
                                    </p:set>
                                    <p:animEffect transition="in" filter="diamond(in)">
                                      <p:cBhvr>
                                        <p:cTn id="20" dur="2000"/>
                                        <p:tgtEl>
                                          <p:spTgt spid="836616"/>
                                        </p:tgtEl>
                                      </p:cBhvr>
                                    </p:animEffect>
                                  </p:childTnLst>
                                </p:cTn>
                              </p:par>
                              <p:par>
                                <p:cTn id="21" presetID="8" presetClass="entr" presetSubtype="16" fill="hold" grpId="0" nodeType="withEffect">
                                  <p:stCondLst>
                                    <p:cond delay="0"/>
                                  </p:stCondLst>
                                  <p:childTnLst>
                                    <p:set>
                                      <p:cBhvr>
                                        <p:cTn id="22" dur="1" fill="hold">
                                          <p:stCondLst>
                                            <p:cond delay="0"/>
                                          </p:stCondLst>
                                        </p:cTn>
                                        <p:tgtEl>
                                          <p:spTgt spid="836615"/>
                                        </p:tgtEl>
                                        <p:attrNameLst>
                                          <p:attrName>style.visibility</p:attrName>
                                        </p:attrNameLst>
                                      </p:cBhvr>
                                      <p:to>
                                        <p:strVal val="visible"/>
                                      </p:to>
                                    </p:set>
                                    <p:animEffect transition="in" filter="diamond(in)">
                                      <p:cBhvr>
                                        <p:cTn id="23" dur="2000"/>
                                        <p:tgtEl>
                                          <p:spTgt spid="8366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836617"/>
                                        </p:tgtEl>
                                        <p:attrNameLst>
                                          <p:attrName>style.visibility</p:attrName>
                                        </p:attrNameLst>
                                      </p:cBhvr>
                                      <p:to>
                                        <p:strVal val="visible"/>
                                      </p:to>
                                    </p:set>
                                    <p:animEffect transition="in" filter="diamond(in)">
                                      <p:cBhvr>
                                        <p:cTn id="28" dur="2000"/>
                                        <p:tgtEl>
                                          <p:spTgt spid="836617"/>
                                        </p:tgtEl>
                                      </p:cBhvr>
                                    </p:animEffect>
                                  </p:childTnLst>
                                </p:cTn>
                              </p:par>
                              <p:par>
                                <p:cTn id="29" presetID="8" presetClass="entr" presetSubtype="16" fill="hold" grpId="0" nodeType="withEffect">
                                  <p:stCondLst>
                                    <p:cond delay="0"/>
                                  </p:stCondLst>
                                  <p:childTnLst>
                                    <p:set>
                                      <p:cBhvr>
                                        <p:cTn id="30" dur="1" fill="hold">
                                          <p:stCondLst>
                                            <p:cond delay="0"/>
                                          </p:stCondLst>
                                        </p:cTn>
                                        <p:tgtEl>
                                          <p:spTgt spid="836618"/>
                                        </p:tgtEl>
                                        <p:attrNameLst>
                                          <p:attrName>style.visibility</p:attrName>
                                        </p:attrNameLst>
                                      </p:cBhvr>
                                      <p:to>
                                        <p:strVal val="visible"/>
                                      </p:to>
                                    </p:set>
                                    <p:animEffect transition="in" filter="diamond(in)">
                                      <p:cBhvr>
                                        <p:cTn id="31" dur="2000"/>
                                        <p:tgtEl>
                                          <p:spTgt spid="836618"/>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836619"/>
                                        </p:tgtEl>
                                        <p:attrNameLst>
                                          <p:attrName>style.visibility</p:attrName>
                                        </p:attrNameLst>
                                      </p:cBhvr>
                                      <p:to>
                                        <p:strVal val="visible"/>
                                      </p:to>
                                    </p:set>
                                    <p:animEffect transition="in" filter="diamond(in)">
                                      <p:cBhvr>
                                        <p:cTn id="34" dur="2000"/>
                                        <p:tgtEl>
                                          <p:spTgt spid="83661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ntr" presetSubtype="16"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amond(in)">
                                      <p:cBhvr>
                                        <p:cTn id="39" dur="2000"/>
                                        <p:tgtEl>
                                          <p:spTgt spid="14"/>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amond(in)">
                                      <p:cBhvr>
                                        <p:cTn id="42" dur="2000"/>
                                        <p:tgtEl>
                                          <p:spTgt spid="17"/>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amond(in)">
                                      <p:cBhvr>
                                        <p:cTn id="4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14" grpId="0" animBg="1"/>
      <p:bldP spid="836615" grpId="0"/>
      <p:bldP spid="836616" grpId="0" animBg="1"/>
      <p:bldP spid="836617" grpId="0" animBg="1"/>
      <p:bldP spid="836618" grpId="0"/>
      <p:bldP spid="836619" grpId="0" animBg="1"/>
      <p:bldP spid="15" grpId="0" animBg="1"/>
      <p:bldP spid="16" grpId="0" animBg="1"/>
      <p:bldP spid="14" grpId="0" animBg="1"/>
      <p:bldP spid="17" grpId="0" animBg="1"/>
      <p:bldP spid="18" grpId="0"/>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normAutofit/>
          </a:bodyPr>
          <a:lstStyle/>
          <a:p>
            <a:pPr eaLnBrk="1" hangingPunct="1"/>
            <a:r>
              <a:rPr lang="fr-FR" altLang="fr-FR" dirty="0" smtClean="0"/>
              <a:t>Configuration du protocole RPVST+</a:t>
            </a:r>
          </a:p>
        </p:txBody>
      </p:sp>
      <p:sp>
        <p:nvSpPr>
          <p:cNvPr id="157700" name="Rectangle 3"/>
          <p:cNvSpPr>
            <a:spLocks noGrp="1" noChangeArrowheads="1"/>
          </p:cNvSpPr>
          <p:nvPr>
            <p:ph type="body" idx="1"/>
          </p:nvPr>
        </p:nvSpPr>
        <p:spPr/>
        <p:txBody>
          <a:bodyPr>
            <a:normAutofit/>
          </a:bodyPr>
          <a:lstStyle/>
          <a:p>
            <a:pPr eaLnBrk="1" hangingPunct="1">
              <a:lnSpc>
                <a:spcPct val="90000"/>
              </a:lnSpc>
              <a:defRPr/>
            </a:pPr>
            <a:r>
              <a:rPr lang="fr-FR" altLang="fr-FR" dirty="0" smtClean="0">
                <a:solidFill>
                  <a:schemeClr val="accent6">
                    <a:lumMod val="75000"/>
                  </a:schemeClr>
                </a:solidFill>
              </a:rPr>
              <a:t>Rapid PVST+</a:t>
            </a:r>
          </a:p>
          <a:p>
            <a:pPr lvl="1" eaLnBrk="1" hangingPunct="1">
              <a:lnSpc>
                <a:spcPct val="90000"/>
              </a:lnSpc>
              <a:defRPr/>
            </a:pPr>
            <a:r>
              <a:rPr lang="fr-FR" altLang="fr-FR" dirty="0" smtClean="0">
                <a:solidFill>
                  <a:srgbClr val="0070C0"/>
                </a:solidFill>
              </a:rPr>
              <a:t>Prend en charge un arbre recouvrant pour chaque VLAN</a:t>
            </a:r>
          </a:p>
          <a:p>
            <a:pPr lvl="2" eaLnBrk="1" hangingPunct="1">
              <a:lnSpc>
                <a:spcPct val="90000"/>
              </a:lnSpc>
              <a:defRPr/>
            </a:pPr>
            <a:r>
              <a:rPr lang="fr-FR" altLang="fr-FR" dirty="0" smtClean="0"/>
              <a:t>Une instance d’arbre recouvrant est créée lorsqu’une interface est affectée à un VLAN.</a:t>
            </a:r>
          </a:p>
          <a:p>
            <a:pPr lvl="2" eaLnBrk="1" hangingPunct="1">
              <a:lnSpc>
                <a:spcPct val="90000"/>
              </a:lnSpc>
              <a:defRPr/>
            </a:pPr>
            <a:r>
              <a:rPr lang="fr-FR" altLang="fr-FR" dirty="0" smtClean="0"/>
              <a:t>Cette instance est supprimée lorsque la dernière interface est déplacée sur un autre VLAN.</a:t>
            </a:r>
          </a:p>
          <a:p>
            <a:pPr lvl="3" eaLnBrk="1" hangingPunct="1">
              <a:lnSpc>
                <a:spcPct val="90000"/>
              </a:lnSpc>
              <a:defRPr/>
            </a:pPr>
            <a:r>
              <a:rPr lang="fr-FR" altLang="fr-FR" dirty="0" smtClean="0"/>
              <a:t>Possible de configurer les paramètres des ports et des commutateurs STP avant la création d’une instance d’arbre recouvrant.</a:t>
            </a:r>
          </a:p>
          <a:p>
            <a:pPr lvl="3" eaLnBrk="1" hangingPunct="1">
              <a:lnSpc>
                <a:spcPct val="90000"/>
              </a:lnSpc>
              <a:defRPr/>
            </a:pPr>
            <a:r>
              <a:rPr lang="fr-FR" altLang="fr-FR" dirty="0" smtClean="0"/>
              <a:t>Ces paramètres sont appliqués lorsqu’une boucle se forme et qu’une instance d’arbre recouvrant est créée.</a:t>
            </a:r>
          </a:p>
          <a:p>
            <a:pPr lvl="2" eaLnBrk="1" hangingPunct="1">
              <a:lnSpc>
                <a:spcPct val="90000"/>
              </a:lnSpc>
              <a:defRPr/>
            </a:pPr>
            <a:r>
              <a:rPr lang="fr-FR" altLang="fr-FR" dirty="0" smtClean="0"/>
              <a:t>Avec Rapid PVST+, une instance séparée de RSTP est exécutée sur chaque VLAN.</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124</a:t>
            </a:fld>
            <a:endParaRPr lang="fr-BE" dirty="0"/>
          </a:p>
        </p:txBody>
      </p:sp>
    </p:spTree>
    <p:extLst>
      <p:ext uri="{BB962C8B-B14F-4D97-AF65-F5344CB8AC3E}">
        <p14:creationId xmlns:p14="http://schemas.microsoft.com/office/powerpoint/2010/main" val="3403713682"/>
      </p:ext>
    </p:extLst>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Commandes de configuration du protocole </a:t>
            </a:r>
            <a:r>
              <a:rPr lang="fr-FR" altLang="fr-FR" sz="2800" dirty="0" err="1" smtClean="0">
                <a:solidFill>
                  <a:schemeClr val="accent6">
                    <a:lumMod val="75000"/>
                  </a:schemeClr>
                </a:solidFill>
              </a:rPr>
              <a:t>rapid</a:t>
            </a:r>
            <a:r>
              <a:rPr lang="fr-FR" altLang="fr-FR" sz="2800" dirty="0" smtClean="0">
                <a:solidFill>
                  <a:schemeClr val="accent6">
                    <a:lumMod val="75000"/>
                  </a:schemeClr>
                </a:solidFill>
              </a:rPr>
              <a:t> PVST+</a:t>
            </a:r>
          </a:p>
        </p:txBody>
      </p:sp>
      <p:pic>
        <p:nvPicPr>
          <p:cNvPr id="81925"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8313" y="2852738"/>
            <a:ext cx="8280400" cy="2719387"/>
          </a:xfrm>
        </p:spPr>
      </p:pic>
      <p:sp>
        <p:nvSpPr>
          <p:cNvPr id="81926" name="Text Box 5"/>
          <p:cNvSpPr txBox="1">
            <a:spLocks noChangeArrowheads="1"/>
          </p:cNvSpPr>
          <p:nvPr/>
        </p:nvSpPr>
        <p:spPr bwMode="auto">
          <a:xfrm>
            <a:off x="467544" y="5530905"/>
            <a:ext cx="309086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a:t>
            </a:r>
            <a:r>
              <a:rPr lang="fr-FR" altLang="fr-FR" sz="800" dirty="0"/>
              <a:t>Cisco system </a:t>
            </a:r>
            <a:r>
              <a:rPr lang="fr-FR" altLang="fr-FR" sz="800" dirty="0" err="1"/>
              <a:t>inc</a:t>
            </a:r>
            <a:r>
              <a:rPr lang="fr-FR" altLang="fr-FR" sz="800" dirty="0"/>
              <a:t>, </a:t>
            </a:r>
            <a:r>
              <a:rPr lang="fr-BE" altLang="fr-FR" sz="800" dirty="0"/>
              <a:t>CCNA Exploration 3, </a:t>
            </a:r>
            <a:r>
              <a:rPr lang="fr-FR" altLang="fr-FR" sz="800" dirty="0"/>
              <a:t>chapitre 5.4.7.1</a:t>
            </a:r>
            <a:endParaRPr lang="fr-BE" altLang="fr-FR" sz="800" dirty="0"/>
          </a:p>
        </p:txBody>
      </p:sp>
      <p:sp>
        <p:nvSpPr>
          <p:cNvPr id="6"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Configuration du protocole RPVST+</a:t>
            </a: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125</a:t>
            </a:fld>
            <a:endParaRPr lang="fr-BE" dirty="0"/>
          </a:p>
        </p:txBody>
      </p:sp>
    </p:spTree>
    <p:extLst>
      <p:ext uri="{BB962C8B-B14F-4D97-AF65-F5344CB8AC3E}">
        <p14:creationId xmlns:p14="http://schemas.microsoft.com/office/powerpoint/2010/main" val="127365460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p:cNvSpPr>
            <a:spLocks noGrp="1" noChangeArrowheads="1"/>
          </p:cNvSpPr>
          <p:nvPr>
            <p:ph type="body" sz="half" idx="1"/>
          </p:nvPr>
        </p:nvSpPr>
        <p:spPr>
          <a:xfrm>
            <a:off x="457200" y="1600200"/>
            <a:ext cx="8229600" cy="676275"/>
          </a:xfrm>
        </p:spPr>
        <p:txBody>
          <a:bodyPr/>
          <a:lstStyle/>
          <a:p>
            <a:pPr eaLnBrk="1" hangingPunct="1"/>
            <a:r>
              <a:rPr lang="fr-FR" altLang="fr-FR" sz="2800" dirty="0" smtClean="0">
                <a:solidFill>
                  <a:schemeClr val="accent6">
                    <a:lumMod val="75000"/>
                  </a:schemeClr>
                </a:solidFill>
              </a:rPr>
              <a:t>Vérification de la configuration</a:t>
            </a:r>
          </a:p>
        </p:txBody>
      </p:sp>
      <p:pic>
        <p:nvPicPr>
          <p:cNvPr id="82949"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1063" y="2204294"/>
            <a:ext cx="7848600" cy="3727450"/>
          </a:xfrm>
        </p:spPr>
      </p:pic>
      <p:sp>
        <p:nvSpPr>
          <p:cNvPr id="82950" name="Text Box 5"/>
          <p:cNvSpPr txBox="1">
            <a:spLocks noChangeArrowheads="1"/>
          </p:cNvSpPr>
          <p:nvPr/>
        </p:nvSpPr>
        <p:spPr bwMode="auto">
          <a:xfrm>
            <a:off x="611063" y="5877769"/>
            <a:ext cx="309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a:t>Source : </a:t>
            </a:r>
            <a:r>
              <a:rPr lang="fr-FR" altLang="fr-FR" sz="800"/>
              <a:t>Cisco system inc, </a:t>
            </a:r>
            <a:r>
              <a:rPr lang="fr-BE" altLang="fr-FR" sz="800"/>
              <a:t>CCNA Exploration 3, </a:t>
            </a:r>
            <a:r>
              <a:rPr lang="fr-FR" altLang="fr-FR" sz="800"/>
              <a:t>chapitre 5.4.7.1</a:t>
            </a:r>
            <a:endParaRPr lang="fr-BE" altLang="fr-FR" sz="800"/>
          </a:p>
        </p:txBody>
      </p:sp>
      <p:sp>
        <p:nvSpPr>
          <p:cNvPr id="969734" name="Oval 6"/>
          <p:cNvSpPr>
            <a:spLocks noChangeArrowheads="1"/>
          </p:cNvSpPr>
          <p:nvPr/>
        </p:nvSpPr>
        <p:spPr bwMode="auto">
          <a:xfrm>
            <a:off x="4282951" y="2851994"/>
            <a:ext cx="860425" cy="28733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69735" name="Line 7"/>
          <p:cNvSpPr>
            <a:spLocks noChangeShapeType="1"/>
          </p:cNvSpPr>
          <p:nvPr/>
        </p:nvSpPr>
        <p:spPr bwMode="auto">
          <a:xfrm flipV="1">
            <a:off x="5148138" y="2636094"/>
            <a:ext cx="935038" cy="3603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69736" name="Text Box 8"/>
          <p:cNvSpPr txBox="1">
            <a:spLocks noChangeArrowheads="1"/>
          </p:cNvSpPr>
          <p:nvPr/>
        </p:nvSpPr>
        <p:spPr bwMode="auto">
          <a:xfrm>
            <a:off x="6083176" y="2132856"/>
            <a:ext cx="28813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Le commutateur est configuré pour utiliser Rapid PVST+</a:t>
            </a:r>
          </a:p>
          <a:p>
            <a:pPr eaLnBrk="1" hangingPunct="1">
              <a:spcBef>
                <a:spcPct val="0"/>
              </a:spcBef>
              <a:buFontTx/>
              <a:buNone/>
            </a:pPr>
            <a:r>
              <a:rPr lang="fr-FR" altLang="fr-FR" sz="1800">
                <a:solidFill>
                  <a:srgbClr val="FF0000"/>
                </a:solidFill>
              </a:rPr>
              <a:t>(rstp compatible Spanning Tree Protocol)</a:t>
            </a:r>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126</a:t>
            </a:fld>
            <a:endParaRPr lang="fr-BE" dirty="0"/>
          </a:p>
        </p:txBody>
      </p:sp>
      <p:sp>
        <p:nvSpPr>
          <p:cNvPr id="11"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Configuration du protocole RPVST+</a:t>
            </a:r>
          </a:p>
        </p:txBody>
      </p:sp>
    </p:spTree>
    <p:extLst>
      <p:ext uri="{BB962C8B-B14F-4D97-AF65-F5344CB8AC3E}">
        <p14:creationId xmlns:p14="http://schemas.microsoft.com/office/powerpoint/2010/main" val="34964354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9734"/>
                                        </p:tgtEl>
                                        <p:attrNameLst>
                                          <p:attrName>style.visibility</p:attrName>
                                        </p:attrNameLst>
                                      </p:cBhvr>
                                      <p:to>
                                        <p:strVal val="visible"/>
                                      </p:to>
                                    </p:set>
                                    <p:animEffect transition="in" filter="blinds(horizontal)">
                                      <p:cBhvr>
                                        <p:cTn id="7" dur="500"/>
                                        <p:tgtEl>
                                          <p:spTgt spid="9697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69735"/>
                                        </p:tgtEl>
                                        <p:attrNameLst>
                                          <p:attrName>style.visibility</p:attrName>
                                        </p:attrNameLst>
                                      </p:cBhvr>
                                      <p:to>
                                        <p:strVal val="visible"/>
                                      </p:to>
                                    </p:set>
                                    <p:animEffect transition="in" filter="blinds(horizontal)">
                                      <p:cBhvr>
                                        <p:cTn id="10" dur="500"/>
                                        <p:tgtEl>
                                          <p:spTgt spid="96973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69736"/>
                                        </p:tgtEl>
                                        <p:attrNameLst>
                                          <p:attrName>style.visibility</p:attrName>
                                        </p:attrNameLst>
                                      </p:cBhvr>
                                      <p:to>
                                        <p:strVal val="visible"/>
                                      </p:to>
                                    </p:set>
                                    <p:animEffect transition="in" filter="blinds(horizontal)">
                                      <p:cBhvr>
                                        <p:cTn id="13" dur="500"/>
                                        <p:tgtEl>
                                          <p:spTgt spid="969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9734" grpId="0" animBg="1"/>
      <p:bldP spid="969735" grpId="0" animBg="1"/>
      <p:bldP spid="96973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re 1"/>
          <p:cNvSpPr>
            <a:spLocks noGrp="1"/>
          </p:cNvSpPr>
          <p:nvPr>
            <p:ph type="title"/>
          </p:nvPr>
        </p:nvSpPr>
        <p:spPr/>
        <p:txBody>
          <a:bodyPr/>
          <a:lstStyle/>
          <a:p>
            <a:r>
              <a:rPr lang="fr-FR" altLang="fr-FR" dirty="0" smtClean="0"/>
              <a:t>Conception STP</a:t>
            </a:r>
          </a:p>
        </p:txBody>
      </p:sp>
      <p:sp>
        <p:nvSpPr>
          <p:cNvPr id="3" name="Espace réservé du contenu 2"/>
          <p:cNvSpPr>
            <a:spLocks noGrp="1"/>
          </p:cNvSpPr>
          <p:nvPr>
            <p:ph idx="1"/>
          </p:nvPr>
        </p:nvSpPr>
        <p:spPr/>
        <p:txBody>
          <a:bodyPr>
            <a:normAutofit lnSpcReduction="10000"/>
          </a:bodyPr>
          <a:lstStyle/>
          <a:p>
            <a:pPr>
              <a:defRPr/>
            </a:pPr>
            <a:r>
              <a:rPr lang="fr-FR" dirty="0" smtClean="0">
                <a:solidFill>
                  <a:schemeClr val="accent6">
                    <a:lumMod val="75000"/>
                  </a:schemeClr>
                </a:solidFill>
              </a:rPr>
              <a:t>Choix du pont racine </a:t>
            </a:r>
          </a:p>
          <a:p>
            <a:pPr lvl="1">
              <a:defRPr/>
            </a:pPr>
            <a:r>
              <a:rPr lang="fr-FR" dirty="0" smtClean="0"/>
              <a:t>Évitez de laisser STP choisir.</a:t>
            </a:r>
          </a:p>
          <a:p>
            <a:pPr lvl="1">
              <a:defRPr/>
            </a:pPr>
            <a:r>
              <a:rPr lang="fr-FR" dirty="0" smtClean="0"/>
              <a:t>En règle générale, il est préférable de choisir un commutateur performant situé au milieu du réseau.</a:t>
            </a:r>
          </a:p>
          <a:p>
            <a:pPr>
              <a:defRPr/>
            </a:pPr>
            <a:r>
              <a:rPr lang="fr-FR" dirty="0" smtClean="0">
                <a:solidFill>
                  <a:schemeClr val="accent6">
                    <a:lumMod val="75000"/>
                  </a:schemeClr>
                </a:solidFill>
              </a:rPr>
              <a:t>Topologie</a:t>
            </a:r>
          </a:p>
          <a:p>
            <a:pPr lvl="1">
              <a:defRPr/>
            </a:pPr>
            <a:r>
              <a:rPr lang="fr-FR" dirty="0" smtClean="0"/>
              <a:t>Connecter les serveurs et routeurs au </a:t>
            </a:r>
            <a:r>
              <a:rPr lang="fr-FR" dirty="0" err="1" smtClean="0"/>
              <a:t>root</a:t>
            </a:r>
            <a:r>
              <a:rPr lang="fr-FR" dirty="0" smtClean="0"/>
              <a:t> bridge permet de réduire la distance moyenne entre périphériques.</a:t>
            </a:r>
          </a:p>
          <a:p>
            <a:pPr>
              <a:defRPr/>
            </a:pPr>
            <a:r>
              <a:rPr lang="fr-FR" dirty="0" smtClean="0">
                <a:solidFill>
                  <a:schemeClr val="accent6">
                    <a:lumMod val="75000"/>
                  </a:schemeClr>
                </a:solidFill>
              </a:rPr>
              <a:t>Diagramme du réseau </a:t>
            </a:r>
          </a:p>
          <a:p>
            <a:pPr lvl="1">
              <a:defRPr/>
            </a:pPr>
            <a:r>
              <a:rPr lang="fr-FR" dirty="0" smtClean="0"/>
              <a:t>Indiquer clairement chaque boucle physique dans le réseau, ainsi que les ports bloqués qui suppriment les boucles.</a:t>
            </a:r>
          </a:p>
          <a:p>
            <a:pPr lvl="1">
              <a:defRPr/>
            </a:pPr>
            <a:r>
              <a:rPr lang="fr-FR" dirty="0" smtClean="0"/>
              <a:t>En connaissant votre réseau, vous serez en mesure :</a:t>
            </a:r>
          </a:p>
          <a:p>
            <a:pPr lvl="2">
              <a:defRPr/>
            </a:pPr>
            <a:r>
              <a:rPr lang="fr-FR" dirty="0" smtClean="0"/>
              <a:t>d’identifier une boucle de pontage accidentelle et son origine,</a:t>
            </a:r>
          </a:p>
          <a:p>
            <a:pPr lvl="2">
              <a:defRPr/>
            </a:pPr>
            <a:r>
              <a:rPr lang="fr-FR" dirty="0" smtClean="0"/>
              <a:t>de déterminer l’emplacement de l’erreur.</a:t>
            </a:r>
          </a:p>
          <a:p>
            <a:pPr lvl="1">
              <a:defRPr/>
            </a:pPr>
            <a:endParaRPr lang="fr-FR" dirty="0" smtClean="0"/>
          </a:p>
          <a:p>
            <a:pPr>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127</a:t>
            </a:fld>
            <a:endParaRPr lang="fr-BE" dirty="0"/>
          </a:p>
        </p:txBody>
      </p:sp>
    </p:spTree>
    <p:extLst>
      <p:ext uri="{BB962C8B-B14F-4D97-AF65-F5344CB8AC3E}">
        <p14:creationId xmlns:p14="http://schemas.microsoft.com/office/powerpoint/2010/main" val="270598947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3"/>
          <p:cNvSpPr>
            <a:spLocks noGrp="1" noChangeArrowheads="1"/>
          </p:cNvSpPr>
          <p:nvPr>
            <p:ph type="body" sz="half" idx="1"/>
          </p:nvPr>
        </p:nvSpPr>
        <p:spPr/>
        <p:txBody>
          <a:bodyPr/>
          <a:lstStyle/>
          <a:p>
            <a:pPr eaLnBrk="1" hangingPunct="1"/>
            <a:r>
              <a:rPr lang="fr-FR" altLang="fr-FR" sz="2800" smtClean="0"/>
              <a:t>Dans ce réseau, quelle est le commutateur le plus intéressant pour la fonction de root bridge?</a:t>
            </a:r>
          </a:p>
        </p:txBody>
      </p:sp>
      <p:pic>
        <p:nvPicPr>
          <p:cNvPr id="84997"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037645" y="2492896"/>
            <a:ext cx="4838264" cy="3559497"/>
          </a:xfrm>
        </p:spPr>
      </p:pic>
      <p:sp>
        <p:nvSpPr>
          <p:cNvPr id="84998" name="Text Box 5"/>
          <p:cNvSpPr txBox="1">
            <a:spLocks noChangeArrowheads="1"/>
          </p:cNvSpPr>
          <p:nvPr/>
        </p:nvSpPr>
        <p:spPr bwMode="auto">
          <a:xfrm>
            <a:off x="1985194" y="6021288"/>
            <a:ext cx="309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a:t>
            </a:r>
            <a:r>
              <a:rPr lang="fr-FR" altLang="fr-FR" sz="800" dirty="0"/>
              <a:t>Cisco system </a:t>
            </a:r>
            <a:r>
              <a:rPr lang="fr-FR" altLang="fr-FR" sz="800" dirty="0" err="1"/>
              <a:t>inc</a:t>
            </a:r>
            <a:r>
              <a:rPr lang="fr-FR" altLang="fr-FR" sz="800" dirty="0"/>
              <a:t>, </a:t>
            </a:r>
            <a:r>
              <a:rPr lang="fr-BE" altLang="fr-FR" sz="800" dirty="0"/>
              <a:t>CCNA Exploration 3, </a:t>
            </a:r>
            <a:r>
              <a:rPr lang="fr-FR" altLang="fr-FR" sz="800" dirty="0"/>
              <a:t>chapitre 5.4.8.1</a:t>
            </a:r>
            <a:endParaRPr lang="fr-BE" altLang="fr-FR" sz="800" dirty="0"/>
          </a:p>
        </p:txBody>
      </p:sp>
      <p:sp>
        <p:nvSpPr>
          <p:cNvPr id="972806" name="Oval 6"/>
          <p:cNvSpPr>
            <a:spLocks noChangeArrowheads="1"/>
          </p:cNvSpPr>
          <p:nvPr/>
        </p:nvSpPr>
        <p:spPr bwMode="auto">
          <a:xfrm>
            <a:off x="2699966" y="4004940"/>
            <a:ext cx="1223962" cy="57626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72807" name="Line 7"/>
          <p:cNvSpPr>
            <a:spLocks noChangeShapeType="1"/>
          </p:cNvSpPr>
          <p:nvPr/>
        </p:nvSpPr>
        <p:spPr bwMode="auto">
          <a:xfrm flipH="1" flipV="1">
            <a:off x="1979241" y="3789040"/>
            <a:ext cx="720725" cy="50323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72808" name="Text Box 8"/>
          <p:cNvSpPr txBox="1">
            <a:spLocks noChangeArrowheads="1"/>
          </p:cNvSpPr>
          <p:nvPr/>
        </p:nvSpPr>
        <p:spPr bwMode="auto">
          <a:xfrm>
            <a:off x="467171" y="3356992"/>
            <a:ext cx="2592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Si S2 est le </a:t>
            </a:r>
            <a:r>
              <a:rPr lang="fr-FR" altLang="fr-FR" sz="1800" dirty="0" err="1">
                <a:solidFill>
                  <a:srgbClr val="FF0000"/>
                </a:solidFill>
              </a:rPr>
              <a:t>root</a:t>
            </a:r>
            <a:r>
              <a:rPr lang="fr-FR" altLang="fr-FR" sz="1800" dirty="0">
                <a:solidFill>
                  <a:srgbClr val="FF0000"/>
                </a:solidFill>
              </a:rPr>
              <a:t> bridge</a:t>
            </a:r>
          </a:p>
        </p:txBody>
      </p:sp>
      <p:sp>
        <p:nvSpPr>
          <p:cNvPr id="972809" name="Oval 9"/>
          <p:cNvSpPr>
            <a:spLocks noChangeArrowheads="1"/>
          </p:cNvSpPr>
          <p:nvPr/>
        </p:nvSpPr>
        <p:spPr bwMode="auto">
          <a:xfrm>
            <a:off x="2555949" y="5372521"/>
            <a:ext cx="1223963" cy="576263"/>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72810" name="Line 10"/>
          <p:cNvSpPr>
            <a:spLocks noChangeShapeType="1"/>
          </p:cNvSpPr>
          <p:nvPr/>
        </p:nvSpPr>
        <p:spPr bwMode="auto">
          <a:xfrm flipH="1" flipV="1">
            <a:off x="1763787" y="5085184"/>
            <a:ext cx="792162" cy="5762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72811" name="Oval 11"/>
          <p:cNvSpPr>
            <a:spLocks noChangeArrowheads="1"/>
          </p:cNvSpPr>
          <p:nvPr/>
        </p:nvSpPr>
        <p:spPr bwMode="auto">
          <a:xfrm>
            <a:off x="4572000" y="5445025"/>
            <a:ext cx="1225550" cy="576263"/>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72812" name="Line 12"/>
          <p:cNvSpPr>
            <a:spLocks noChangeShapeType="1"/>
          </p:cNvSpPr>
          <p:nvPr/>
        </p:nvSpPr>
        <p:spPr bwMode="auto">
          <a:xfrm>
            <a:off x="5795962" y="5733950"/>
            <a:ext cx="79057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72813" name="Text Box 13"/>
          <p:cNvSpPr txBox="1">
            <a:spLocks noChangeArrowheads="1"/>
          </p:cNvSpPr>
          <p:nvPr/>
        </p:nvSpPr>
        <p:spPr bwMode="auto">
          <a:xfrm>
            <a:off x="251520" y="4725144"/>
            <a:ext cx="25923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Accès au serveur en 2 sauts</a:t>
            </a:r>
          </a:p>
        </p:txBody>
      </p:sp>
      <p:sp>
        <p:nvSpPr>
          <p:cNvPr id="972814" name="Text Box 14"/>
          <p:cNvSpPr txBox="1">
            <a:spLocks noChangeArrowheads="1"/>
          </p:cNvSpPr>
          <p:nvPr/>
        </p:nvSpPr>
        <p:spPr bwMode="auto">
          <a:xfrm>
            <a:off x="6588125" y="5302150"/>
            <a:ext cx="25923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Accès au serveur en 3 sauts</a:t>
            </a:r>
          </a:p>
        </p:txBody>
      </p:sp>
      <p:sp>
        <p:nvSpPr>
          <p:cNvPr id="972815" name="Text Box 15"/>
          <p:cNvSpPr txBox="1">
            <a:spLocks noChangeArrowheads="1"/>
          </p:cNvSpPr>
          <p:nvPr/>
        </p:nvSpPr>
        <p:spPr bwMode="auto">
          <a:xfrm>
            <a:off x="6228209" y="3676600"/>
            <a:ext cx="2592387" cy="9255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Si S2 est le root bridge, la distance moyenne est de 2,5</a:t>
            </a:r>
          </a:p>
        </p:txBody>
      </p:sp>
      <p:sp>
        <p:nvSpPr>
          <p:cNvPr id="972816" name="Line 16"/>
          <p:cNvSpPr>
            <a:spLocks noChangeShapeType="1"/>
          </p:cNvSpPr>
          <p:nvPr/>
        </p:nvSpPr>
        <p:spPr bwMode="auto">
          <a:xfrm>
            <a:off x="4572819" y="3500884"/>
            <a:ext cx="503237"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972817" name="Line 17"/>
          <p:cNvSpPr>
            <a:spLocks noChangeShapeType="1"/>
          </p:cNvSpPr>
          <p:nvPr/>
        </p:nvSpPr>
        <p:spPr bwMode="auto">
          <a:xfrm flipV="1">
            <a:off x="4715694" y="3284984"/>
            <a:ext cx="288925" cy="3603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128</a:t>
            </a:fld>
            <a:endParaRPr lang="fr-BE" dirty="0"/>
          </a:p>
        </p:txBody>
      </p:sp>
      <p:sp>
        <p:nvSpPr>
          <p:cNvPr id="20"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Conception STP</a:t>
            </a:r>
          </a:p>
        </p:txBody>
      </p:sp>
    </p:spTree>
    <p:extLst>
      <p:ext uri="{BB962C8B-B14F-4D97-AF65-F5344CB8AC3E}">
        <p14:creationId xmlns:p14="http://schemas.microsoft.com/office/powerpoint/2010/main" val="1538048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2806"/>
                                        </p:tgtEl>
                                        <p:attrNameLst>
                                          <p:attrName>style.visibility</p:attrName>
                                        </p:attrNameLst>
                                      </p:cBhvr>
                                      <p:to>
                                        <p:strVal val="visible"/>
                                      </p:to>
                                    </p:set>
                                    <p:animEffect transition="in" filter="blinds(horizontal)">
                                      <p:cBhvr>
                                        <p:cTn id="7" dur="500"/>
                                        <p:tgtEl>
                                          <p:spTgt spid="97280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72808"/>
                                        </p:tgtEl>
                                        <p:attrNameLst>
                                          <p:attrName>style.visibility</p:attrName>
                                        </p:attrNameLst>
                                      </p:cBhvr>
                                      <p:to>
                                        <p:strVal val="visible"/>
                                      </p:to>
                                    </p:set>
                                    <p:animEffect transition="in" filter="blinds(horizontal)">
                                      <p:cBhvr>
                                        <p:cTn id="10" dur="500"/>
                                        <p:tgtEl>
                                          <p:spTgt spid="97280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72807"/>
                                        </p:tgtEl>
                                        <p:attrNameLst>
                                          <p:attrName>style.visibility</p:attrName>
                                        </p:attrNameLst>
                                      </p:cBhvr>
                                      <p:to>
                                        <p:strVal val="visible"/>
                                      </p:to>
                                    </p:set>
                                    <p:animEffect transition="in" filter="blinds(horizontal)">
                                      <p:cBhvr>
                                        <p:cTn id="13" dur="500"/>
                                        <p:tgtEl>
                                          <p:spTgt spid="97280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72816"/>
                                        </p:tgtEl>
                                        <p:attrNameLst>
                                          <p:attrName>style.visibility</p:attrName>
                                        </p:attrNameLst>
                                      </p:cBhvr>
                                      <p:to>
                                        <p:strVal val="visible"/>
                                      </p:to>
                                    </p:set>
                                    <p:animEffect transition="in" filter="blinds(horizontal)">
                                      <p:cBhvr>
                                        <p:cTn id="18" dur="500"/>
                                        <p:tgtEl>
                                          <p:spTgt spid="97281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72817"/>
                                        </p:tgtEl>
                                        <p:attrNameLst>
                                          <p:attrName>style.visibility</p:attrName>
                                        </p:attrNameLst>
                                      </p:cBhvr>
                                      <p:to>
                                        <p:strVal val="visible"/>
                                      </p:to>
                                    </p:set>
                                    <p:animEffect transition="in" filter="blinds(horizontal)">
                                      <p:cBhvr>
                                        <p:cTn id="21" dur="500"/>
                                        <p:tgtEl>
                                          <p:spTgt spid="97281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72813"/>
                                        </p:tgtEl>
                                        <p:attrNameLst>
                                          <p:attrName>style.visibility</p:attrName>
                                        </p:attrNameLst>
                                      </p:cBhvr>
                                      <p:to>
                                        <p:strVal val="visible"/>
                                      </p:to>
                                    </p:set>
                                    <p:animEffect transition="in" filter="blinds(horizontal)">
                                      <p:cBhvr>
                                        <p:cTn id="26" dur="500"/>
                                        <p:tgtEl>
                                          <p:spTgt spid="9728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72810"/>
                                        </p:tgtEl>
                                        <p:attrNameLst>
                                          <p:attrName>style.visibility</p:attrName>
                                        </p:attrNameLst>
                                      </p:cBhvr>
                                      <p:to>
                                        <p:strVal val="visible"/>
                                      </p:to>
                                    </p:set>
                                    <p:animEffect transition="in" filter="blinds(horizontal)">
                                      <p:cBhvr>
                                        <p:cTn id="29" dur="500"/>
                                        <p:tgtEl>
                                          <p:spTgt spid="97281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72809"/>
                                        </p:tgtEl>
                                        <p:attrNameLst>
                                          <p:attrName>style.visibility</p:attrName>
                                        </p:attrNameLst>
                                      </p:cBhvr>
                                      <p:to>
                                        <p:strVal val="visible"/>
                                      </p:to>
                                    </p:set>
                                    <p:animEffect transition="in" filter="blinds(horizontal)">
                                      <p:cBhvr>
                                        <p:cTn id="32" dur="500"/>
                                        <p:tgtEl>
                                          <p:spTgt spid="97280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72811"/>
                                        </p:tgtEl>
                                        <p:attrNameLst>
                                          <p:attrName>style.visibility</p:attrName>
                                        </p:attrNameLst>
                                      </p:cBhvr>
                                      <p:to>
                                        <p:strVal val="visible"/>
                                      </p:to>
                                    </p:set>
                                    <p:animEffect transition="in" filter="blinds(horizontal)">
                                      <p:cBhvr>
                                        <p:cTn id="35" dur="500"/>
                                        <p:tgtEl>
                                          <p:spTgt spid="97281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972812"/>
                                        </p:tgtEl>
                                        <p:attrNameLst>
                                          <p:attrName>style.visibility</p:attrName>
                                        </p:attrNameLst>
                                      </p:cBhvr>
                                      <p:to>
                                        <p:strVal val="visible"/>
                                      </p:to>
                                    </p:set>
                                    <p:animEffect transition="in" filter="blinds(horizontal)">
                                      <p:cBhvr>
                                        <p:cTn id="38" dur="500"/>
                                        <p:tgtEl>
                                          <p:spTgt spid="972812"/>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972814"/>
                                        </p:tgtEl>
                                        <p:attrNameLst>
                                          <p:attrName>style.visibility</p:attrName>
                                        </p:attrNameLst>
                                      </p:cBhvr>
                                      <p:to>
                                        <p:strVal val="visible"/>
                                      </p:to>
                                    </p:set>
                                    <p:animEffect transition="in" filter="blinds(horizontal)">
                                      <p:cBhvr>
                                        <p:cTn id="41" dur="500"/>
                                        <p:tgtEl>
                                          <p:spTgt spid="97281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972815"/>
                                        </p:tgtEl>
                                        <p:attrNameLst>
                                          <p:attrName>style.visibility</p:attrName>
                                        </p:attrNameLst>
                                      </p:cBhvr>
                                      <p:to>
                                        <p:strVal val="visible"/>
                                      </p:to>
                                    </p:set>
                                    <p:animEffect transition="in" filter="blinds(horizontal)">
                                      <p:cBhvr>
                                        <p:cTn id="46" dur="500"/>
                                        <p:tgtEl>
                                          <p:spTgt spid="972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06" grpId="0" animBg="1"/>
      <p:bldP spid="972807" grpId="0" animBg="1"/>
      <p:bldP spid="972808" grpId="0"/>
      <p:bldP spid="972809" grpId="0" animBg="1"/>
      <p:bldP spid="972810" grpId="0" animBg="1"/>
      <p:bldP spid="972811" grpId="0" animBg="1"/>
      <p:bldP spid="972812" grpId="0" animBg="1"/>
      <p:bldP spid="972813" grpId="0"/>
      <p:bldP spid="972814" grpId="0"/>
      <p:bldP spid="972815" grpId="0" animBg="1"/>
      <p:bldP spid="972816" grpId="0" animBg="1"/>
      <p:bldP spid="97281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3"/>
          <p:cNvSpPr>
            <a:spLocks noGrp="1" noChangeArrowheads="1"/>
          </p:cNvSpPr>
          <p:nvPr>
            <p:ph type="body" sz="half" idx="1"/>
          </p:nvPr>
        </p:nvSpPr>
        <p:spPr>
          <a:xfrm>
            <a:off x="457200" y="1484784"/>
            <a:ext cx="8229600" cy="2185988"/>
          </a:xfrm>
        </p:spPr>
        <p:txBody>
          <a:bodyPr/>
          <a:lstStyle/>
          <a:p>
            <a:pPr eaLnBrk="1" hangingPunct="1"/>
            <a:r>
              <a:rPr lang="fr-FR" altLang="fr-FR" sz="2800" dirty="0" smtClean="0"/>
              <a:t>Dans ce réseau, quelle est le commutateur le plus intéressant pour la fonction de </a:t>
            </a:r>
            <a:r>
              <a:rPr lang="fr-FR" altLang="fr-FR" sz="2800" dirty="0" err="1" smtClean="0"/>
              <a:t>root</a:t>
            </a:r>
            <a:r>
              <a:rPr lang="fr-FR" altLang="fr-FR" sz="2800" dirty="0" smtClean="0"/>
              <a:t> bridge?</a:t>
            </a:r>
          </a:p>
        </p:txBody>
      </p:sp>
      <p:pic>
        <p:nvPicPr>
          <p:cNvPr id="86021"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619672" y="2492896"/>
            <a:ext cx="4895850" cy="3601863"/>
          </a:xfrm>
        </p:spPr>
      </p:pic>
      <p:sp>
        <p:nvSpPr>
          <p:cNvPr id="86022" name="Text Box 5"/>
          <p:cNvSpPr txBox="1">
            <a:spLocks noChangeArrowheads="1"/>
          </p:cNvSpPr>
          <p:nvPr/>
        </p:nvSpPr>
        <p:spPr bwMode="auto">
          <a:xfrm>
            <a:off x="1553146" y="6021288"/>
            <a:ext cx="309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a:t>
            </a:r>
            <a:r>
              <a:rPr lang="fr-FR" altLang="fr-FR" sz="800" dirty="0"/>
              <a:t>Cisco system </a:t>
            </a:r>
            <a:r>
              <a:rPr lang="fr-FR" altLang="fr-FR" sz="800" dirty="0" err="1"/>
              <a:t>inc</a:t>
            </a:r>
            <a:r>
              <a:rPr lang="fr-FR" altLang="fr-FR" sz="800" dirty="0"/>
              <a:t>, </a:t>
            </a:r>
            <a:r>
              <a:rPr lang="fr-BE" altLang="fr-FR" sz="800" dirty="0"/>
              <a:t>CCNA Exploration 3, </a:t>
            </a:r>
            <a:r>
              <a:rPr lang="fr-FR" altLang="fr-FR" sz="800" dirty="0"/>
              <a:t>chapitre 5.4.8.1</a:t>
            </a:r>
            <a:endParaRPr lang="fr-BE" altLang="fr-FR" sz="800" dirty="0"/>
          </a:p>
        </p:txBody>
      </p:sp>
      <p:sp>
        <p:nvSpPr>
          <p:cNvPr id="973830" name="Oval 6"/>
          <p:cNvSpPr>
            <a:spLocks noChangeArrowheads="1"/>
          </p:cNvSpPr>
          <p:nvPr/>
        </p:nvSpPr>
        <p:spPr bwMode="auto">
          <a:xfrm>
            <a:off x="3347864" y="2564705"/>
            <a:ext cx="1368425" cy="576263"/>
          </a:xfrm>
          <a:prstGeom prst="ellipse">
            <a:avLst/>
          </a:prstGeom>
          <a:noFill/>
          <a:ln w="28575">
            <a:solidFill>
              <a:schemeClr val="accent3">
                <a:lumMod val="7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73831" name="Line 7"/>
          <p:cNvSpPr>
            <a:spLocks noChangeShapeType="1"/>
          </p:cNvSpPr>
          <p:nvPr/>
        </p:nvSpPr>
        <p:spPr bwMode="auto">
          <a:xfrm>
            <a:off x="4498826" y="3068960"/>
            <a:ext cx="1657350" cy="649287"/>
          </a:xfrm>
          <a:prstGeom prst="line">
            <a:avLst/>
          </a:prstGeom>
          <a:noFill/>
          <a:ln w="28575">
            <a:solidFill>
              <a:schemeClr val="accent3">
                <a:lumMod val="75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73832" name="Oval 8"/>
          <p:cNvSpPr>
            <a:spLocks noChangeArrowheads="1"/>
          </p:cNvSpPr>
          <p:nvPr/>
        </p:nvSpPr>
        <p:spPr bwMode="auto">
          <a:xfrm>
            <a:off x="2340372" y="5229398"/>
            <a:ext cx="1079500" cy="863600"/>
          </a:xfrm>
          <a:prstGeom prst="ellipse">
            <a:avLst/>
          </a:prstGeom>
          <a:noFill/>
          <a:ln w="28575">
            <a:solidFill>
              <a:schemeClr val="accent3">
                <a:lumMod val="7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73833" name="Line 9"/>
          <p:cNvSpPr>
            <a:spLocks noChangeShapeType="1"/>
          </p:cNvSpPr>
          <p:nvPr/>
        </p:nvSpPr>
        <p:spPr bwMode="auto">
          <a:xfrm flipH="1" flipV="1">
            <a:off x="1476772" y="5084936"/>
            <a:ext cx="863600" cy="576262"/>
          </a:xfrm>
          <a:prstGeom prst="line">
            <a:avLst/>
          </a:prstGeom>
          <a:noFill/>
          <a:ln w="28575">
            <a:solidFill>
              <a:schemeClr val="accent3">
                <a:lumMod val="75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73834" name="Oval 10"/>
          <p:cNvSpPr>
            <a:spLocks noChangeArrowheads="1"/>
          </p:cNvSpPr>
          <p:nvPr/>
        </p:nvSpPr>
        <p:spPr bwMode="auto">
          <a:xfrm>
            <a:off x="4428430" y="5301208"/>
            <a:ext cx="1081088" cy="863600"/>
          </a:xfrm>
          <a:prstGeom prst="ellipse">
            <a:avLst/>
          </a:prstGeom>
          <a:noFill/>
          <a:ln w="28575">
            <a:solidFill>
              <a:schemeClr val="accent3">
                <a:lumMod val="7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73835" name="Line 11"/>
          <p:cNvSpPr>
            <a:spLocks noChangeShapeType="1"/>
          </p:cNvSpPr>
          <p:nvPr/>
        </p:nvSpPr>
        <p:spPr bwMode="auto">
          <a:xfrm>
            <a:off x="5507930" y="5733008"/>
            <a:ext cx="790575" cy="0"/>
          </a:xfrm>
          <a:prstGeom prst="line">
            <a:avLst/>
          </a:prstGeom>
          <a:noFill/>
          <a:ln w="28575">
            <a:solidFill>
              <a:schemeClr val="accent3">
                <a:lumMod val="75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73836" name="Text Box 12"/>
          <p:cNvSpPr txBox="1">
            <a:spLocks noChangeArrowheads="1"/>
          </p:cNvSpPr>
          <p:nvPr/>
        </p:nvSpPr>
        <p:spPr bwMode="auto">
          <a:xfrm>
            <a:off x="324247" y="4653136"/>
            <a:ext cx="25923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808000"/>
                </a:solidFill>
              </a:rPr>
              <a:t>Accès au serveur en 2 sauts</a:t>
            </a:r>
          </a:p>
        </p:txBody>
      </p:sp>
      <p:sp>
        <p:nvSpPr>
          <p:cNvPr id="973837" name="Text Box 13"/>
          <p:cNvSpPr txBox="1">
            <a:spLocks noChangeArrowheads="1"/>
          </p:cNvSpPr>
          <p:nvPr/>
        </p:nvSpPr>
        <p:spPr bwMode="auto">
          <a:xfrm>
            <a:off x="6300093" y="5301208"/>
            <a:ext cx="25923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808000"/>
                </a:solidFill>
              </a:rPr>
              <a:t>Accès au serveur en 2 sauts</a:t>
            </a:r>
          </a:p>
        </p:txBody>
      </p:sp>
      <p:sp>
        <p:nvSpPr>
          <p:cNvPr id="973838" name="Text Box 14"/>
          <p:cNvSpPr txBox="1">
            <a:spLocks noChangeArrowheads="1"/>
          </p:cNvSpPr>
          <p:nvPr/>
        </p:nvSpPr>
        <p:spPr bwMode="auto">
          <a:xfrm>
            <a:off x="6084069" y="3645024"/>
            <a:ext cx="2592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808000"/>
                </a:solidFill>
              </a:rPr>
              <a:t>Si S1 est le root bridge</a:t>
            </a:r>
          </a:p>
        </p:txBody>
      </p:sp>
      <p:sp>
        <p:nvSpPr>
          <p:cNvPr id="973839" name="Line 15"/>
          <p:cNvSpPr>
            <a:spLocks noChangeShapeType="1"/>
          </p:cNvSpPr>
          <p:nvPr/>
        </p:nvSpPr>
        <p:spPr bwMode="auto">
          <a:xfrm>
            <a:off x="3779838" y="4149080"/>
            <a:ext cx="360362" cy="360363"/>
          </a:xfrm>
          <a:prstGeom prst="line">
            <a:avLst/>
          </a:prstGeom>
          <a:noFill/>
          <a:ln w="28575">
            <a:solidFill>
              <a:schemeClr val="accent3">
                <a:lumMod val="75000"/>
              </a:schemeClr>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973840" name="Line 16"/>
          <p:cNvSpPr>
            <a:spLocks noChangeShapeType="1"/>
          </p:cNvSpPr>
          <p:nvPr/>
        </p:nvSpPr>
        <p:spPr bwMode="auto">
          <a:xfrm flipV="1">
            <a:off x="3851275" y="4149080"/>
            <a:ext cx="288925" cy="360363"/>
          </a:xfrm>
          <a:prstGeom prst="line">
            <a:avLst/>
          </a:prstGeom>
          <a:noFill/>
          <a:ln w="28575">
            <a:solidFill>
              <a:schemeClr val="accent3">
                <a:lumMod val="75000"/>
              </a:schemeClr>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973841" name="Text Box 17"/>
          <p:cNvSpPr txBox="1">
            <a:spLocks noChangeArrowheads="1"/>
          </p:cNvSpPr>
          <p:nvPr/>
        </p:nvSpPr>
        <p:spPr bwMode="auto">
          <a:xfrm>
            <a:off x="5724525" y="4605858"/>
            <a:ext cx="3241675" cy="376238"/>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817E4B"/>
                </a:solidFill>
              </a:rPr>
              <a:t>La distance moyenne est de 2</a:t>
            </a:r>
          </a:p>
        </p:txBody>
      </p:sp>
      <p:sp>
        <p:nvSpPr>
          <p:cNvPr id="1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129</a:t>
            </a:fld>
            <a:endParaRPr lang="fr-BE" dirty="0"/>
          </a:p>
        </p:txBody>
      </p:sp>
      <p:sp>
        <p:nvSpPr>
          <p:cNvPr id="20"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Conception STP</a:t>
            </a:r>
          </a:p>
        </p:txBody>
      </p:sp>
    </p:spTree>
    <p:extLst>
      <p:ext uri="{BB962C8B-B14F-4D97-AF65-F5344CB8AC3E}">
        <p14:creationId xmlns:p14="http://schemas.microsoft.com/office/powerpoint/2010/main" val="3689215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3830"/>
                                        </p:tgtEl>
                                        <p:attrNameLst>
                                          <p:attrName>style.visibility</p:attrName>
                                        </p:attrNameLst>
                                      </p:cBhvr>
                                      <p:to>
                                        <p:strVal val="visible"/>
                                      </p:to>
                                    </p:set>
                                    <p:animEffect transition="in" filter="blinds(horizontal)">
                                      <p:cBhvr>
                                        <p:cTn id="7" dur="500"/>
                                        <p:tgtEl>
                                          <p:spTgt spid="9738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73831"/>
                                        </p:tgtEl>
                                        <p:attrNameLst>
                                          <p:attrName>style.visibility</p:attrName>
                                        </p:attrNameLst>
                                      </p:cBhvr>
                                      <p:to>
                                        <p:strVal val="visible"/>
                                      </p:to>
                                    </p:set>
                                    <p:animEffect transition="in" filter="blinds(horizontal)">
                                      <p:cBhvr>
                                        <p:cTn id="10" dur="500"/>
                                        <p:tgtEl>
                                          <p:spTgt spid="9738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73838"/>
                                        </p:tgtEl>
                                        <p:attrNameLst>
                                          <p:attrName>style.visibility</p:attrName>
                                        </p:attrNameLst>
                                      </p:cBhvr>
                                      <p:to>
                                        <p:strVal val="visible"/>
                                      </p:to>
                                    </p:set>
                                    <p:animEffect transition="in" filter="blinds(horizontal)">
                                      <p:cBhvr>
                                        <p:cTn id="13" dur="500"/>
                                        <p:tgtEl>
                                          <p:spTgt spid="97383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73840"/>
                                        </p:tgtEl>
                                        <p:attrNameLst>
                                          <p:attrName>style.visibility</p:attrName>
                                        </p:attrNameLst>
                                      </p:cBhvr>
                                      <p:to>
                                        <p:strVal val="visible"/>
                                      </p:to>
                                    </p:set>
                                    <p:animEffect transition="in" filter="blinds(horizontal)">
                                      <p:cBhvr>
                                        <p:cTn id="18" dur="500"/>
                                        <p:tgtEl>
                                          <p:spTgt spid="97384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73839"/>
                                        </p:tgtEl>
                                        <p:attrNameLst>
                                          <p:attrName>style.visibility</p:attrName>
                                        </p:attrNameLst>
                                      </p:cBhvr>
                                      <p:to>
                                        <p:strVal val="visible"/>
                                      </p:to>
                                    </p:set>
                                    <p:animEffect transition="in" filter="blinds(horizontal)">
                                      <p:cBhvr>
                                        <p:cTn id="21" dur="500"/>
                                        <p:tgtEl>
                                          <p:spTgt spid="97383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73836"/>
                                        </p:tgtEl>
                                        <p:attrNameLst>
                                          <p:attrName>style.visibility</p:attrName>
                                        </p:attrNameLst>
                                      </p:cBhvr>
                                      <p:to>
                                        <p:strVal val="visible"/>
                                      </p:to>
                                    </p:set>
                                    <p:animEffect transition="in" filter="blinds(horizontal)">
                                      <p:cBhvr>
                                        <p:cTn id="26" dur="500"/>
                                        <p:tgtEl>
                                          <p:spTgt spid="97383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73833"/>
                                        </p:tgtEl>
                                        <p:attrNameLst>
                                          <p:attrName>style.visibility</p:attrName>
                                        </p:attrNameLst>
                                      </p:cBhvr>
                                      <p:to>
                                        <p:strVal val="visible"/>
                                      </p:to>
                                    </p:set>
                                    <p:animEffect transition="in" filter="blinds(horizontal)">
                                      <p:cBhvr>
                                        <p:cTn id="29" dur="500"/>
                                        <p:tgtEl>
                                          <p:spTgt spid="97383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73832"/>
                                        </p:tgtEl>
                                        <p:attrNameLst>
                                          <p:attrName>style.visibility</p:attrName>
                                        </p:attrNameLst>
                                      </p:cBhvr>
                                      <p:to>
                                        <p:strVal val="visible"/>
                                      </p:to>
                                    </p:set>
                                    <p:animEffect transition="in" filter="blinds(horizontal)">
                                      <p:cBhvr>
                                        <p:cTn id="32" dur="500"/>
                                        <p:tgtEl>
                                          <p:spTgt spid="97383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73834"/>
                                        </p:tgtEl>
                                        <p:attrNameLst>
                                          <p:attrName>style.visibility</p:attrName>
                                        </p:attrNameLst>
                                      </p:cBhvr>
                                      <p:to>
                                        <p:strVal val="visible"/>
                                      </p:to>
                                    </p:set>
                                    <p:animEffect transition="in" filter="blinds(horizontal)">
                                      <p:cBhvr>
                                        <p:cTn id="35" dur="500"/>
                                        <p:tgtEl>
                                          <p:spTgt spid="97383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973835"/>
                                        </p:tgtEl>
                                        <p:attrNameLst>
                                          <p:attrName>style.visibility</p:attrName>
                                        </p:attrNameLst>
                                      </p:cBhvr>
                                      <p:to>
                                        <p:strVal val="visible"/>
                                      </p:to>
                                    </p:set>
                                    <p:animEffect transition="in" filter="blinds(horizontal)">
                                      <p:cBhvr>
                                        <p:cTn id="38" dur="500"/>
                                        <p:tgtEl>
                                          <p:spTgt spid="97383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973837"/>
                                        </p:tgtEl>
                                        <p:attrNameLst>
                                          <p:attrName>style.visibility</p:attrName>
                                        </p:attrNameLst>
                                      </p:cBhvr>
                                      <p:to>
                                        <p:strVal val="visible"/>
                                      </p:to>
                                    </p:set>
                                    <p:animEffect transition="in" filter="blinds(horizontal)">
                                      <p:cBhvr>
                                        <p:cTn id="41" dur="500"/>
                                        <p:tgtEl>
                                          <p:spTgt spid="9738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973841"/>
                                        </p:tgtEl>
                                        <p:attrNameLst>
                                          <p:attrName>style.visibility</p:attrName>
                                        </p:attrNameLst>
                                      </p:cBhvr>
                                      <p:to>
                                        <p:strVal val="visible"/>
                                      </p:to>
                                    </p:set>
                                    <p:animEffect transition="in" filter="blinds(horizontal)">
                                      <p:cBhvr>
                                        <p:cTn id="46" dur="500"/>
                                        <p:tgtEl>
                                          <p:spTgt spid="973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30" grpId="0" animBg="1"/>
      <p:bldP spid="973831" grpId="0" animBg="1"/>
      <p:bldP spid="973832" grpId="0" animBg="1"/>
      <p:bldP spid="973833" grpId="0" animBg="1"/>
      <p:bldP spid="973834" grpId="0" animBg="1"/>
      <p:bldP spid="973835" grpId="0" animBg="1"/>
      <p:bldP spid="973836" grpId="0"/>
      <p:bldP spid="973837" grpId="0"/>
      <p:bldP spid="973838" grpId="0"/>
      <p:bldP spid="973839" grpId="0" animBg="1"/>
      <p:bldP spid="973840" grpId="0" animBg="1"/>
      <p:bldP spid="9738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Architecture d’entreprise Cisco</a:t>
            </a:r>
            <a:endParaRPr lang="fr-FR" dirty="0"/>
          </a:p>
        </p:txBody>
      </p:sp>
      <p:sp>
        <p:nvSpPr>
          <p:cNvPr id="3" name="Espace réservé du contenu 2"/>
          <p:cNvSpPr>
            <a:spLocks noGrp="1"/>
          </p:cNvSpPr>
          <p:nvPr>
            <p:ph idx="1"/>
          </p:nvPr>
        </p:nvSpPr>
        <p:spPr>
          <a:xfrm>
            <a:off x="457200" y="1412776"/>
            <a:ext cx="6491064" cy="4713387"/>
          </a:xfrm>
        </p:spPr>
        <p:txBody>
          <a:bodyPr/>
          <a:lstStyle/>
          <a:p>
            <a:r>
              <a:rPr lang="fr-FR" altLang="fr-FR" dirty="0" smtClean="0">
                <a:solidFill>
                  <a:schemeClr val="accent6">
                    <a:lumMod val="75000"/>
                  </a:schemeClr>
                </a:solidFill>
              </a:rPr>
              <a:t>Campus </a:t>
            </a:r>
            <a:r>
              <a:rPr lang="fr-FR" altLang="fr-FR" dirty="0">
                <a:solidFill>
                  <a:schemeClr val="accent6">
                    <a:lumMod val="75000"/>
                  </a:schemeClr>
                </a:solidFill>
              </a:rPr>
              <a:t>d'entreprise</a:t>
            </a:r>
          </a:p>
          <a:p>
            <a:pPr lvl="1"/>
            <a:r>
              <a:rPr lang="fr-FR" altLang="fr-FR" dirty="0"/>
              <a:t>Comprend l'ensemble de l'infrastructure d’un campus.</a:t>
            </a:r>
          </a:p>
          <a:p>
            <a:pPr lvl="1"/>
            <a:r>
              <a:rPr lang="fr-FR" altLang="fr-FR" dirty="0"/>
              <a:t>Le réseau y est conçu de manière hiérarchique afin de </a:t>
            </a:r>
            <a:endParaRPr lang="fr-FR" altLang="fr-FR" dirty="0" smtClean="0"/>
          </a:p>
          <a:p>
            <a:pPr lvl="2"/>
            <a:r>
              <a:rPr lang="fr-FR" altLang="fr-FR" dirty="0" smtClean="0"/>
              <a:t>fournir de la </a:t>
            </a:r>
            <a:r>
              <a:rPr lang="fr-FR" altLang="fr-FR" dirty="0"/>
              <a:t>redondance, </a:t>
            </a:r>
            <a:endParaRPr lang="fr-FR" altLang="fr-FR" dirty="0" smtClean="0"/>
          </a:p>
          <a:p>
            <a:pPr lvl="2"/>
            <a:r>
              <a:rPr lang="fr-FR" altLang="fr-FR" dirty="0" smtClean="0"/>
              <a:t>fournir une convergence rapide,</a:t>
            </a:r>
          </a:p>
          <a:p>
            <a:pPr lvl="2"/>
            <a:r>
              <a:rPr lang="fr-FR" altLang="fr-FR" dirty="0"/>
              <a:t>f</a:t>
            </a:r>
            <a:r>
              <a:rPr lang="fr-FR" altLang="fr-FR" dirty="0" smtClean="0"/>
              <a:t>aciliter la maintenance et la gestion,</a:t>
            </a:r>
          </a:p>
          <a:p>
            <a:pPr lvl="2"/>
            <a:r>
              <a:rPr lang="fr-FR" altLang="fr-FR" dirty="0"/>
              <a:t>f</a:t>
            </a:r>
            <a:r>
              <a:rPr lang="fr-FR" altLang="fr-FR" dirty="0" smtClean="0"/>
              <a:t>ournir de la </a:t>
            </a:r>
            <a:r>
              <a:rPr lang="fr-FR" altLang="fr-FR" dirty="0"/>
              <a:t>tolérance aux </a:t>
            </a:r>
            <a:r>
              <a:rPr lang="fr-FR" altLang="fr-FR" dirty="0" smtClean="0"/>
              <a:t>pannes</a:t>
            </a:r>
          </a:p>
          <a:p>
            <a:pPr lvl="2"/>
            <a:r>
              <a:rPr lang="fr-FR" altLang="fr-FR" dirty="0" smtClean="0"/>
              <a:t>faciliter la sécurisation.</a:t>
            </a:r>
            <a:endParaRPr lang="fr-FR" altLang="fr-FR" dirty="0"/>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13</a:t>
            </a:fld>
            <a:endParaRPr lang="fr-BE"/>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702" y="1484784"/>
            <a:ext cx="1871663" cy="4618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22538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pPr eaLnBrk="1" hangingPunct="1"/>
            <a:r>
              <a:rPr lang="fr-FR" altLang="fr-FR" smtClean="0"/>
              <a:t>Conception de STP</a:t>
            </a:r>
          </a:p>
        </p:txBody>
      </p:sp>
      <p:sp>
        <p:nvSpPr>
          <p:cNvPr id="87044"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Réduction du nombre de ports bloqués</a:t>
            </a:r>
          </a:p>
          <a:p>
            <a:pPr lvl="1" eaLnBrk="1" hangingPunct="1"/>
            <a:r>
              <a:rPr lang="fr-FR" altLang="fr-FR" dirty="0" smtClean="0">
                <a:solidFill>
                  <a:srgbClr val="0070C0"/>
                </a:solidFill>
              </a:rPr>
              <a:t>Limiter au maximum le nombre de ports bloqués</a:t>
            </a:r>
          </a:p>
          <a:p>
            <a:pPr lvl="2" eaLnBrk="1" hangingPunct="1"/>
            <a:r>
              <a:rPr lang="fr-FR" altLang="fr-FR" dirty="0" smtClean="0"/>
              <a:t>Un seul port bloqué qui passe par erreur à l’état d’acheminement peut perturber le fonctionnement d’une grande partie du réseau.</a:t>
            </a:r>
          </a:p>
          <a:p>
            <a:pPr lvl="1" eaLnBrk="1" hangingPunct="1"/>
            <a:r>
              <a:rPr lang="fr-FR" altLang="fr-FR" dirty="0" smtClean="0">
                <a:solidFill>
                  <a:srgbClr val="0070C0"/>
                </a:solidFill>
              </a:rPr>
              <a:t>Élagage VTP</a:t>
            </a:r>
          </a:p>
          <a:p>
            <a:pPr lvl="2" eaLnBrk="1" hangingPunct="1"/>
            <a:r>
              <a:rPr lang="fr-FR" altLang="fr-FR" dirty="0" smtClean="0"/>
              <a:t>Selon la configuration, l’élagage manuel permet de bloquer moins de port.</a:t>
            </a:r>
          </a:p>
          <a:p>
            <a:pPr lvl="2" eaLnBrk="1" hangingPunct="1">
              <a:buFontTx/>
              <a:buNone/>
            </a:pPr>
            <a:r>
              <a:rPr lang="fr-FR" altLang="fr-FR" dirty="0" smtClean="0">
                <a:sym typeface="Wingdings" pitchFamily="2" charset="2"/>
              </a:rPr>
              <a:t>	 moins de risques de boucle.</a:t>
            </a:r>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130</a:t>
            </a:fld>
            <a:endParaRPr lang="fr-BE" dirty="0"/>
          </a:p>
        </p:txBody>
      </p:sp>
    </p:spTree>
    <p:extLst>
      <p:ext uri="{BB962C8B-B14F-4D97-AF65-F5344CB8AC3E}">
        <p14:creationId xmlns:p14="http://schemas.microsoft.com/office/powerpoint/2010/main" val="152846085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Utilisation de la commutation de couche 3</a:t>
            </a:r>
          </a:p>
        </p:txBody>
      </p:sp>
      <p:pic>
        <p:nvPicPr>
          <p:cNvPr id="88069"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691680" y="2276872"/>
            <a:ext cx="5606571" cy="374426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131</a:t>
            </a:fld>
            <a:endParaRPr lang="fr-BE" dirty="0"/>
          </a:p>
        </p:txBody>
      </p:sp>
      <p:sp>
        <p:nvSpPr>
          <p:cNvPr id="7"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Conception STP</a:t>
            </a:r>
          </a:p>
        </p:txBody>
      </p:sp>
    </p:spTree>
    <p:extLst>
      <p:ext uri="{BB962C8B-B14F-4D97-AF65-F5344CB8AC3E}">
        <p14:creationId xmlns:p14="http://schemas.microsoft.com/office/powerpoint/2010/main" val="42693522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re 1"/>
          <p:cNvSpPr>
            <a:spLocks noGrp="1"/>
          </p:cNvSpPr>
          <p:nvPr>
            <p:ph type="title"/>
          </p:nvPr>
        </p:nvSpPr>
        <p:spPr/>
        <p:txBody>
          <a:bodyPr/>
          <a:lstStyle/>
          <a:p>
            <a:r>
              <a:rPr lang="fr-FR" altLang="fr-FR" smtClean="0"/>
              <a:t>Conception de STP</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Utilisation de la commutation de couche 3</a:t>
            </a:r>
          </a:p>
          <a:p>
            <a:pPr lvl="1">
              <a:defRPr/>
            </a:pPr>
            <a:r>
              <a:rPr lang="fr-FR" dirty="0" smtClean="0">
                <a:solidFill>
                  <a:srgbClr val="0070C0"/>
                </a:solidFill>
              </a:rPr>
              <a:t>Routeur vs commutateur</a:t>
            </a:r>
          </a:p>
          <a:p>
            <a:pPr lvl="2">
              <a:defRPr/>
            </a:pPr>
            <a:r>
              <a:rPr lang="fr-FR" dirty="0" smtClean="0"/>
              <a:t>Les VLAN ne sont plus reliés par un pont mais par l’équivalent d’un routeur. </a:t>
            </a:r>
          </a:p>
          <a:p>
            <a:pPr marL="914400" lvl="2" indent="0">
              <a:buFontTx/>
              <a:buNone/>
              <a:defRPr/>
            </a:pPr>
            <a:r>
              <a:rPr lang="fr-FR" dirty="0" smtClean="0">
                <a:sym typeface="Wingdings" panose="05000000000000000000" pitchFamily="2" charset="2"/>
              </a:rPr>
              <a:t></a:t>
            </a:r>
            <a:r>
              <a:rPr lang="fr-FR" dirty="0" smtClean="0"/>
              <a:t>  Par conséquent, la formation d’une boucle est impossible.</a:t>
            </a:r>
          </a:p>
          <a:p>
            <a:pPr lvl="1">
              <a:defRPr/>
            </a:pPr>
            <a:r>
              <a:rPr lang="fr-FR" dirty="0" smtClean="0">
                <a:solidFill>
                  <a:srgbClr val="0070C0"/>
                </a:solidFill>
              </a:rPr>
              <a:t>Conservez le protocole STP, même s’il n’est pas nécessaire</a:t>
            </a:r>
          </a:p>
          <a:p>
            <a:pPr lvl="2">
              <a:defRPr/>
            </a:pPr>
            <a:r>
              <a:rPr lang="fr-FR" dirty="0" smtClean="0"/>
              <a:t>Les trames BPDU ne réduisent pas beaucoup la quantité de bande passante disponible.</a:t>
            </a:r>
          </a:p>
          <a:p>
            <a:pPr lvl="2">
              <a:defRPr/>
            </a:pPr>
            <a:r>
              <a:rPr lang="fr-FR" dirty="0" smtClean="0"/>
              <a:t>Si une erreur de connexion crée accidentellement une boucle, STP pourra réagir.</a:t>
            </a:r>
          </a:p>
          <a:p>
            <a:pPr>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132</a:t>
            </a:fld>
            <a:endParaRPr lang="fr-BE" dirty="0"/>
          </a:p>
        </p:txBody>
      </p:sp>
    </p:spTree>
    <p:extLst>
      <p:ext uri="{BB962C8B-B14F-4D97-AF65-F5344CB8AC3E}">
        <p14:creationId xmlns:p14="http://schemas.microsoft.com/office/powerpoint/2010/main" val="334099465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pPr eaLnBrk="1" hangingPunct="1"/>
            <a:r>
              <a:rPr lang="fr-FR" altLang="fr-FR" smtClean="0"/>
              <a:t>Conception de STP</a:t>
            </a:r>
          </a:p>
        </p:txBody>
      </p:sp>
      <p:sp>
        <p:nvSpPr>
          <p:cNvPr id="90116" name="Rectangle 3"/>
          <p:cNvSpPr>
            <a:spLocks noGrp="1" noChangeArrowheads="1"/>
          </p:cNvSpPr>
          <p:nvPr>
            <p:ph type="body" idx="1"/>
          </p:nvPr>
        </p:nvSpPr>
        <p:spPr>
          <a:xfrm>
            <a:off x="457200" y="1600200"/>
            <a:ext cx="8229600" cy="4852988"/>
          </a:xfrm>
        </p:spPr>
        <p:txBody>
          <a:bodyPr/>
          <a:lstStyle/>
          <a:p>
            <a:pPr eaLnBrk="1" hangingPunct="1"/>
            <a:r>
              <a:rPr lang="fr-FR" altLang="fr-FR" sz="2800" dirty="0" smtClean="0">
                <a:solidFill>
                  <a:schemeClr val="accent6">
                    <a:lumMod val="75000"/>
                  </a:schemeClr>
                </a:solidFill>
              </a:rPr>
              <a:t>Isolez le trafic du VLAN d’administration </a:t>
            </a:r>
          </a:p>
          <a:p>
            <a:pPr lvl="1" eaLnBrk="1" hangingPunct="1"/>
            <a:r>
              <a:rPr lang="fr-FR" altLang="fr-FR" sz="2400" dirty="0" smtClean="0">
                <a:solidFill>
                  <a:srgbClr val="0070C0"/>
                </a:solidFill>
              </a:rPr>
              <a:t>Charge UC des commutateurs</a:t>
            </a:r>
          </a:p>
          <a:p>
            <a:pPr lvl="2" eaLnBrk="1" hangingPunct="1"/>
            <a:r>
              <a:rPr lang="fr-FR" altLang="fr-FR" sz="2000" dirty="0" smtClean="0"/>
              <a:t>La commutation des paquets ne fait pas intervenir l’unité centrale (UC)</a:t>
            </a:r>
          </a:p>
          <a:p>
            <a:pPr lvl="2" eaLnBrk="1" hangingPunct="1"/>
            <a:r>
              <a:rPr lang="fr-FR" altLang="fr-FR" sz="2000" dirty="0" smtClean="0"/>
              <a:t>Si le commutateur dispose d’une IP de gestion, il traite les trames de diffusion au même titre que les hôtes du réseau</a:t>
            </a:r>
          </a:p>
          <a:p>
            <a:pPr lvl="3" eaLnBrk="1" hangingPunct="1">
              <a:buFontTx/>
              <a:buNone/>
            </a:pPr>
            <a:r>
              <a:rPr lang="fr-FR" altLang="fr-FR" sz="1800" dirty="0" smtClean="0">
                <a:sym typeface="Wingdings" pitchFamily="2" charset="2"/>
              </a:rPr>
              <a:t> </a:t>
            </a:r>
            <a:r>
              <a:rPr lang="fr-FR" altLang="fr-FR" sz="1800" dirty="0" smtClean="0"/>
              <a:t>Un trafic de diffusion ou de multidiffusion intensif sur le VLAN d’administration peut avoir une incidence négative sur le processeur et sur sa capacité à traiter les trames BPDU essentielles</a:t>
            </a:r>
          </a:p>
          <a:p>
            <a:pPr lvl="3" eaLnBrk="1" hangingPunct="1">
              <a:buFontTx/>
              <a:buNone/>
            </a:pPr>
            <a:endParaRPr lang="fr-FR" altLang="fr-FR" sz="1800" dirty="0" smtClean="0"/>
          </a:p>
          <a:p>
            <a:pPr lvl="3" eaLnBrk="1" hangingPunct="1">
              <a:buFontTx/>
              <a:buNone/>
            </a:pPr>
            <a:endParaRPr lang="fr-FR" altLang="fr-FR" sz="1800" dirty="0" smtClean="0"/>
          </a:p>
          <a:p>
            <a:pPr lvl="1" eaLnBrk="1" hangingPunct="1">
              <a:buFontTx/>
              <a:buNone/>
            </a:pPr>
            <a:r>
              <a:rPr lang="fr-FR" altLang="fr-FR" sz="2400" dirty="0" smtClean="0">
                <a:solidFill>
                  <a:srgbClr val="FF0000"/>
                </a:solidFill>
                <a:sym typeface="Wingdings" pitchFamily="2" charset="2"/>
              </a:rPr>
              <a:t> Éviter d’utiliser un seul VLAN pour tout le réseau</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133</a:t>
            </a:fld>
            <a:endParaRPr lang="fr-BE" dirty="0"/>
          </a:p>
        </p:txBody>
      </p:sp>
    </p:spTree>
    <p:extLst>
      <p:ext uri="{BB962C8B-B14F-4D97-AF65-F5344CB8AC3E}">
        <p14:creationId xmlns:p14="http://schemas.microsoft.com/office/powerpoint/2010/main" val="267203567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017" y="1309141"/>
            <a:ext cx="4176712" cy="4856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5" name="Titre 1"/>
          <p:cNvSpPr>
            <a:spLocks noGrp="1"/>
          </p:cNvSpPr>
          <p:nvPr>
            <p:ph type="title"/>
          </p:nvPr>
        </p:nvSpPr>
        <p:spPr/>
        <p:txBody>
          <a:bodyPr/>
          <a:lstStyle/>
          <a:p>
            <a:r>
              <a:rPr lang="fr-FR" altLang="fr-FR" smtClean="0"/>
              <a:t>Protocoles de redondance au premier saut</a:t>
            </a:r>
          </a:p>
        </p:txBody>
      </p:sp>
      <p:sp>
        <p:nvSpPr>
          <p:cNvPr id="3076" name="Espace réservé du contenu 2"/>
          <p:cNvSpPr>
            <a:spLocks noGrp="1"/>
          </p:cNvSpPr>
          <p:nvPr>
            <p:ph idx="1"/>
          </p:nvPr>
        </p:nvSpPr>
        <p:spPr/>
        <p:txBody>
          <a:bodyPr/>
          <a:lstStyle/>
          <a:p>
            <a:r>
              <a:rPr lang="fr-FR" altLang="fr-FR" dirty="0" smtClean="0">
                <a:solidFill>
                  <a:schemeClr val="accent6">
                    <a:lumMod val="75000"/>
                  </a:schemeClr>
                </a:solidFill>
              </a:rPr>
              <a:t>Votre avis sur cette topologie?</a:t>
            </a:r>
          </a:p>
        </p:txBody>
      </p:sp>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9592" y="2655341"/>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9"/>
          <p:cNvSpPr txBox="1">
            <a:spLocks noChangeArrowheads="1"/>
          </p:cNvSpPr>
          <p:nvPr/>
        </p:nvSpPr>
        <p:spPr bwMode="auto">
          <a:xfrm>
            <a:off x="2699792" y="2606129"/>
            <a:ext cx="28511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Impossible d’accéder à la </a:t>
            </a:r>
          </a:p>
          <a:p>
            <a:pPr eaLnBrk="1" hangingPunct="1">
              <a:spcBef>
                <a:spcPct val="0"/>
              </a:spcBef>
              <a:buFontTx/>
              <a:buNone/>
            </a:pPr>
            <a:r>
              <a:rPr lang="fr-FR" altLang="fr-FR" sz="1800">
                <a:solidFill>
                  <a:srgbClr val="FF0000"/>
                </a:solidFill>
              </a:rPr>
              <a:t>passerelle par défaut</a:t>
            </a:r>
          </a:p>
        </p:txBody>
      </p:sp>
      <p:sp>
        <p:nvSpPr>
          <p:cNvPr id="8" name="ZoneTexte 7"/>
          <p:cNvSpPr txBox="1">
            <a:spLocks noChangeArrowheads="1"/>
          </p:cNvSpPr>
          <p:nvPr/>
        </p:nvSpPr>
        <p:spPr bwMode="auto">
          <a:xfrm>
            <a:off x="6589167" y="2374354"/>
            <a:ext cx="15430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a:t>IP : 172.20.1.252</a:t>
            </a:r>
          </a:p>
          <a:p>
            <a:pPr eaLnBrk="1" hangingPunct="1">
              <a:spcBef>
                <a:spcPct val="0"/>
              </a:spcBef>
              <a:buFontTx/>
              <a:buNone/>
            </a:pPr>
            <a:endParaRPr lang="fr-FR" altLang="fr-FR" sz="1800"/>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134</a:t>
            </a:fld>
            <a:endParaRPr lang="fr-BE" dirty="0"/>
          </a:p>
        </p:txBody>
      </p:sp>
    </p:spTree>
    <p:extLst>
      <p:ext uri="{BB962C8B-B14F-4D97-AF65-F5344CB8AC3E}">
        <p14:creationId xmlns:p14="http://schemas.microsoft.com/office/powerpoint/2010/main" val="270240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709" y="1916832"/>
            <a:ext cx="3878505" cy="424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9" name="Titre 1"/>
          <p:cNvSpPr>
            <a:spLocks noGrp="1"/>
          </p:cNvSpPr>
          <p:nvPr>
            <p:ph type="title"/>
          </p:nvPr>
        </p:nvSpPr>
        <p:spPr/>
        <p:txBody>
          <a:bodyPr/>
          <a:lstStyle/>
          <a:p>
            <a:r>
              <a:rPr lang="fr-FR" altLang="fr-FR" smtClean="0"/>
              <a:t>Protocoles de redondance au premier saut</a:t>
            </a:r>
          </a:p>
        </p:txBody>
      </p:sp>
      <p:sp>
        <p:nvSpPr>
          <p:cNvPr id="4100" name="Espace réservé du contenu 2"/>
          <p:cNvSpPr>
            <a:spLocks noGrp="1"/>
          </p:cNvSpPr>
          <p:nvPr>
            <p:ph idx="1"/>
          </p:nvPr>
        </p:nvSpPr>
        <p:spPr/>
        <p:txBody>
          <a:bodyPr/>
          <a:lstStyle/>
          <a:p>
            <a:r>
              <a:rPr lang="fr-FR" altLang="fr-FR" dirty="0" smtClean="0">
                <a:solidFill>
                  <a:schemeClr val="accent6">
                    <a:lumMod val="75000"/>
                  </a:schemeClr>
                </a:solidFill>
              </a:rPr>
              <a:t>Votre avis sur cette topologie?</a:t>
            </a:r>
          </a:p>
        </p:txBody>
      </p:sp>
      <p:pic>
        <p:nvPicPr>
          <p:cNvPr id="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502" y="3056086"/>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a:spLocks noChangeArrowheads="1"/>
          </p:cNvSpPr>
          <p:nvPr/>
        </p:nvSpPr>
        <p:spPr bwMode="auto">
          <a:xfrm>
            <a:off x="977602" y="3341836"/>
            <a:ext cx="2851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Impossible d’accéder à la </a:t>
            </a:r>
          </a:p>
          <a:p>
            <a:pPr eaLnBrk="1" hangingPunct="1">
              <a:spcBef>
                <a:spcPct val="0"/>
              </a:spcBef>
              <a:buFontTx/>
              <a:buNone/>
            </a:pPr>
            <a:r>
              <a:rPr lang="fr-FR" altLang="fr-FR" sz="1800">
                <a:solidFill>
                  <a:srgbClr val="FF0000"/>
                </a:solidFill>
              </a:rPr>
              <a:t>passerelle par défaut</a:t>
            </a:r>
          </a:p>
        </p:txBody>
      </p:sp>
      <p:sp>
        <p:nvSpPr>
          <p:cNvPr id="5" name="ZoneTexte 4"/>
          <p:cNvSpPr txBox="1">
            <a:spLocks noChangeArrowheads="1"/>
          </p:cNvSpPr>
          <p:nvPr/>
        </p:nvSpPr>
        <p:spPr bwMode="auto">
          <a:xfrm>
            <a:off x="1193502" y="5638949"/>
            <a:ext cx="2120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IP : 172.20.1.200</a:t>
            </a:r>
          </a:p>
          <a:p>
            <a:pPr eaLnBrk="1" hangingPunct="1">
              <a:spcBef>
                <a:spcPct val="0"/>
              </a:spcBef>
              <a:buFontTx/>
              <a:buNone/>
            </a:pPr>
            <a:r>
              <a:rPr lang="fr-FR" altLang="fr-FR" sz="1800"/>
              <a:t>GW : 172.20.1.252</a:t>
            </a:r>
          </a:p>
        </p:txBody>
      </p:sp>
      <p:sp>
        <p:nvSpPr>
          <p:cNvPr id="8" name="Rectangle 7"/>
          <p:cNvSpPr>
            <a:spLocks noChangeArrowheads="1"/>
          </p:cNvSpPr>
          <p:nvPr/>
        </p:nvSpPr>
        <p:spPr bwMode="auto">
          <a:xfrm>
            <a:off x="7200800" y="5722367"/>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IP : 172.20.1.3</a:t>
            </a:r>
          </a:p>
          <a:p>
            <a:pPr eaLnBrk="1" hangingPunct="1">
              <a:spcBef>
                <a:spcPct val="0"/>
              </a:spcBef>
              <a:buFontTx/>
              <a:buNone/>
            </a:pPr>
            <a:r>
              <a:rPr lang="fr-FR" altLang="fr-FR" sz="1800"/>
              <a:t>GW : 172.20.1.252</a:t>
            </a:r>
          </a:p>
        </p:txBody>
      </p:sp>
      <p:sp>
        <p:nvSpPr>
          <p:cNvPr id="9" name="ZoneTexte 8"/>
          <p:cNvSpPr txBox="1">
            <a:spLocks noChangeArrowheads="1"/>
          </p:cNvSpPr>
          <p:nvPr/>
        </p:nvSpPr>
        <p:spPr bwMode="auto">
          <a:xfrm>
            <a:off x="2403177" y="2695724"/>
            <a:ext cx="1936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IP : 172.20.1.252</a:t>
            </a:r>
          </a:p>
          <a:p>
            <a:pPr eaLnBrk="1" hangingPunct="1">
              <a:spcBef>
                <a:spcPct val="0"/>
              </a:spcBef>
              <a:buFontTx/>
              <a:buNone/>
            </a:pPr>
            <a:endParaRPr lang="fr-FR" altLang="fr-FR" sz="1800"/>
          </a:p>
        </p:txBody>
      </p:sp>
      <p:sp>
        <p:nvSpPr>
          <p:cNvPr id="10" name="ZoneTexte 9"/>
          <p:cNvSpPr txBox="1">
            <a:spLocks noChangeArrowheads="1"/>
          </p:cNvSpPr>
          <p:nvPr/>
        </p:nvSpPr>
        <p:spPr bwMode="auto">
          <a:xfrm>
            <a:off x="6378277" y="2833836"/>
            <a:ext cx="1938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IP : 172.20.1.253</a:t>
            </a:r>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135</a:t>
            </a:fld>
            <a:endParaRPr lang="fr-BE" dirty="0"/>
          </a:p>
        </p:txBody>
      </p:sp>
    </p:spTree>
    <p:extLst>
      <p:ext uri="{BB962C8B-B14F-4D97-AF65-F5344CB8AC3E}">
        <p14:creationId xmlns:p14="http://schemas.microsoft.com/office/powerpoint/2010/main" val="273696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P spid="9" grpId="0"/>
      <p:bldP spid="1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2492896"/>
            <a:ext cx="4218881" cy="3594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3" name="Titre 1"/>
          <p:cNvSpPr>
            <a:spLocks noGrp="1"/>
          </p:cNvSpPr>
          <p:nvPr>
            <p:ph type="title"/>
          </p:nvPr>
        </p:nvSpPr>
        <p:spPr/>
        <p:txBody>
          <a:bodyPr/>
          <a:lstStyle/>
          <a:p>
            <a:r>
              <a:rPr lang="fr-FR" altLang="fr-FR" smtClean="0"/>
              <a:t>Protocoles de redondance au premier saut</a:t>
            </a:r>
          </a:p>
        </p:txBody>
      </p:sp>
      <p:sp>
        <p:nvSpPr>
          <p:cNvPr id="3" name="Espace réservé du contenu 2"/>
          <p:cNvSpPr>
            <a:spLocks noGrp="1"/>
          </p:cNvSpPr>
          <p:nvPr>
            <p:ph idx="1"/>
          </p:nvPr>
        </p:nvSpPr>
        <p:spPr>
          <a:xfrm>
            <a:off x="457200" y="1600200"/>
            <a:ext cx="8229600" cy="1397000"/>
          </a:xfrm>
        </p:spPr>
        <p:txBody>
          <a:bodyPr>
            <a:normAutofit/>
          </a:bodyPr>
          <a:lstStyle/>
          <a:p>
            <a:pPr>
              <a:defRPr/>
            </a:pPr>
            <a:r>
              <a:rPr lang="fr-FR" dirty="0" smtClean="0">
                <a:solidFill>
                  <a:schemeClr val="accent6">
                    <a:lumMod val="75000"/>
                  </a:schemeClr>
                </a:solidFill>
              </a:rPr>
              <a:t>Principe général</a:t>
            </a:r>
          </a:p>
          <a:p>
            <a:pPr lvl="1">
              <a:defRPr/>
            </a:pPr>
            <a:r>
              <a:rPr lang="fr-FR" dirty="0"/>
              <a:t>P</a:t>
            </a:r>
            <a:r>
              <a:rPr lang="fr-FR" dirty="0" smtClean="0"/>
              <a:t>lusieurs routeurs sont configurés pour fonctionner conjointement et former un routeur virtuel.</a:t>
            </a:r>
          </a:p>
          <a:p>
            <a:pPr lvl="1">
              <a:defRPr/>
            </a:pPr>
            <a:endParaRPr lang="fr-FR" dirty="0"/>
          </a:p>
        </p:txBody>
      </p:sp>
      <p:sp>
        <p:nvSpPr>
          <p:cNvPr id="6" name="Espace réservé du contenu 2"/>
          <p:cNvSpPr txBox="1">
            <a:spLocks/>
          </p:cNvSpPr>
          <p:nvPr/>
        </p:nvSpPr>
        <p:spPr bwMode="auto">
          <a:xfrm>
            <a:off x="472504" y="2708920"/>
            <a:ext cx="402748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lvl="1">
              <a:defRPr/>
            </a:pPr>
            <a:r>
              <a:rPr lang="fr-FR" sz="2200" kern="0" dirty="0" smtClean="0"/>
              <a:t>Ils partagent tous une même adresse IP configurée comme GW sur les hôtes.</a:t>
            </a:r>
          </a:p>
          <a:p>
            <a:pPr lvl="1">
              <a:defRPr/>
            </a:pPr>
            <a:r>
              <a:rPr lang="fr-FR" sz="2200" kern="0" dirty="0" smtClean="0"/>
              <a:t>Les hôtes croient qu’il existe un seul routeur : le routeur virtuel.</a:t>
            </a:r>
          </a:p>
        </p:txBody>
      </p:sp>
      <p:cxnSp>
        <p:nvCxnSpPr>
          <p:cNvPr id="4" name="Connecteur droit 3"/>
          <p:cNvCxnSpPr/>
          <p:nvPr/>
        </p:nvCxnSpPr>
        <p:spPr>
          <a:xfrm flipH="1" flipV="1">
            <a:off x="5940425" y="3716089"/>
            <a:ext cx="71438" cy="23050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flipV="1">
            <a:off x="6156325" y="4479677"/>
            <a:ext cx="1152525" cy="65881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V="1">
            <a:off x="6156325" y="3822452"/>
            <a:ext cx="0" cy="6604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5940425" y="2996952"/>
            <a:ext cx="647700" cy="719137"/>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56325" y="2996952"/>
            <a:ext cx="576263" cy="825500"/>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4" name="Espace réservé du pied de page 6"/>
          <p:cNvSpPr txBox="1">
            <a:spLocks/>
          </p:cNvSpPr>
          <p:nvPr/>
        </p:nvSpPr>
        <p:spPr>
          <a:xfrm>
            <a:off x="3276600" y="6605736"/>
            <a:ext cx="2895600" cy="404664"/>
          </a:xfrm>
          <a:prstGeom prst="rect">
            <a:avLst/>
          </a:prstGeom>
        </p:spPr>
        <p:txBody>
          <a:bodyPr vert="horz" lIns="91440" tIns="45720" rIns="91440" bIns="45720" rtlCol="0" anchor="ctr"/>
          <a:lstStyle>
            <a:defPPr>
              <a:defRPr lang="fr-FR"/>
            </a:defPPr>
            <a:lvl1pPr marL="0" algn="ct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BE"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136</a:t>
            </a:fld>
            <a:endParaRPr lang="fr-BE" dirty="0"/>
          </a:p>
        </p:txBody>
      </p:sp>
    </p:spTree>
    <p:extLst>
      <p:ext uri="{BB962C8B-B14F-4D97-AF65-F5344CB8AC3E}">
        <p14:creationId xmlns:p14="http://schemas.microsoft.com/office/powerpoint/2010/main" val="601828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9" y="1700808"/>
            <a:ext cx="4752521" cy="4471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7" name="Titre 1"/>
          <p:cNvSpPr>
            <a:spLocks noGrp="1"/>
          </p:cNvSpPr>
          <p:nvPr>
            <p:ph type="title"/>
          </p:nvPr>
        </p:nvSpPr>
        <p:spPr/>
        <p:txBody>
          <a:bodyPr/>
          <a:lstStyle/>
          <a:p>
            <a:r>
              <a:rPr lang="fr-FR" altLang="fr-FR" smtClean="0"/>
              <a:t>Protocoles de redondance au premier saut</a:t>
            </a:r>
          </a:p>
        </p:txBody>
      </p:sp>
      <p:sp>
        <p:nvSpPr>
          <p:cNvPr id="6148" name="Espace réservé du contenu 2"/>
          <p:cNvSpPr>
            <a:spLocks noGrp="1"/>
          </p:cNvSpPr>
          <p:nvPr>
            <p:ph idx="1"/>
          </p:nvPr>
        </p:nvSpPr>
        <p:spPr>
          <a:xfrm>
            <a:off x="457200" y="1600200"/>
            <a:ext cx="8229600" cy="892175"/>
          </a:xfrm>
        </p:spPr>
        <p:txBody>
          <a:bodyPr/>
          <a:lstStyle/>
          <a:p>
            <a:r>
              <a:rPr lang="fr-FR" altLang="fr-FR" dirty="0" smtClean="0">
                <a:solidFill>
                  <a:schemeClr val="accent6">
                    <a:lumMod val="75000"/>
                  </a:schemeClr>
                </a:solidFill>
              </a:rPr>
              <a:t>Le réseau vu par les hôtes</a:t>
            </a:r>
          </a:p>
          <a:p>
            <a:endParaRPr lang="fr-FR" altLang="fr-FR" dirty="0" smtClean="0"/>
          </a:p>
        </p:txBody>
      </p:sp>
      <p:sp>
        <p:nvSpPr>
          <p:cNvPr id="6150" name="ZoneTexte 4"/>
          <p:cNvSpPr txBox="1">
            <a:spLocks noChangeArrowheads="1"/>
          </p:cNvSpPr>
          <p:nvPr/>
        </p:nvSpPr>
        <p:spPr bwMode="auto">
          <a:xfrm>
            <a:off x="4242048" y="2672260"/>
            <a:ext cx="1985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a:t>IP : 172.20.1.254</a:t>
            </a:r>
          </a:p>
          <a:p>
            <a:pPr eaLnBrk="1" hangingPunct="1">
              <a:spcBef>
                <a:spcPct val="0"/>
              </a:spcBef>
              <a:buFontTx/>
              <a:buNone/>
            </a:pPr>
            <a:r>
              <a:rPr lang="fr-FR" altLang="fr-FR" sz="1400"/>
              <a:t>MAC : aaaa.bbbb.cccc</a:t>
            </a:r>
          </a:p>
        </p:txBody>
      </p:sp>
      <p:sp>
        <p:nvSpPr>
          <p:cNvPr id="7" name="Espace réservé du contenu 2"/>
          <p:cNvSpPr txBox="1">
            <a:spLocks/>
          </p:cNvSpPr>
          <p:nvPr/>
        </p:nvSpPr>
        <p:spPr bwMode="auto">
          <a:xfrm>
            <a:off x="178693" y="2476203"/>
            <a:ext cx="41052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lvl="1" indent="0">
              <a:buFontTx/>
              <a:buNone/>
              <a:defRPr/>
            </a:pPr>
            <a:r>
              <a:rPr lang="fr-FR" sz="2400" kern="0" dirty="0" smtClean="0">
                <a:sym typeface="Wingdings" panose="05000000000000000000" pitchFamily="2" charset="2"/>
              </a:rPr>
              <a:t> </a:t>
            </a:r>
            <a:r>
              <a:rPr lang="fr-FR" sz="2400" kern="0" dirty="0" smtClean="0"/>
              <a:t>Les hôtes pensent qu’il existe un seul routeur : le routeur virtuel</a:t>
            </a: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137</a:t>
            </a:fld>
            <a:endParaRPr lang="fr-BE" dirty="0"/>
          </a:p>
        </p:txBody>
      </p:sp>
    </p:spTree>
    <p:extLst>
      <p:ext uri="{BB962C8B-B14F-4D97-AF65-F5344CB8AC3E}">
        <p14:creationId xmlns:p14="http://schemas.microsoft.com/office/powerpoint/2010/main" val="283537805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p:txBody>
          <a:bodyPr/>
          <a:lstStyle/>
          <a:p>
            <a:r>
              <a:rPr lang="fr-FR" altLang="fr-FR" smtClean="0"/>
              <a:t>Protocoles de redondance au premier saut</a:t>
            </a:r>
          </a:p>
        </p:txBody>
      </p:sp>
      <p:sp>
        <p:nvSpPr>
          <p:cNvPr id="7171" name="Espace réservé du contenu 2"/>
          <p:cNvSpPr>
            <a:spLocks noGrp="1"/>
          </p:cNvSpPr>
          <p:nvPr>
            <p:ph idx="1"/>
          </p:nvPr>
        </p:nvSpPr>
        <p:spPr/>
        <p:txBody>
          <a:bodyPr/>
          <a:lstStyle/>
          <a:p>
            <a:r>
              <a:rPr lang="fr-FR" altLang="fr-FR" dirty="0" smtClean="0">
                <a:solidFill>
                  <a:schemeClr val="accent6">
                    <a:lumMod val="75000"/>
                  </a:schemeClr>
                </a:solidFill>
              </a:rPr>
              <a:t>Protocole de redondance au premier saut</a:t>
            </a:r>
          </a:p>
          <a:p>
            <a:pPr lvl="1"/>
            <a:r>
              <a:rPr lang="fr-FR" altLang="fr-FR" dirty="0" smtClean="0">
                <a:solidFill>
                  <a:srgbClr val="0070C0"/>
                </a:solidFill>
              </a:rPr>
              <a:t>Routeurs actif/veille</a:t>
            </a:r>
          </a:p>
          <a:p>
            <a:pPr lvl="2"/>
            <a:r>
              <a:rPr lang="fr-FR" altLang="fr-FR" dirty="0" smtClean="0"/>
              <a:t>Le protocole détermine quel routeur doit être actif </a:t>
            </a:r>
          </a:p>
          <a:p>
            <a:pPr lvl="2"/>
            <a:r>
              <a:rPr lang="fr-FR" altLang="fr-FR" dirty="0" smtClean="0"/>
              <a:t>Le protocole détermine quand le rôle de réacheminement doit être repris par un routeur en veille. </a:t>
            </a:r>
          </a:p>
          <a:p>
            <a:pPr lvl="1"/>
            <a:r>
              <a:rPr lang="fr-FR" altLang="fr-FR" dirty="0" smtClean="0">
                <a:solidFill>
                  <a:srgbClr val="0070C0"/>
                </a:solidFill>
              </a:rPr>
              <a:t>Protocole de redondance au premier saut</a:t>
            </a:r>
          </a:p>
          <a:p>
            <a:pPr lvl="2"/>
            <a:r>
              <a:rPr lang="fr-FR" altLang="fr-FR" dirty="0" smtClean="0"/>
              <a:t>First Hop </a:t>
            </a:r>
            <a:r>
              <a:rPr lang="fr-FR" altLang="fr-FR" dirty="0" err="1" smtClean="0"/>
              <a:t>Redundancy</a:t>
            </a:r>
            <a:r>
              <a:rPr lang="fr-FR" altLang="fr-FR" dirty="0" smtClean="0"/>
              <a:t> Protocol (FHRP).</a:t>
            </a:r>
          </a:p>
          <a:p>
            <a:pPr lvl="2"/>
            <a:r>
              <a:rPr lang="fr-FR" altLang="fr-FR" dirty="0" smtClean="0"/>
              <a:t>Mécanisme de transfert transparent pour les périphériques finaux.</a:t>
            </a:r>
          </a:p>
          <a:p>
            <a:pPr lvl="2"/>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138</a:t>
            </a:fld>
            <a:endParaRPr lang="fr-BE" dirty="0"/>
          </a:p>
        </p:txBody>
      </p:sp>
    </p:spTree>
    <p:extLst>
      <p:ext uri="{BB962C8B-B14F-4D97-AF65-F5344CB8AC3E}">
        <p14:creationId xmlns:p14="http://schemas.microsoft.com/office/powerpoint/2010/main" val="27315775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2996952"/>
            <a:ext cx="3391168" cy="3161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5" name="Titre 1"/>
          <p:cNvSpPr>
            <a:spLocks noGrp="1"/>
          </p:cNvSpPr>
          <p:nvPr>
            <p:ph type="title"/>
          </p:nvPr>
        </p:nvSpPr>
        <p:spPr/>
        <p:txBody>
          <a:bodyPr/>
          <a:lstStyle/>
          <a:p>
            <a:r>
              <a:rPr lang="fr-FR" altLang="fr-FR" smtClean="0"/>
              <a:t>Protocoles de redondance au premier saut</a:t>
            </a:r>
          </a:p>
        </p:txBody>
      </p:sp>
      <p:sp>
        <p:nvSpPr>
          <p:cNvPr id="3" name="Espace réservé du contenu 2"/>
          <p:cNvSpPr>
            <a:spLocks noGrp="1"/>
          </p:cNvSpPr>
          <p:nvPr>
            <p:ph idx="1"/>
          </p:nvPr>
        </p:nvSpPr>
        <p:spPr>
          <a:xfrm>
            <a:off x="395288" y="1557338"/>
            <a:ext cx="8229600" cy="1727200"/>
          </a:xfrm>
        </p:spPr>
        <p:txBody>
          <a:bodyPr>
            <a:normAutofit fontScale="92500" lnSpcReduction="10000"/>
          </a:bodyPr>
          <a:lstStyle/>
          <a:p>
            <a:pPr>
              <a:defRPr/>
            </a:pPr>
            <a:r>
              <a:rPr lang="fr-FR" sz="2600" dirty="0" smtClean="0">
                <a:solidFill>
                  <a:schemeClr val="accent6">
                    <a:lumMod val="75000"/>
                  </a:schemeClr>
                </a:solidFill>
              </a:rPr>
              <a:t>Principe</a:t>
            </a:r>
          </a:p>
          <a:p>
            <a:pPr lvl="1">
              <a:defRPr/>
            </a:pPr>
            <a:r>
              <a:rPr lang="fr-FR" dirty="0" smtClean="0"/>
              <a:t>Le protocole détermine un routeur actif (valeur de priorité) et un ou plusieurs routeurs en standby.</a:t>
            </a:r>
          </a:p>
          <a:p>
            <a:pPr lvl="1">
              <a:defRPr/>
            </a:pPr>
            <a:r>
              <a:rPr lang="fr-FR" dirty="0" smtClean="0"/>
              <a:t>Les routeurs du groupe échangent des paquets hello afin de s’assurer du bon fonctionnement de chaque routeur.</a:t>
            </a:r>
          </a:p>
          <a:p>
            <a:pPr lvl="1">
              <a:defRPr/>
            </a:pPr>
            <a:endParaRPr lang="fr-FR" dirty="0" smtClean="0"/>
          </a:p>
          <a:p>
            <a:pPr lvl="2">
              <a:defRPr/>
            </a:pPr>
            <a:endParaRPr lang="fr-FR" dirty="0"/>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139</a:t>
            </a:fld>
            <a:endParaRPr lang="fr-BE" dirty="0"/>
          </a:p>
        </p:txBody>
      </p:sp>
    </p:spTree>
    <p:extLst>
      <p:ext uri="{BB962C8B-B14F-4D97-AF65-F5344CB8AC3E}">
        <p14:creationId xmlns:p14="http://schemas.microsoft.com/office/powerpoint/2010/main" val="1961598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Infrastructure réseau</a:t>
            </a:r>
            <a:endParaRPr lang="fr-FR" dirty="0"/>
          </a:p>
        </p:txBody>
      </p:sp>
      <p:sp>
        <p:nvSpPr>
          <p:cNvPr id="3" name="Espace réservé du contenu 2"/>
          <p:cNvSpPr>
            <a:spLocks noGrp="1"/>
          </p:cNvSpPr>
          <p:nvPr>
            <p:ph idx="1"/>
          </p:nvPr>
        </p:nvSpPr>
        <p:spPr>
          <a:xfrm>
            <a:off x="457200" y="1412776"/>
            <a:ext cx="6707088" cy="4713387"/>
          </a:xfrm>
        </p:spPr>
        <p:txBody>
          <a:bodyPr/>
          <a:lstStyle/>
          <a:p>
            <a:r>
              <a:rPr lang="fr-FR" altLang="fr-FR" dirty="0">
                <a:solidFill>
                  <a:schemeClr val="accent6">
                    <a:lumMod val="75000"/>
                  </a:schemeClr>
                </a:solidFill>
              </a:rPr>
              <a:t>Périphérie d'entreprise </a:t>
            </a:r>
          </a:p>
          <a:p>
            <a:pPr lvl="1"/>
            <a:r>
              <a:rPr lang="fr-BE" altLang="fr-FR" dirty="0">
                <a:solidFill>
                  <a:srgbClr val="0070C0"/>
                </a:solidFill>
              </a:rPr>
              <a:t>Connectivité aux services </a:t>
            </a:r>
            <a:r>
              <a:rPr lang="fr-BE" altLang="fr-FR" dirty="0" smtClean="0">
                <a:solidFill>
                  <a:srgbClr val="0070C0"/>
                </a:solidFill>
              </a:rPr>
              <a:t>vocaux/vidéo/data </a:t>
            </a:r>
            <a:r>
              <a:rPr lang="fr-BE" altLang="fr-FR" dirty="0">
                <a:solidFill>
                  <a:srgbClr val="0070C0"/>
                </a:solidFill>
              </a:rPr>
              <a:t>extérieurs à l’entreprise</a:t>
            </a:r>
            <a:endParaRPr lang="fr-FR" altLang="fr-FR" dirty="0">
              <a:solidFill>
                <a:srgbClr val="0070C0"/>
              </a:solidFill>
            </a:endParaRPr>
          </a:p>
          <a:p>
            <a:pPr lvl="2"/>
            <a:r>
              <a:rPr lang="fr-FR" altLang="fr-FR" dirty="0"/>
              <a:t>Les services de l'entreprise sont disponibles à des sites distants </a:t>
            </a:r>
          </a:p>
          <a:p>
            <a:pPr lvl="2"/>
            <a:r>
              <a:rPr lang="fr-FR" altLang="fr-FR" dirty="0"/>
              <a:t>L'entreprise peut utiliser Internet et les ressources de partenaires.</a:t>
            </a:r>
          </a:p>
          <a:p>
            <a:pPr lvl="1"/>
            <a:r>
              <a:rPr lang="fr-FR" altLang="fr-FR" dirty="0">
                <a:solidFill>
                  <a:srgbClr val="0070C0"/>
                </a:solidFill>
              </a:rPr>
              <a:t>Modules Internet, VPN et WAN</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14</a:t>
            </a:fld>
            <a:endParaRPr lang="fr-BE"/>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1484784"/>
            <a:ext cx="1524000" cy="442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305803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946" y="2088604"/>
            <a:ext cx="6686550" cy="407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9" name="Titre 1"/>
          <p:cNvSpPr>
            <a:spLocks noGrp="1"/>
          </p:cNvSpPr>
          <p:nvPr>
            <p:ph type="title"/>
          </p:nvPr>
        </p:nvSpPr>
        <p:spPr/>
        <p:txBody>
          <a:bodyPr/>
          <a:lstStyle/>
          <a:p>
            <a:r>
              <a:rPr lang="fr-FR" altLang="fr-FR" smtClean="0"/>
              <a:t>Protocoles de redondance au premier saut</a:t>
            </a:r>
          </a:p>
        </p:txBody>
      </p:sp>
      <p:sp>
        <p:nvSpPr>
          <p:cNvPr id="3" name="Espace réservé du contenu 2"/>
          <p:cNvSpPr>
            <a:spLocks noGrp="1"/>
          </p:cNvSpPr>
          <p:nvPr>
            <p:ph idx="1"/>
          </p:nvPr>
        </p:nvSpPr>
        <p:spPr>
          <a:xfrm>
            <a:off x="732284" y="1103327"/>
            <a:ext cx="8229600" cy="1727200"/>
          </a:xfrm>
        </p:spPr>
        <p:txBody>
          <a:bodyPr>
            <a:normAutofit/>
          </a:bodyPr>
          <a:lstStyle/>
          <a:p>
            <a:pPr>
              <a:defRPr/>
            </a:pPr>
            <a:r>
              <a:rPr lang="fr-FR" dirty="0" smtClean="0">
                <a:solidFill>
                  <a:schemeClr val="accent6">
                    <a:lumMod val="75000"/>
                  </a:schemeClr>
                </a:solidFill>
              </a:rPr>
              <a:t>Principe</a:t>
            </a:r>
          </a:p>
          <a:p>
            <a:pPr lvl="1">
              <a:defRPr/>
            </a:pPr>
            <a:r>
              <a:rPr lang="fr-FR" dirty="0" smtClean="0"/>
              <a:t>Les hôtes utilisent ARP pour trouver l’adresse MAC de la passerelle par défaut.</a:t>
            </a:r>
          </a:p>
          <a:p>
            <a:pPr lvl="1">
              <a:defRPr/>
            </a:pPr>
            <a:r>
              <a:rPr lang="fr-FR" dirty="0" smtClean="0"/>
              <a:t>La résolution ARP renvoie l’adresse MAC du routeur virtuel.</a:t>
            </a:r>
          </a:p>
          <a:p>
            <a:pPr lvl="1">
              <a:defRPr/>
            </a:pPr>
            <a:endParaRPr lang="fr-FR" dirty="0" smtClean="0"/>
          </a:p>
          <a:p>
            <a:pPr lvl="2">
              <a:defRPr/>
            </a:pPr>
            <a:endParaRPr lang="fr-FR" dirty="0"/>
          </a:p>
        </p:txBody>
      </p:sp>
      <p:sp>
        <p:nvSpPr>
          <p:cNvPr id="9222" name="ZoneTexte 1"/>
          <p:cNvSpPr txBox="1">
            <a:spLocks noChangeArrowheads="1"/>
          </p:cNvSpPr>
          <p:nvPr/>
        </p:nvSpPr>
        <p:spPr bwMode="auto">
          <a:xfrm>
            <a:off x="2567434" y="2831554"/>
            <a:ext cx="1762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200"/>
              <a:t>               R1</a:t>
            </a:r>
          </a:p>
          <a:p>
            <a:pPr eaLnBrk="1" hangingPunct="1">
              <a:spcBef>
                <a:spcPct val="0"/>
              </a:spcBef>
              <a:buFontTx/>
              <a:buNone/>
            </a:pPr>
            <a:r>
              <a:rPr lang="fr-FR" altLang="fr-FR" sz="1200"/>
              <a:t>IP : 172.20.1.252</a:t>
            </a:r>
          </a:p>
          <a:p>
            <a:pPr eaLnBrk="1" hangingPunct="1">
              <a:spcBef>
                <a:spcPct val="0"/>
              </a:spcBef>
              <a:buFontTx/>
              <a:buNone/>
            </a:pPr>
            <a:r>
              <a:rPr lang="fr-FR" altLang="fr-FR" sz="1200"/>
              <a:t>MAC : aaaa.aaaa.aaaa</a:t>
            </a:r>
          </a:p>
        </p:txBody>
      </p:sp>
      <p:sp>
        <p:nvSpPr>
          <p:cNvPr id="9223" name="ZoneTexte 3"/>
          <p:cNvSpPr txBox="1">
            <a:spLocks noChangeArrowheads="1"/>
          </p:cNvSpPr>
          <p:nvPr/>
        </p:nvSpPr>
        <p:spPr bwMode="auto">
          <a:xfrm>
            <a:off x="7142609" y="2777579"/>
            <a:ext cx="1762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200"/>
              <a:t>               R2</a:t>
            </a:r>
          </a:p>
          <a:p>
            <a:pPr eaLnBrk="1" hangingPunct="1">
              <a:spcBef>
                <a:spcPct val="0"/>
              </a:spcBef>
              <a:buFontTx/>
              <a:buNone/>
            </a:pPr>
            <a:r>
              <a:rPr lang="fr-FR" altLang="fr-FR" sz="1200"/>
              <a:t>IP : 172.20.1.253</a:t>
            </a:r>
          </a:p>
          <a:p>
            <a:pPr eaLnBrk="1" hangingPunct="1">
              <a:spcBef>
                <a:spcPct val="0"/>
              </a:spcBef>
              <a:buFontTx/>
              <a:buNone/>
            </a:pPr>
            <a:r>
              <a:rPr lang="fr-FR" altLang="fr-FR" sz="1200"/>
              <a:t>MAC : bbbb.bbbb.bbbb</a:t>
            </a:r>
          </a:p>
        </p:txBody>
      </p:sp>
      <p:sp>
        <p:nvSpPr>
          <p:cNvPr id="9224" name="ZoneTexte 5"/>
          <p:cNvSpPr txBox="1">
            <a:spLocks noChangeArrowheads="1"/>
          </p:cNvSpPr>
          <p:nvPr/>
        </p:nvSpPr>
        <p:spPr bwMode="auto">
          <a:xfrm>
            <a:off x="4812159" y="3180804"/>
            <a:ext cx="17303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200"/>
              <a:t>      Routeur virtuel</a:t>
            </a:r>
          </a:p>
          <a:p>
            <a:pPr eaLnBrk="1" hangingPunct="1">
              <a:spcBef>
                <a:spcPct val="0"/>
              </a:spcBef>
              <a:buFontTx/>
              <a:buNone/>
            </a:pPr>
            <a:r>
              <a:rPr lang="fr-FR" altLang="fr-FR" sz="1200"/>
              <a:t>IP : 172.20.1.254</a:t>
            </a:r>
          </a:p>
          <a:p>
            <a:pPr eaLnBrk="1" hangingPunct="1">
              <a:spcBef>
                <a:spcPct val="0"/>
              </a:spcBef>
              <a:buFontTx/>
              <a:buNone/>
            </a:pPr>
            <a:r>
              <a:rPr lang="fr-FR" altLang="fr-FR" sz="1200"/>
              <a:t>MAC : aaaa.bbbb.cccc</a:t>
            </a:r>
          </a:p>
          <a:p>
            <a:pPr eaLnBrk="1" hangingPunct="1">
              <a:spcBef>
                <a:spcPct val="0"/>
              </a:spcBef>
              <a:buFontTx/>
              <a:buNone/>
            </a:pPr>
            <a:endParaRPr lang="fr-FR" altLang="fr-FR" sz="1800"/>
          </a:p>
        </p:txBody>
      </p:sp>
      <p:cxnSp>
        <p:nvCxnSpPr>
          <p:cNvPr id="13" name="Connecteur droit 12"/>
          <p:cNvCxnSpPr/>
          <p:nvPr/>
        </p:nvCxnSpPr>
        <p:spPr>
          <a:xfrm flipH="1" flipV="1">
            <a:off x="4824859" y="4395242"/>
            <a:ext cx="2036762" cy="138112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flipV="1">
            <a:off x="4512121" y="3642767"/>
            <a:ext cx="312738" cy="75247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a:spLocks noChangeArrowheads="1"/>
          </p:cNvSpPr>
          <p:nvPr/>
        </p:nvSpPr>
        <p:spPr bwMode="auto">
          <a:xfrm>
            <a:off x="5015359" y="5135017"/>
            <a:ext cx="1871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200">
                <a:solidFill>
                  <a:srgbClr val="7030A0"/>
                </a:solidFill>
              </a:rPr>
              <a:t>ARP request</a:t>
            </a:r>
          </a:p>
          <a:p>
            <a:pPr eaLnBrk="1" hangingPunct="1">
              <a:spcBef>
                <a:spcPct val="0"/>
              </a:spcBef>
              <a:buFontTx/>
              <a:buNone/>
            </a:pPr>
            <a:r>
              <a:rPr lang="fr-FR" altLang="fr-FR" sz="1200">
                <a:solidFill>
                  <a:srgbClr val="7030A0"/>
                </a:solidFill>
              </a:rPr>
              <a:t>Who has </a:t>
            </a:r>
          </a:p>
          <a:p>
            <a:pPr eaLnBrk="1" hangingPunct="1">
              <a:spcBef>
                <a:spcPct val="0"/>
              </a:spcBef>
              <a:buFontTx/>
              <a:buNone/>
            </a:pPr>
            <a:r>
              <a:rPr lang="fr-FR" altLang="fr-FR" sz="1200">
                <a:solidFill>
                  <a:srgbClr val="7030A0"/>
                </a:solidFill>
              </a:rPr>
              <a:t>172.20.1.254?</a:t>
            </a:r>
          </a:p>
        </p:txBody>
      </p:sp>
      <p:cxnSp>
        <p:nvCxnSpPr>
          <p:cNvPr id="24" name="Connecteur droit 23"/>
          <p:cNvCxnSpPr/>
          <p:nvPr/>
        </p:nvCxnSpPr>
        <p:spPr>
          <a:xfrm flipH="1" flipV="1">
            <a:off x="4689921" y="3364954"/>
            <a:ext cx="614363" cy="960438"/>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5304284" y="4325392"/>
            <a:ext cx="2087562" cy="1292225"/>
          </a:xfrm>
          <a:prstGeom prst="straightConnector1">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a:spLocks noChangeArrowheads="1"/>
          </p:cNvSpPr>
          <p:nvPr/>
        </p:nvSpPr>
        <p:spPr bwMode="auto">
          <a:xfrm>
            <a:off x="7142609" y="5085804"/>
            <a:ext cx="1819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200">
                <a:solidFill>
                  <a:srgbClr val="FF6600"/>
                </a:solidFill>
              </a:rPr>
              <a:t>ARP reply :</a:t>
            </a:r>
          </a:p>
          <a:p>
            <a:pPr eaLnBrk="1" hangingPunct="1">
              <a:spcBef>
                <a:spcPct val="0"/>
              </a:spcBef>
              <a:buFontTx/>
              <a:buNone/>
            </a:pPr>
            <a:r>
              <a:rPr lang="fr-FR" altLang="fr-FR" sz="1200">
                <a:solidFill>
                  <a:srgbClr val="FF6600"/>
                </a:solidFill>
              </a:rPr>
              <a:t>MAC = aaaa.bbbb.cccc </a:t>
            </a:r>
          </a:p>
        </p:txBody>
      </p:sp>
      <p:cxnSp>
        <p:nvCxnSpPr>
          <p:cNvPr id="30" name="Connecteur droit avec flèche 29"/>
          <p:cNvCxnSpPr/>
          <p:nvPr/>
        </p:nvCxnSpPr>
        <p:spPr>
          <a:xfrm flipV="1">
            <a:off x="5931346" y="3477667"/>
            <a:ext cx="1211263" cy="1671637"/>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H="1">
            <a:off x="4321621" y="4852442"/>
            <a:ext cx="1190625" cy="72072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140</a:t>
            </a:fld>
            <a:endParaRPr lang="fr-BE" dirty="0"/>
          </a:p>
        </p:txBody>
      </p:sp>
    </p:spTree>
    <p:extLst>
      <p:ext uri="{BB962C8B-B14F-4D97-AF65-F5344CB8AC3E}">
        <p14:creationId xmlns:p14="http://schemas.microsoft.com/office/powerpoint/2010/main" val="729328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99" y="2314603"/>
            <a:ext cx="6315869" cy="3850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3" name="Titre 1"/>
          <p:cNvSpPr>
            <a:spLocks noGrp="1"/>
          </p:cNvSpPr>
          <p:nvPr>
            <p:ph type="title"/>
          </p:nvPr>
        </p:nvSpPr>
        <p:spPr/>
        <p:txBody>
          <a:bodyPr/>
          <a:lstStyle/>
          <a:p>
            <a:r>
              <a:rPr lang="fr-FR" altLang="fr-FR" smtClean="0"/>
              <a:t>Protocoles de redondance au premier saut</a:t>
            </a:r>
          </a:p>
        </p:txBody>
      </p:sp>
      <p:sp>
        <p:nvSpPr>
          <p:cNvPr id="3" name="Espace réservé du contenu 2"/>
          <p:cNvSpPr>
            <a:spLocks noGrp="1"/>
          </p:cNvSpPr>
          <p:nvPr>
            <p:ph idx="1"/>
          </p:nvPr>
        </p:nvSpPr>
        <p:spPr>
          <a:xfrm>
            <a:off x="558031" y="1122733"/>
            <a:ext cx="8229600" cy="1541463"/>
          </a:xfrm>
        </p:spPr>
        <p:txBody>
          <a:bodyPr>
            <a:normAutofit/>
          </a:bodyPr>
          <a:lstStyle/>
          <a:p>
            <a:pPr>
              <a:defRPr/>
            </a:pPr>
            <a:r>
              <a:rPr lang="fr-FR" dirty="0" smtClean="0">
                <a:solidFill>
                  <a:schemeClr val="accent6">
                    <a:lumMod val="75000"/>
                  </a:schemeClr>
                </a:solidFill>
              </a:rPr>
              <a:t>En cas de défaillance du routeur actif</a:t>
            </a:r>
          </a:p>
          <a:p>
            <a:pPr lvl="1">
              <a:defRPr/>
            </a:pPr>
            <a:r>
              <a:rPr lang="fr-FR" dirty="0" smtClean="0"/>
              <a:t>Le routeur en veille cesse de recevoir des paquets hello (3x hello</a:t>
            </a:r>
            <a:r>
              <a:rPr lang="fr-FR" dirty="0"/>
              <a:t>)</a:t>
            </a:r>
          </a:p>
          <a:p>
            <a:pPr lvl="1">
              <a:defRPr/>
            </a:pPr>
            <a:r>
              <a:rPr lang="fr-FR" dirty="0" smtClean="0"/>
              <a:t>Le routeur en veille passe en mode actif</a:t>
            </a:r>
          </a:p>
        </p:txBody>
      </p:sp>
      <p:cxnSp>
        <p:nvCxnSpPr>
          <p:cNvPr id="6" name="Connecteur droit 5"/>
          <p:cNvCxnSpPr/>
          <p:nvPr/>
        </p:nvCxnSpPr>
        <p:spPr>
          <a:xfrm flipH="1" flipV="1">
            <a:off x="4849044" y="3567956"/>
            <a:ext cx="71438" cy="230346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flipV="1">
            <a:off x="4849044" y="2847231"/>
            <a:ext cx="900113" cy="720726"/>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194" y="3577481"/>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Connecteur droit 8"/>
          <p:cNvCxnSpPr/>
          <p:nvPr/>
        </p:nvCxnSpPr>
        <p:spPr>
          <a:xfrm flipV="1">
            <a:off x="5002921" y="3420319"/>
            <a:ext cx="1801327" cy="247181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flipV="1">
            <a:off x="6156176" y="2916237"/>
            <a:ext cx="648073" cy="512764"/>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 name="ZoneTexte 1"/>
          <p:cNvSpPr txBox="1">
            <a:spLocks noChangeArrowheads="1"/>
          </p:cNvSpPr>
          <p:nvPr/>
        </p:nvSpPr>
        <p:spPr bwMode="auto">
          <a:xfrm>
            <a:off x="3582219" y="3032969"/>
            <a:ext cx="633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Actif</a:t>
            </a:r>
          </a:p>
        </p:txBody>
      </p:sp>
      <p:sp>
        <p:nvSpPr>
          <p:cNvPr id="12" name="ZoneTexte 11"/>
          <p:cNvSpPr txBox="1">
            <a:spLocks noChangeArrowheads="1"/>
          </p:cNvSpPr>
          <p:nvPr/>
        </p:nvSpPr>
        <p:spPr bwMode="auto">
          <a:xfrm>
            <a:off x="7296969" y="3050431"/>
            <a:ext cx="633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Actif</a:t>
            </a:r>
          </a:p>
        </p:txBody>
      </p:sp>
      <p:sp>
        <p:nvSpPr>
          <p:cNvPr id="13" name="ZoneTexte 12"/>
          <p:cNvSpPr txBox="1">
            <a:spLocks noChangeArrowheads="1"/>
          </p:cNvSpPr>
          <p:nvPr/>
        </p:nvSpPr>
        <p:spPr bwMode="auto">
          <a:xfrm>
            <a:off x="7296969" y="3050431"/>
            <a:ext cx="71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veille</a:t>
            </a:r>
          </a:p>
        </p:txBody>
      </p:sp>
      <p:sp>
        <p:nvSpPr>
          <p:cNvPr id="5" name="ZoneTexte 4"/>
          <p:cNvSpPr txBox="1">
            <a:spLocks noChangeArrowheads="1"/>
          </p:cNvSpPr>
          <p:nvPr/>
        </p:nvSpPr>
        <p:spPr bwMode="auto">
          <a:xfrm>
            <a:off x="467544" y="4365104"/>
            <a:ext cx="34432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t>Rien ne change pour les hôtes, </a:t>
            </a:r>
          </a:p>
          <a:p>
            <a:pPr eaLnBrk="1" hangingPunct="1">
              <a:spcBef>
                <a:spcPct val="0"/>
              </a:spcBef>
              <a:buFontTx/>
              <a:buNone/>
            </a:pPr>
            <a:r>
              <a:rPr lang="fr-FR" altLang="fr-FR" sz="1800" dirty="0"/>
              <a:t>l’IP de la passerelle étant </a:t>
            </a:r>
          </a:p>
          <a:p>
            <a:pPr eaLnBrk="1" hangingPunct="1">
              <a:spcBef>
                <a:spcPct val="0"/>
              </a:spcBef>
              <a:buFontTx/>
              <a:buNone/>
            </a:pPr>
            <a:r>
              <a:rPr lang="fr-FR" altLang="fr-FR" sz="1800" dirty="0"/>
              <a:t>toujours celle du routeur virtuel</a:t>
            </a:r>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141</a:t>
            </a:fld>
            <a:endParaRPr lang="fr-BE" dirty="0"/>
          </a:p>
        </p:txBody>
      </p:sp>
    </p:spTree>
    <p:extLst>
      <p:ext uri="{BB962C8B-B14F-4D97-AF65-F5344CB8AC3E}">
        <p14:creationId xmlns:p14="http://schemas.microsoft.com/office/powerpoint/2010/main" val="2599986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1"/>
          <p:cNvSpPr>
            <a:spLocks noGrp="1"/>
          </p:cNvSpPr>
          <p:nvPr>
            <p:ph type="title"/>
          </p:nvPr>
        </p:nvSpPr>
        <p:spPr/>
        <p:txBody>
          <a:bodyPr/>
          <a:lstStyle/>
          <a:p>
            <a:r>
              <a:rPr lang="fr-FR" altLang="fr-FR" smtClean="0"/>
              <a:t>Choix d’un protocole</a:t>
            </a:r>
          </a:p>
        </p:txBody>
      </p:sp>
      <p:sp>
        <p:nvSpPr>
          <p:cNvPr id="11267" name="Espace réservé du contenu 2"/>
          <p:cNvSpPr>
            <a:spLocks noGrp="1"/>
          </p:cNvSpPr>
          <p:nvPr>
            <p:ph idx="1"/>
          </p:nvPr>
        </p:nvSpPr>
        <p:spPr>
          <a:xfrm>
            <a:off x="457200" y="1600200"/>
            <a:ext cx="8229600" cy="4781550"/>
          </a:xfrm>
        </p:spPr>
        <p:txBody>
          <a:bodyPr>
            <a:normAutofit/>
          </a:bodyPr>
          <a:lstStyle/>
          <a:p>
            <a:pPr>
              <a:defRPr/>
            </a:pPr>
            <a:r>
              <a:rPr lang="fr-FR" altLang="fr-FR" dirty="0" smtClean="0">
                <a:solidFill>
                  <a:schemeClr val="accent6">
                    <a:lumMod val="75000"/>
                  </a:schemeClr>
                </a:solidFill>
              </a:rPr>
              <a:t>HSRP (RFC 2281)</a:t>
            </a:r>
          </a:p>
          <a:p>
            <a:pPr lvl="1">
              <a:defRPr/>
            </a:pPr>
            <a:r>
              <a:rPr lang="fr-FR" dirty="0" smtClean="0"/>
              <a:t>Hot Standby Router Protocol</a:t>
            </a:r>
          </a:p>
          <a:p>
            <a:pPr lvl="1">
              <a:defRPr/>
            </a:pPr>
            <a:r>
              <a:rPr lang="fr-FR" dirty="0" smtClean="0"/>
              <a:t>Protocole propriétaire Cisco</a:t>
            </a:r>
          </a:p>
          <a:p>
            <a:pPr lvl="1">
              <a:defRPr/>
            </a:pPr>
            <a:r>
              <a:rPr lang="fr-FR" dirty="0" smtClean="0"/>
              <a:t>Uniquement pour IPv4</a:t>
            </a:r>
          </a:p>
          <a:p>
            <a:pPr lvl="1">
              <a:defRPr/>
            </a:pPr>
            <a:r>
              <a:rPr lang="fr-FR" dirty="0" smtClean="0"/>
              <a:t>Désigne un routeur actif et un ou plusieurs routeurs en veille</a:t>
            </a:r>
          </a:p>
          <a:p>
            <a:pPr>
              <a:defRPr/>
            </a:pPr>
            <a:r>
              <a:rPr lang="fr-FR" dirty="0" smtClean="0">
                <a:solidFill>
                  <a:schemeClr val="accent6">
                    <a:lumMod val="75000"/>
                  </a:schemeClr>
                </a:solidFill>
              </a:rPr>
              <a:t>HSRP pour IPv6</a:t>
            </a:r>
          </a:p>
          <a:p>
            <a:pPr lvl="1">
              <a:defRPr/>
            </a:pPr>
            <a:r>
              <a:rPr lang="fr-FR" dirty="0" smtClean="0"/>
              <a:t>Offre la même fonctionnalité que HSRP mais dans un environnement IPv6. </a:t>
            </a:r>
          </a:p>
          <a:p>
            <a:pPr>
              <a:defRPr/>
            </a:pPr>
            <a:r>
              <a:rPr lang="fr-FR" altLang="fr-FR" dirty="0" smtClean="0">
                <a:solidFill>
                  <a:schemeClr val="accent6">
                    <a:lumMod val="75000"/>
                  </a:schemeClr>
                </a:solidFill>
              </a:rPr>
              <a:t>VRRPv2</a:t>
            </a:r>
          </a:p>
          <a:p>
            <a:pPr lvl="1">
              <a:defRPr/>
            </a:pPr>
            <a:r>
              <a:rPr lang="fr-FR" altLang="fr-FR" dirty="0" smtClean="0"/>
              <a:t>Virtual Router </a:t>
            </a:r>
            <a:r>
              <a:rPr lang="fr-FR" altLang="fr-FR" dirty="0" err="1" smtClean="0"/>
              <a:t>Redundancy</a:t>
            </a:r>
            <a:r>
              <a:rPr lang="fr-FR" altLang="fr-FR" dirty="0" smtClean="0"/>
              <a:t> Protocol version 2</a:t>
            </a:r>
          </a:p>
          <a:p>
            <a:pPr lvl="1">
              <a:defRPr/>
            </a:pPr>
            <a:r>
              <a:rPr lang="fr-FR" altLang="fr-FR" dirty="0" smtClean="0"/>
              <a:t>Protocole standard (non propriétaire) pour IPv4. </a:t>
            </a:r>
          </a:p>
          <a:p>
            <a:pPr lvl="1">
              <a:defRPr/>
            </a:pPr>
            <a:r>
              <a:rPr lang="fr-FR" altLang="fr-FR" dirty="0" smtClean="0"/>
              <a:t>Désigne un routeur principal et un ou plusieurs routeurs de secours.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142</a:t>
            </a:fld>
            <a:endParaRPr lang="fr-BE" dirty="0"/>
          </a:p>
        </p:txBody>
      </p:sp>
    </p:spTree>
    <p:extLst>
      <p:ext uri="{BB962C8B-B14F-4D97-AF65-F5344CB8AC3E}">
        <p14:creationId xmlns:p14="http://schemas.microsoft.com/office/powerpoint/2010/main" val="222907126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p:txBody>
          <a:bodyPr/>
          <a:lstStyle/>
          <a:p>
            <a:r>
              <a:rPr lang="fr-FR" altLang="fr-FR" smtClean="0"/>
              <a:t>Choix d’un protocole</a:t>
            </a:r>
          </a:p>
        </p:txBody>
      </p:sp>
      <p:sp>
        <p:nvSpPr>
          <p:cNvPr id="12291" name="Espace réservé du contenu 2"/>
          <p:cNvSpPr>
            <a:spLocks noGrp="1"/>
          </p:cNvSpPr>
          <p:nvPr>
            <p:ph idx="1"/>
          </p:nvPr>
        </p:nvSpPr>
        <p:spPr/>
        <p:txBody>
          <a:bodyPr>
            <a:normAutofit/>
          </a:bodyPr>
          <a:lstStyle/>
          <a:p>
            <a:pPr>
              <a:defRPr/>
            </a:pPr>
            <a:r>
              <a:rPr lang="fr-FR" altLang="fr-FR" dirty="0" smtClean="0">
                <a:solidFill>
                  <a:schemeClr val="accent6">
                    <a:lumMod val="75000"/>
                  </a:schemeClr>
                </a:solidFill>
              </a:rPr>
              <a:t>VRRPv3</a:t>
            </a:r>
            <a:endParaRPr lang="fr-FR" altLang="fr-FR" dirty="0">
              <a:solidFill>
                <a:schemeClr val="accent6">
                  <a:lumMod val="75000"/>
                </a:schemeClr>
              </a:solidFill>
            </a:endParaRPr>
          </a:p>
          <a:p>
            <a:pPr lvl="1">
              <a:defRPr/>
            </a:pPr>
            <a:r>
              <a:rPr lang="fr-FR" altLang="fr-FR" dirty="0"/>
              <a:t>Prend en charge les adresses IPv4 et IPv6. </a:t>
            </a:r>
          </a:p>
          <a:p>
            <a:pPr>
              <a:defRPr/>
            </a:pPr>
            <a:r>
              <a:rPr lang="fr-FR" altLang="fr-FR" dirty="0" smtClean="0">
                <a:solidFill>
                  <a:schemeClr val="accent6">
                    <a:lumMod val="75000"/>
                  </a:schemeClr>
                </a:solidFill>
              </a:rPr>
              <a:t>GLBP</a:t>
            </a:r>
            <a:r>
              <a:rPr lang="fr-FR" altLang="fr-FR" dirty="0" smtClean="0">
                <a:solidFill>
                  <a:srgbClr val="FF6600"/>
                </a:solidFill>
              </a:rPr>
              <a:t> </a:t>
            </a:r>
          </a:p>
          <a:p>
            <a:pPr lvl="1">
              <a:defRPr/>
            </a:pPr>
            <a:r>
              <a:rPr lang="fr-FR" altLang="fr-FR" dirty="0" smtClean="0"/>
              <a:t>Gateway </a:t>
            </a:r>
            <a:r>
              <a:rPr lang="fr-FR" altLang="fr-FR" dirty="0" err="1" smtClean="0"/>
              <a:t>Load</a:t>
            </a:r>
            <a:r>
              <a:rPr lang="fr-FR" altLang="fr-FR" dirty="0" smtClean="0"/>
              <a:t> </a:t>
            </a:r>
            <a:r>
              <a:rPr lang="fr-FR" altLang="fr-FR" dirty="0" err="1" smtClean="0"/>
              <a:t>Balancing</a:t>
            </a:r>
            <a:r>
              <a:rPr lang="fr-FR" altLang="fr-FR" dirty="0" smtClean="0"/>
              <a:t> Protocol</a:t>
            </a:r>
          </a:p>
          <a:p>
            <a:pPr lvl="1">
              <a:defRPr/>
            </a:pPr>
            <a:r>
              <a:rPr lang="fr-FR" altLang="fr-FR" dirty="0" smtClean="0"/>
              <a:t>Protocole propriétaire Cisco</a:t>
            </a:r>
          </a:p>
          <a:p>
            <a:pPr lvl="1">
              <a:defRPr/>
            </a:pPr>
            <a:r>
              <a:rPr lang="fr-FR" altLang="fr-FR" dirty="0" smtClean="0"/>
              <a:t>Extension de HSRP qui fournit l’équilibrage de charge</a:t>
            </a:r>
          </a:p>
          <a:p>
            <a:pPr>
              <a:defRPr/>
            </a:pPr>
            <a:r>
              <a:rPr lang="fr-FR" altLang="fr-FR" dirty="0" smtClean="0">
                <a:solidFill>
                  <a:schemeClr val="accent6">
                    <a:lumMod val="75000"/>
                  </a:schemeClr>
                </a:solidFill>
              </a:rPr>
              <a:t>GLBP pour IPv6</a:t>
            </a:r>
          </a:p>
          <a:p>
            <a:pPr>
              <a:defRPr/>
            </a:pPr>
            <a:r>
              <a:rPr lang="fr-FR" altLang="fr-FR" dirty="0" smtClean="0">
                <a:solidFill>
                  <a:schemeClr val="accent6">
                    <a:lumMod val="75000"/>
                  </a:schemeClr>
                </a:solidFill>
              </a:rPr>
              <a:t>Autres</a:t>
            </a:r>
          </a:p>
          <a:p>
            <a:pPr lvl="1">
              <a:defRPr/>
            </a:pPr>
            <a:r>
              <a:rPr lang="fr-FR" altLang="fr-FR" dirty="0" smtClean="0"/>
              <a:t>CARP, IRDP, FSRP</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143</a:t>
            </a:fld>
            <a:endParaRPr lang="fr-BE" dirty="0"/>
          </a:p>
        </p:txBody>
      </p:sp>
    </p:spTree>
    <p:extLst>
      <p:ext uri="{BB962C8B-B14F-4D97-AF65-F5344CB8AC3E}">
        <p14:creationId xmlns:p14="http://schemas.microsoft.com/office/powerpoint/2010/main" val="124687573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GLBP </a:t>
            </a:r>
            <a:r>
              <a:rPr lang="fr-FR" dirty="0" err="1" smtClean="0"/>
              <a:t>load</a:t>
            </a:r>
            <a:r>
              <a:rPr lang="fr-FR" dirty="0" smtClean="0"/>
              <a:t> </a:t>
            </a:r>
            <a:r>
              <a:rPr lang="fr-FR" dirty="0" err="1" smtClean="0"/>
              <a:t>balancing</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3 méthodes</a:t>
            </a:r>
          </a:p>
          <a:p>
            <a:pPr lvl="1"/>
            <a:r>
              <a:rPr lang="fr-FR" dirty="0" smtClean="0">
                <a:solidFill>
                  <a:srgbClr val="0070C0"/>
                </a:solidFill>
              </a:rPr>
              <a:t>host-</a:t>
            </a:r>
            <a:r>
              <a:rPr lang="fr-FR" dirty="0" err="1" smtClean="0">
                <a:solidFill>
                  <a:srgbClr val="0070C0"/>
                </a:solidFill>
              </a:rPr>
              <a:t>dependent</a:t>
            </a:r>
            <a:endParaRPr lang="fr-FR" dirty="0" smtClean="0">
              <a:solidFill>
                <a:srgbClr val="0070C0"/>
              </a:solidFill>
            </a:endParaRPr>
          </a:p>
          <a:p>
            <a:pPr lvl="2"/>
            <a:r>
              <a:rPr lang="fr-FR" dirty="0" smtClean="0"/>
              <a:t>Méthode de balancement de charge basée sur les adresse MAC d’un hôte. Les paquets d’un même hôte sont toujours relayées par le même routeur de passerelle. </a:t>
            </a:r>
          </a:p>
          <a:p>
            <a:pPr lvl="1"/>
            <a:r>
              <a:rPr lang="fr-FR" dirty="0" smtClean="0">
                <a:solidFill>
                  <a:srgbClr val="0070C0"/>
                </a:solidFill>
              </a:rPr>
              <a:t>round-robin</a:t>
            </a:r>
          </a:p>
          <a:p>
            <a:pPr lvl="2"/>
            <a:r>
              <a:rPr lang="fr-FR" dirty="0"/>
              <a:t>Méthode de balancement de charge </a:t>
            </a:r>
            <a:r>
              <a:rPr lang="fr-FR" dirty="0" smtClean="0"/>
              <a:t>par défaut. </a:t>
            </a:r>
          </a:p>
          <a:p>
            <a:pPr lvl="2"/>
            <a:r>
              <a:rPr lang="fr-FR" dirty="0" smtClean="0"/>
              <a:t>Chaque routeur répond à tour de rôle aux requêtes ARP destinée à la passerelle. </a:t>
            </a:r>
          </a:p>
          <a:p>
            <a:pPr lvl="1"/>
            <a:r>
              <a:rPr lang="fr-FR" dirty="0" err="1" smtClean="0">
                <a:solidFill>
                  <a:srgbClr val="0070C0"/>
                </a:solidFill>
              </a:rPr>
              <a:t>Weighted</a:t>
            </a:r>
            <a:endParaRPr lang="fr-FR" dirty="0" smtClean="0">
              <a:solidFill>
                <a:srgbClr val="0070C0"/>
              </a:solidFill>
            </a:endParaRPr>
          </a:p>
          <a:p>
            <a:pPr lvl="2"/>
            <a:r>
              <a:rPr lang="en-US" dirty="0" err="1" smtClean="0"/>
              <a:t>Méthode</a:t>
            </a:r>
            <a:r>
              <a:rPr lang="en-US" dirty="0" smtClean="0"/>
              <a:t> de</a:t>
            </a:r>
            <a:r>
              <a:rPr lang="fr-FR" dirty="0" smtClean="0"/>
              <a:t> </a:t>
            </a:r>
            <a:r>
              <a:rPr lang="fr-FR" dirty="0"/>
              <a:t>balancement de charge </a:t>
            </a:r>
            <a:r>
              <a:rPr lang="fr-FR" dirty="0" smtClean="0"/>
              <a:t>dépendant du poids annoncé par la passerelle. </a:t>
            </a:r>
            <a:endParaRPr lang="en-US" dirty="0" smtClean="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144</a:t>
            </a:fld>
            <a:endParaRPr lang="fr-BE" dirty="0"/>
          </a:p>
        </p:txBody>
      </p:sp>
    </p:spTree>
    <p:extLst>
      <p:ext uri="{BB962C8B-B14F-4D97-AF65-F5344CB8AC3E}">
        <p14:creationId xmlns:p14="http://schemas.microsoft.com/office/powerpoint/2010/main" val="415886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1"/>
          <p:cNvSpPr>
            <a:spLocks noGrp="1"/>
          </p:cNvSpPr>
          <p:nvPr>
            <p:ph type="title"/>
          </p:nvPr>
        </p:nvSpPr>
        <p:spPr/>
        <p:txBody>
          <a:bodyPr/>
          <a:lstStyle/>
          <a:p>
            <a:r>
              <a:rPr lang="fr-FR" altLang="fr-FR" smtClean="0"/>
              <a:t>Principe HSRP</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Groupe de routeurs HSRP</a:t>
            </a:r>
          </a:p>
          <a:p>
            <a:pPr lvl="1">
              <a:defRPr/>
            </a:pPr>
            <a:r>
              <a:rPr lang="fr-FR" dirty="0">
                <a:solidFill>
                  <a:srgbClr val="0070C0"/>
                </a:solidFill>
              </a:rPr>
              <a:t>N° de groupe</a:t>
            </a:r>
          </a:p>
          <a:p>
            <a:pPr lvl="2">
              <a:defRPr/>
            </a:pPr>
            <a:r>
              <a:rPr lang="fr-FR" dirty="0"/>
              <a:t>Chaque groupe est défini par un numéro de groupe compris entre 0 et </a:t>
            </a:r>
            <a:r>
              <a:rPr lang="fr-FR" dirty="0" smtClean="0"/>
              <a:t>4096.</a:t>
            </a:r>
            <a:endParaRPr lang="fr-FR" dirty="0"/>
          </a:p>
          <a:p>
            <a:pPr lvl="1">
              <a:defRPr/>
            </a:pPr>
            <a:r>
              <a:rPr lang="fr-FR" dirty="0" err="1" smtClean="0">
                <a:solidFill>
                  <a:srgbClr val="0070C0"/>
                </a:solidFill>
              </a:rPr>
              <a:t>Multigroupe</a:t>
            </a:r>
            <a:endParaRPr lang="fr-FR" dirty="0" smtClean="0">
              <a:solidFill>
                <a:srgbClr val="0070C0"/>
              </a:solidFill>
            </a:endParaRPr>
          </a:p>
          <a:p>
            <a:pPr lvl="2">
              <a:defRPr/>
            </a:pPr>
            <a:r>
              <a:rPr lang="fr-FR" dirty="0" smtClean="0"/>
              <a:t>Il est possible de définir plusieurs groupes de routeur HSRP</a:t>
            </a:r>
          </a:p>
          <a:p>
            <a:pPr lvl="2">
              <a:defRPr/>
            </a:pPr>
            <a:r>
              <a:rPr lang="fr-FR" dirty="0" smtClean="0"/>
              <a:t>Les </a:t>
            </a:r>
            <a:r>
              <a:rPr lang="fr-FR" dirty="0"/>
              <a:t>routeurs individuels peuvent participer à plusieurs </a:t>
            </a:r>
            <a:r>
              <a:rPr lang="fr-FR" dirty="0" smtClean="0"/>
              <a:t>groupes (chevauchement).</a:t>
            </a:r>
            <a:endParaRPr lang="fr-FR" dirty="0"/>
          </a:p>
          <a:p>
            <a:pPr lvl="2">
              <a:defRPr/>
            </a:pPr>
            <a:r>
              <a:rPr lang="fr-FR" dirty="0" smtClean="0"/>
              <a:t>Peut offrir un certain balancement de charge.</a:t>
            </a:r>
          </a:p>
          <a:p>
            <a:pPr lvl="1">
              <a:defRPr/>
            </a:pPr>
            <a:r>
              <a:rPr lang="fr-FR" dirty="0" smtClean="0">
                <a:solidFill>
                  <a:srgbClr val="0070C0"/>
                </a:solidFill>
              </a:rPr>
              <a:t>Adresse IP/MAC</a:t>
            </a:r>
          </a:p>
          <a:p>
            <a:pPr lvl="2">
              <a:defRPr/>
            </a:pPr>
            <a:r>
              <a:rPr lang="fr-FR" dirty="0" smtClean="0"/>
              <a:t>Chaque groupe de veille a un seul routeur virtuel, donc une seule combinaison MAC/IP virtuelle.</a:t>
            </a:r>
          </a:p>
          <a:p>
            <a:pPr lvl="2">
              <a:defRPr/>
            </a:pPr>
            <a:r>
              <a:rPr lang="fr-FR" dirty="0"/>
              <a:t>L</a:t>
            </a:r>
            <a:r>
              <a:rPr lang="fr-FR" dirty="0" smtClean="0"/>
              <a:t>es routeurs du groupe écoutent l'adresse MAC virtuelle pour ce groupe </a:t>
            </a:r>
            <a:r>
              <a:rPr lang="fr-FR" dirty="0"/>
              <a:t>(pour la passerelle</a:t>
            </a:r>
            <a:r>
              <a:rPr lang="fr-FR" dirty="0" smtClean="0"/>
              <a:t>) ainsi que leur propre adresse MAC (paquet hello).</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145</a:t>
            </a:fld>
            <a:endParaRPr lang="fr-BE" dirty="0"/>
          </a:p>
        </p:txBody>
      </p:sp>
    </p:spTree>
    <p:extLst>
      <p:ext uri="{BB962C8B-B14F-4D97-AF65-F5344CB8AC3E}">
        <p14:creationId xmlns:p14="http://schemas.microsoft.com/office/powerpoint/2010/main" val="256364971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r>
              <a:rPr lang="fr-FR" altLang="fr-FR" smtClean="0"/>
              <a:t>Principe HSRP</a:t>
            </a:r>
          </a:p>
        </p:txBody>
      </p:sp>
      <p:sp>
        <p:nvSpPr>
          <p:cNvPr id="14339" name="Espace réservé du contenu 2"/>
          <p:cNvSpPr>
            <a:spLocks noGrp="1"/>
          </p:cNvSpPr>
          <p:nvPr>
            <p:ph idx="1"/>
          </p:nvPr>
        </p:nvSpPr>
        <p:spPr/>
        <p:txBody>
          <a:bodyPr>
            <a:normAutofit/>
          </a:bodyPr>
          <a:lstStyle/>
          <a:p>
            <a:pPr>
              <a:lnSpc>
                <a:spcPct val="90000"/>
              </a:lnSpc>
              <a:defRPr/>
            </a:pPr>
            <a:r>
              <a:rPr lang="fr-FR" altLang="fr-FR" dirty="0" smtClean="0">
                <a:solidFill>
                  <a:schemeClr val="accent6">
                    <a:lumMod val="75000"/>
                  </a:schemeClr>
                </a:solidFill>
              </a:rPr>
              <a:t>Election du routeur actif</a:t>
            </a:r>
          </a:p>
          <a:p>
            <a:pPr marL="971550" lvl="1" indent="-514350">
              <a:lnSpc>
                <a:spcPct val="90000"/>
              </a:lnSpc>
              <a:buFontTx/>
              <a:buAutoNum type="arabicPeriod"/>
              <a:defRPr/>
            </a:pPr>
            <a:r>
              <a:rPr lang="fr-FR" altLang="fr-FR" dirty="0" smtClean="0">
                <a:solidFill>
                  <a:srgbClr val="0070C0"/>
                </a:solidFill>
              </a:rPr>
              <a:t>Priorité </a:t>
            </a:r>
          </a:p>
          <a:p>
            <a:pPr lvl="2">
              <a:lnSpc>
                <a:spcPct val="90000"/>
              </a:lnSpc>
              <a:defRPr/>
            </a:pPr>
            <a:r>
              <a:rPr lang="fr-FR" altLang="fr-FR" dirty="0"/>
              <a:t>Routeur ayant la priorité la plus élevée.</a:t>
            </a:r>
          </a:p>
          <a:p>
            <a:pPr lvl="3">
              <a:lnSpc>
                <a:spcPct val="90000"/>
              </a:lnSpc>
              <a:defRPr/>
            </a:pPr>
            <a:r>
              <a:rPr lang="fr-FR" altLang="fr-FR" sz="1700" dirty="0" smtClean="0"/>
              <a:t>La priorité va de 0 à 255. </a:t>
            </a:r>
          </a:p>
          <a:p>
            <a:pPr lvl="3">
              <a:lnSpc>
                <a:spcPct val="90000"/>
              </a:lnSpc>
              <a:defRPr/>
            </a:pPr>
            <a:r>
              <a:rPr lang="fr-FR" altLang="fr-FR" sz="1700" dirty="0" smtClean="0"/>
              <a:t>La valeur par défaut est 100.</a:t>
            </a:r>
          </a:p>
          <a:p>
            <a:pPr marL="971550" lvl="1" indent="-514350">
              <a:lnSpc>
                <a:spcPct val="90000"/>
              </a:lnSpc>
              <a:buFontTx/>
              <a:buAutoNum type="arabicPeriod"/>
              <a:defRPr/>
            </a:pPr>
            <a:r>
              <a:rPr lang="fr-FR" altLang="fr-FR" dirty="0" smtClean="0">
                <a:solidFill>
                  <a:srgbClr val="0070C0"/>
                </a:solidFill>
              </a:rPr>
              <a:t>Adresse IP</a:t>
            </a:r>
          </a:p>
          <a:p>
            <a:pPr lvl="2">
              <a:lnSpc>
                <a:spcPct val="90000"/>
              </a:lnSpc>
              <a:defRPr/>
            </a:pPr>
            <a:r>
              <a:rPr lang="fr-FR" altLang="fr-FR" dirty="0"/>
              <a:t>Routeur ayant l’adresse IP la plus élevée.</a:t>
            </a:r>
          </a:p>
          <a:p>
            <a:pPr marL="971550" lvl="1" indent="-514350">
              <a:lnSpc>
                <a:spcPct val="90000"/>
              </a:lnSpc>
              <a:buFontTx/>
              <a:buAutoNum type="arabicPeriod"/>
              <a:defRPr/>
            </a:pPr>
            <a:r>
              <a:rPr lang="fr-FR" altLang="fr-FR" dirty="0">
                <a:solidFill>
                  <a:srgbClr val="0070C0"/>
                </a:solidFill>
              </a:rPr>
              <a:t>Election routeur de veille</a:t>
            </a:r>
          </a:p>
          <a:p>
            <a:pPr lvl="2">
              <a:lnSpc>
                <a:spcPct val="90000"/>
              </a:lnSpc>
              <a:defRPr/>
            </a:pPr>
            <a:r>
              <a:rPr lang="fr-FR" altLang="fr-FR" dirty="0"/>
              <a:t>Si le routeur de veille échoue ou devient le routeur actif, alors un autre routeur est élu en tant que routeur de veille.</a:t>
            </a:r>
          </a:p>
          <a:p>
            <a:pPr lvl="3">
              <a:lnSpc>
                <a:spcPct val="90000"/>
              </a:lnSpc>
              <a:defRPr/>
            </a:pPr>
            <a:r>
              <a:rPr lang="fr-FR" altLang="fr-FR" sz="1700" dirty="0" smtClean="0"/>
              <a:t>Hello time = 3s.</a:t>
            </a:r>
          </a:p>
          <a:p>
            <a:pPr lvl="3">
              <a:lnSpc>
                <a:spcPct val="90000"/>
              </a:lnSpc>
              <a:defRPr/>
            </a:pPr>
            <a:r>
              <a:rPr lang="fr-FR" altLang="fr-FR" sz="1700" dirty="0" err="1" smtClean="0"/>
              <a:t>Holdtime</a:t>
            </a:r>
            <a:r>
              <a:rPr lang="fr-FR" altLang="fr-FR" sz="1700" dirty="0" smtClean="0"/>
              <a:t> = 10s </a:t>
            </a:r>
          </a:p>
          <a:p>
            <a:pPr lvl="3">
              <a:lnSpc>
                <a:spcPct val="90000"/>
              </a:lnSpc>
              <a:defRPr/>
            </a:pPr>
            <a:r>
              <a:rPr lang="fr-FR" altLang="fr-FR" sz="1700" dirty="0" smtClean="0"/>
              <a:t>Hello envoyé à l’adresse 224.0.0.102 via UDP 1985</a:t>
            </a:r>
          </a:p>
          <a:p>
            <a:pPr>
              <a:lnSpc>
                <a:spcPct val="90000"/>
              </a:lnSpc>
              <a:defRPr/>
            </a:pPr>
            <a:endParaRPr lang="fr-FR" altLang="fr-FR" sz="30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146</a:t>
            </a:fld>
            <a:endParaRPr lang="fr-BE" dirty="0"/>
          </a:p>
        </p:txBody>
      </p:sp>
    </p:spTree>
    <p:extLst>
      <p:ext uri="{BB962C8B-B14F-4D97-AF65-F5344CB8AC3E}">
        <p14:creationId xmlns:p14="http://schemas.microsoft.com/office/powerpoint/2010/main" val="29421321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200400"/>
            <a:ext cx="491490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2" name="Titre 1"/>
          <p:cNvSpPr>
            <a:spLocks noGrp="1"/>
          </p:cNvSpPr>
          <p:nvPr>
            <p:ph type="title"/>
          </p:nvPr>
        </p:nvSpPr>
        <p:spPr/>
        <p:txBody>
          <a:bodyPr/>
          <a:lstStyle/>
          <a:p>
            <a:r>
              <a:rPr lang="fr-FR" altLang="fr-FR" smtClean="0"/>
              <a:t>Principe HSRP</a:t>
            </a:r>
          </a:p>
        </p:txBody>
      </p:sp>
      <p:sp>
        <p:nvSpPr>
          <p:cNvPr id="15363" name="Espace réservé du contenu 2"/>
          <p:cNvSpPr>
            <a:spLocks noGrp="1"/>
          </p:cNvSpPr>
          <p:nvPr>
            <p:ph idx="1"/>
          </p:nvPr>
        </p:nvSpPr>
        <p:spPr>
          <a:xfrm>
            <a:off x="457200" y="1600200"/>
            <a:ext cx="8229600" cy="2189163"/>
          </a:xfrm>
        </p:spPr>
        <p:txBody>
          <a:bodyPr>
            <a:normAutofit/>
          </a:bodyPr>
          <a:lstStyle/>
          <a:p>
            <a:pPr>
              <a:defRPr/>
            </a:pPr>
            <a:r>
              <a:rPr lang="fr-FR" altLang="fr-FR" dirty="0" smtClean="0">
                <a:solidFill>
                  <a:schemeClr val="accent6">
                    <a:lumMod val="75000"/>
                  </a:schemeClr>
                </a:solidFill>
              </a:rPr>
              <a:t>Interface </a:t>
            </a:r>
            <a:r>
              <a:rPr lang="fr-FR" altLang="fr-FR" dirty="0" err="1" smtClean="0">
                <a:solidFill>
                  <a:schemeClr val="accent6">
                    <a:lumMod val="75000"/>
                  </a:schemeClr>
                </a:solidFill>
              </a:rPr>
              <a:t>tracking</a:t>
            </a:r>
            <a:endParaRPr lang="fr-FR" altLang="fr-FR" dirty="0" smtClean="0">
              <a:solidFill>
                <a:schemeClr val="accent6">
                  <a:lumMod val="75000"/>
                </a:schemeClr>
              </a:solidFill>
            </a:endParaRPr>
          </a:p>
          <a:p>
            <a:pPr lvl="1">
              <a:defRPr/>
            </a:pPr>
            <a:r>
              <a:rPr lang="fr-BE" altLang="fr-FR" dirty="0" smtClean="0"/>
              <a:t>Permet d’ajuster automatiquement la priorité en fonction de la disponibilité des interfaces du routeur.</a:t>
            </a:r>
          </a:p>
          <a:p>
            <a:pPr lvl="1">
              <a:defRPr/>
            </a:pPr>
            <a:r>
              <a:rPr lang="fr-BE" altLang="fr-FR" dirty="0" smtClean="0"/>
              <a:t>Si une interface passe à down, la priorité du routeur diminue.</a:t>
            </a:r>
            <a:endParaRPr lang="fr-FR" altLang="fr-FR" dirty="0" smtClean="0"/>
          </a:p>
          <a:p>
            <a:pPr>
              <a:defRPr/>
            </a:pPr>
            <a:endParaRPr lang="fr-FR" altLang="fr-FR" dirty="0" smtClean="0"/>
          </a:p>
        </p:txBody>
      </p:sp>
      <p:cxnSp>
        <p:nvCxnSpPr>
          <p:cNvPr id="3" name="Connecteur droit avec flèche 2"/>
          <p:cNvCxnSpPr/>
          <p:nvPr/>
        </p:nvCxnSpPr>
        <p:spPr>
          <a:xfrm flipV="1">
            <a:off x="4572000" y="4292600"/>
            <a:ext cx="0" cy="1357313"/>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3644900"/>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363" y="4800600"/>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onnecteur droit 15"/>
          <p:cNvCxnSpPr/>
          <p:nvPr/>
        </p:nvCxnSpPr>
        <p:spPr>
          <a:xfrm>
            <a:off x="5076825" y="4508500"/>
            <a:ext cx="0" cy="11525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flipV="1">
            <a:off x="5102225" y="5649913"/>
            <a:ext cx="1630363" cy="1111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V="1">
            <a:off x="6732588" y="4652963"/>
            <a:ext cx="0" cy="1008062"/>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a:spLocks noChangeArrowheads="1"/>
          </p:cNvSpPr>
          <p:nvPr/>
        </p:nvSpPr>
        <p:spPr bwMode="auto">
          <a:xfrm>
            <a:off x="5562600" y="5302250"/>
            <a:ext cx="709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0070C0"/>
                </a:solidFill>
              </a:rPr>
              <a:t>Hello</a:t>
            </a:r>
          </a:p>
        </p:txBody>
      </p:sp>
      <p:cxnSp>
        <p:nvCxnSpPr>
          <p:cNvPr id="13" name="Connecteur droit 12"/>
          <p:cNvCxnSpPr/>
          <p:nvPr/>
        </p:nvCxnSpPr>
        <p:spPr>
          <a:xfrm flipH="1">
            <a:off x="4915694" y="6021288"/>
            <a:ext cx="224859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V="1">
            <a:off x="7164288" y="3932138"/>
            <a:ext cx="0" cy="208915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147</a:t>
            </a:fld>
            <a:endParaRPr lang="fr-BE" dirty="0"/>
          </a:p>
        </p:txBody>
      </p:sp>
    </p:spTree>
    <p:extLst>
      <p:ext uri="{BB962C8B-B14F-4D97-AF65-F5344CB8AC3E}">
        <p14:creationId xmlns:p14="http://schemas.microsoft.com/office/powerpoint/2010/main" val="1984273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p:txBody>
          <a:bodyPr/>
          <a:lstStyle/>
          <a:p>
            <a:r>
              <a:rPr lang="fr-FR" altLang="fr-FR" smtClean="0"/>
              <a:t>Principe HSRP</a:t>
            </a:r>
          </a:p>
        </p:txBody>
      </p:sp>
      <p:sp>
        <p:nvSpPr>
          <p:cNvPr id="3" name="Espace réservé du contenu 2"/>
          <p:cNvSpPr>
            <a:spLocks noGrp="1"/>
          </p:cNvSpPr>
          <p:nvPr>
            <p:ph idx="1"/>
          </p:nvPr>
        </p:nvSpPr>
        <p:spPr>
          <a:xfrm>
            <a:off x="457200" y="1600200"/>
            <a:ext cx="8229600" cy="2908300"/>
          </a:xfrm>
        </p:spPr>
        <p:txBody>
          <a:bodyPr>
            <a:normAutofit/>
          </a:bodyPr>
          <a:lstStyle/>
          <a:p>
            <a:pPr>
              <a:defRPr/>
            </a:pPr>
            <a:r>
              <a:rPr lang="fr-FR" altLang="fr-FR" dirty="0" smtClean="0">
                <a:solidFill>
                  <a:schemeClr val="accent6">
                    <a:lumMod val="75000"/>
                  </a:schemeClr>
                </a:solidFill>
              </a:rPr>
              <a:t>Interface </a:t>
            </a:r>
            <a:r>
              <a:rPr lang="fr-FR" altLang="fr-FR" dirty="0" err="1" smtClean="0">
                <a:solidFill>
                  <a:schemeClr val="accent6">
                    <a:lumMod val="75000"/>
                  </a:schemeClr>
                </a:solidFill>
              </a:rPr>
              <a:t>tracking</a:t>
            </a:r>
            <a:endParaRPr lang="fr-FR" altLang="fr-FR" dirty="0" smtClean="0">
              <a:solidFill>
                <a:schemeClr val="accent6">
                  <a:lumMod val="75000"/>
                </a:schemeClr>
              </a:solidFill>
            </a:endParaRPr>
          </a:p>
          <a:p>
            <a:pPr lvl="1">
              <a:defRPr/>
            </a:pPr>
            <a:r>
              <a:rPr lang="fr-BE" altLang="fr-FR" dirty="0" smtClean="0"/>
              <a:t>Permet d’ajuster automatiquement la priorité en fonction de la disponibilité des interfaces du routeur</a:t>
            </a:r>
          </a:p>
          <a:p>
            <a:pPr lvl="1">
              <a:defRPr/>
            </a:pPr>
            <a:r>
              <a:rPr lang="fr-BE" altLang="fr-FR" dirty="0" smtClean="0"/>
              <a:t>Si une interface passe à down, la priorité du routeur diminue</a:t>
            </a:r>
          </a:p>
          <a:p>
            <a:pPr lvl="1">
              <a:defRPr/>
            </a:pPr>
            <a:r>
              <a:rPr lang="fr-FR" dirty="0" smtClean="0"/>
              <a:t>La valeur de décrément vaut 10 par défaut</a:t>
            </a:r>
          </a:p>
          <a:p>
            <a:pPr marL="914400" lvl="2" indent="0">
              <a:buFontTx/>
              <a:buNone/>
              <a:defRPr/>
            </a:pPr>
            <a:r>
              <a:rPr lang="fr-FR" dirty="0" smtClean="0"/>
              <a:t># standby [group] </a:t>
            </a:r>
            <a:r>
              <a:rPr lang="fr-FR" dirty="0" err="1" smtClean="0"/>
              <a:t>track</a:t>
            </a:r>
            <a:r>
              <a:rPr lang="fr-FR" dirty="0" smtClean="0"/>
              <a:t> interface [</a:t>
            </a:r>
            <a:r>
              <a:rPr lang="fr-FR" dirty="0" err="1" smtClean="0"/>
              <a:t>priority</a:t>
            </a:r>
            <a:r>
              <a:rPr lang="fr-FR" dirty="0" smtClean="0"/>
              <a:t>]</a:t>
            </a:r>
          </a:p>
        </p:txBody>
      </p:sp>
      <p:pic>
        <p:nvPicPr>
          <p:cNvPr id="1638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746" y="3789040"/>
            <a:ext cx="7191375" cy="216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376809" y="4797103"/>
            <a:ext cx="3313112" cy="288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p:nvSpPr>
        <p:spPr bwMode="auto">
          <a:xfrm>
            <a:off x="5812284" y="4427215"/>
            <a:ext cx="2092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Priorité fixée à 110</a:t>
            </a:r>
          </a:p>
        </p:txBody>
      </p:sp>
      <p:cxnSp>
        <p:nvCxnSpPr>
          <p:cNvPr id="6" name="Connecteur droit 5"/>
          <p:cNvCxnSpPr>
            <a:stCxn id="7" idx="3"/>
            <a:endCxn id="4" idx="1"/>
          </p:cNvCxnSpPr>
          <p:nvPr/>
        </p:nvCxnSpPr>
        <p:spPr>
          <a:xfrm flipV="1">
            <a:off x="4689921" y="4611365"/>
            <a:ext cx="1122363" cy="330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a:spLocks noChangeArrowheads="1"/>
          </p:cNvSpPr>
          <p:nvPr/>
        </p:nvSpPr>
        <p:spPr bwMode="auto">
          <a:xfrm>
            <a:off x="2935734" y="5878190"/>
            <a:ext cx="5570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00B050"/>
                </a:solidFill>
              </a:rPr>
              <a:t>La 2ème interface série tombe, la priorité passe à 90</a:t>
            </a:r>
          </a:p>
        </p:txBody>
      </p:sp>
      <p:sp>
        <p:nvSpPr>
          <p:cNvPr id="9" name="ZoneTexte 8"/>
          <p:cNvSpPr txBox="1">
            <a:spLocks noChangeArrowheads="1"/>
          </p:cNvSpPr>
          <p:nvPr/>
        </p:nvSpPr>
        <p:spPr bwMode="auto">
          <a:xfrm>
            <a:off x="6082159" y="5005065"/>
            <a:ext cx="2954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lvl="2" eaLnBrk="1" hangingPunct="1">
              <a:spcBef>
                <a:spcPct val="0"/>
              </a:spcBef>
              <a:buFontTx/>
              <a:buNone/>
            </a:pPr>
            <a:r>
              <a:rPr lang="fr-FR" altLang="fr-FR" sz="1800">
                <a:solidFill>
                  <a:srgbClr val="0070C0"/>
                </a:solidFill>
              </a:rPr>
              <a:t>Une interface série tombe, </a:t>
            </a:r>
          </a:p>
          <a:p>
            <a:pPr marL="0" lvl="2" eaLnBrk="1" hangingPunct="1">
              <a:spcBef>
                <a:spcPct val="0"/>
              </a:spcBef>
              <a:buFontTx/>
              <a:buNone/>
            </a:pPr>
            <a:r>
              <a:rPr lang="fr-FR" altLang="fr-FR" sz="1800">
                <a:solidFill>
                  <a:srgbClr val="0070C0"/>
                </a:solidFill>
              </a:rPr>
              <a:t>la priorité passe à 100</a:t>
            </a:r>
          </a:p>
        </p:txBody>
      </p:sp>
      <p:sp>
        <p:nvSpPr>
          <p:cNvPr id="13" name="Rectangle 12"/>
          <p:cNvSpPr/>
          <p:nvPr/>
        </p:nvSpPr>
        <p:spPr>
          <a:xfrm>
            <a:off x="1376809" y="5116190"/>
            <a:ext cx="3600450" cy="2889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cxnSp>
        <p:nvCxnSpPr>
          <p:cNvPr id="14" name="Connecteur droit 13"/>
          <p:cNvCxnSpPr>
            <a:stCxn id="13" idx="3"/>
            <a:endCxn id="9" idx="1"/>
          </p:cNvCxnSpPr>
          <p:nvPr/>
        </p:nvCxnSpPr>
        <p:spPr>
          <a:xfrm>
            <a:off x="4977259" y="5260653"/>
            <a:ext cx="1104900" cy="6667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376809" y="5446390"/>
            <a:ext cx="3600450" cy="28892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cxnSp>
        <p:nvCxnSpPr>
          <p:cNvPr id="18" name="Connecteur droit 17"/>
          <p:cNvCxnSpPr>
            <a:stCxn id="17" idx="3"/>
          </p:cNvCxnSpPr>
          <p:nvPr/>
        </p:nvCxnSpPr>
        <p:spPr>
          <a:xfrm>
            <a:off x="4977259" y="5590853"/>
            <a:ext cx="742950" cy="28733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148</a:t>
            </a:fld>
            <a:endParaRPr lang="fr-BE" dirty="0"/>
          </a:p>
        </p:txBody>
      </p:sp>
    </p:spTree>
    <p:extLst>
      <p:ext uri="{BB962C8B-B14F-4D97-AF65-F5344CB8AC3E}">
        <p14:creationId xmlns:p14="http://schemas.microsoft.com/office/powerpoint/2010/main" val="3549109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P spid="8" grpId="0"/>
      <p:bldP spid="9" grpId="0"/>
      <p:bldP spid="13" grpId="0" animBg="1"/>
      <p:bldP spid="1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lstStyle/>
          <a:p>
            <a:r>
              <a:rPr lang="fr-FR" altLang="fr-FR" smtClean="0"/>
              <a:t>Principe HSRP</a:t>
            </a:r>
          </a:p>
        </p:txBody>
      </p:sp>
      <p:sp>
        <p:nvSpPr>
          <p:cNvPr id="3" name="Espace réservé du contenu 2"/>
          <p:cNvSpPr>
            <a:spLocks noGrp="1"/>
          </p:cNvSpPr>
          <p:nvPr>
            <p:ph idx="1"/>
          </p:nvPr>
        </p:nvSpPr>
        <p:spPr/>
        <p:txBody>
          <a:bodyPr>
            <a:normAutofit/>
          </a:bodyPr>
          <a:lstStyle/>
          <a:p>
            <a:pPr>
              <a:defRPr/>
            </a:pPr>
            <a:r>
              <a:rPr lang="fr-FR" dirty="0" err="1" smtClean="0">
                <a:solidFill>
                  <a:schemeClr val="accent6">
                    <a:lumMod val="75000"/>
                  </a:schemeClr>
                </a:solidFill>
              </a:rPr>
              <a:t>Preemption</a:t>
            </a:r>
            <a:endParaRPr lang="fr-FR" dirty="0" smtClean="0">
              <a:solidFill>
                <a:schemeClr val="accent6">
                  <a:lumMod val="75000"/>
                </a:schemeClr>
              </a:solidFill>
            </a:endParaRPr>
          </a:p>
          <a:p>
            <a:pPr lvl="1">
              <a:defRPr/>
            </a:pPr>
            <a:r>
              <a:rPr lang="fr-FR" dirty="0">
                <a:solidFill>
                  <a:srgbClr val="0070C0"/>
                </a:solidFill>
              </a:rPr>
              <a:t>Permet au routeur avec la plus grande priorité de devenir </a:t>
            </a:r>
            <a:r>
              <a:rPr lang="fr-FR" dirty="0" smtClean="0">
                <a:solidFill>
                  <a:srgbClr val="0070C0"/>
                </a:solidFill>
              </a:rPr>
              <a:t>immédiatement le </a:t>
            </a:r>
            <a:r>
              <a:rPr lang="fr-FR" dirty="0">
                <a:solidFill>
                  <a:srgbClr val="0070C0"/>
                </a:solidFill>
              </a:rPr>
              <a:t>routeur </a:t>
            </a:r>
            <a:r>
              <a:rPr lang="fr-FR" dirty="0" smtClean="0">
                <a:solidFill>
                  <a:srgbClr val="0070C0"/>
                </a:solidFill>
              </a:rPr>
              <a:t>actif</a:t>
            </a:r>
          </a:p>
          <a:p>
            <a:pPr lvl="2">
              <a:defRPr/>
            </a:pPr>
            <a:r>
              <a:rPr lang="fr-FR" dirty="0" smtClean="0"/>
              <a:t>Sans la préemption ce n’est pas certain.</a:t>
            </a:r>
            <a:endParaRPr lang="fr-FR" dirty="0"/>
          </a:p>
          <a:p>
            <a:pPr lvl="1">
              <a:defRPr/>
            </a:pPr>
            <a:r>
              <a:rPr lang="fr-FR" dirty="0" smtClean="0">
                <a:solidFill>
                  <a:srgbClr val="0070C0"/>
                </a:solidFill>
              </a:rPr>
              <a:t>Un </a:t>
            </a:r>
            <a:r>
              <a:rPr lang="fr-FR" dirty="0">
                <a:solidFill>
                  <a:srgbClr val="0070C0"/>
                </a:solidFill>
              </a:rPr>
              <a:t>routeur </a:t>
            </a:r>
            <a:r>
              <a:rPr lang="fr-FR" dirty="0" smtClean="0">
                <a:solidFill>
                  <a:srgbClr val="0070C0"/>
                </a:solidFill>
              </a:rPr>
              <a:t>en veille démarre très vite </a:t>
            </a:r>
          </a:p>
          <a:p>
            <a:pPr lvl="2">
              <a:defRPr/>
            </a:pPr>
            <a:r>
              <a:rPr lang="fr-FR" dirty="0" smtClean="0"/>
              <a:t>Si le routeur actif n’a pas eu le temps d’envoyer les paquets Hello, le routeur en veille peut devenir </a:t>
            </a:r>
            <a:r>
              <a:rPr lang="fr-FR" dirty="0"/>
              <a:t>le routeur actif. </a:t>
            </a:r>
            <a:endParaRPr lang="fr-FR" dirty="0" smtClean="0"/>
          </a:p>
          <a:p>
            <a:pPr lvl="1">
              <a:defRPr/>
            </a:pPr>
            <a:r>
              <a:rPr lang="fr-FR" dirty="0" smtClean="0">
                <a:solidFill>
                  <a:srgbClr val="0070C0"/>
                </a:solidFill>
              </a:rPr>
              <a:t>Modification de priorité (</a:t>
            </a:r>
            <a:r>
              <a:rPr lang="fr-FR" dirty="0" err="1" smtClean="0">
                <a:solidFill>
                  <a:srgbClr val="0070C0"/>
                </a:solidFill>
              </a:rPr>
              <a:t>tracking</a:t>
            </a:r>
            <a:r>
              <a:rPr lang="fr-FR" dirty="0" smtClean="0">
                <a:solidFill>
                  <a:srgbClr val="0070C0"/>
                </a:solidFill>
              </a:rPr>
              <a:t>)</a:t>
            </a:r>
            <a:endParaRPr lang="fr-FR" dirty="0">
              <a:solidFill>
                <a:srgbClr val="0070C0"/>
              </a:solidFill>
            </a:endParaRPr>
          </a:p>
          <a:p>
            <a:pPr lvl="2">
              <a:defRPr/>
            </a:pPr>
            <a:r>
              <a:rPr lang="fr-FR" dirty="0" smtClean="0"/>
              <a:t>Avec la préemption activée sur le routeur actif, un routeur en veille de même priorité ne pourra pas devenir le routeur actif, même s’il a une IP plus élevée.</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149</a:t>
            </a:fld>
            <a:endParaRPr lang="fr-BE" dirty="0"/>
          </a:p>
        </p:txBody>
      </p:sp>
    </p:spTree>
    <p:extLst>
      <p:ext uri="{BB962C8B-B14F-4D97-AF65-F5344CB8AC3E}">
        <p14:creationId xmlns:p14="http://schemas.microsoft.com/office/powerpoint/2010/main" val="7632791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Infrastructure réseau</a:t>
            </a:r>
            <a:endParaRPr lang="fr-FR" dirty="0"/>
          </a:p>
        </p:txBody>
      </p:sp>
      <p:sp>
        <p:nvSpPr>
          <p:cNvPr id="3" name="Espace réservé du contenu 2"/>
          <p:cNvSpPr>
            <a:spLocks noGrp="1"/>
          </p:cNvSpPr>
          <p:nvPr>
            <p:ph idx="1"/>
          </p:nvPr>
        </p:nvSpPr>
        <p:spPr>
          <a:xfrm>
            <a:off x="457200" y="1412776"/>
            <a:ext cx="7139136" cy="4713387"/>
          </a:xfrm>
        </p:spPr>
        <p:txBody>
          <a:bodyPr/>
          <a:lstStyle/>
          <a:p>
            <a:r>
              <a:rPr lang="fr-FR" altLang="fr-FR" dirty="0">
                <a:solidFill>
                  <a:schemeClr val="accent6">
                    <a:lumMod val="75000"/>
                  </a:schemeClr>
                </a:solidFill>
              </a:rPr>
              <a:t>Périphérie du fournisseur de services</a:t>
            </a:r>
            <a:r>
              <a:rPr lang="fr-FR" altLang="fr-FR" dirty="0">
                <a:solidFill>
                  <a:srgbClr val="FF9933"/>
                </a:solidFill>
              </a:rPr>
              <a:t> </a:t>
            </a:r>
          </a:p>
          <a:p>
            <a:pPr lvl="1"/>
            <a:r>
              <a:rPr lang="fr-FR" altLang="fr-FR" dirty="0">
                <a:solidFill>
                  <a:srgbClr val="0070C0"/>
                </a:solidFill>
              </a:rPr>
              <a:t>Services </a:t>
            </a:r>
          </a:p>
          <a:p>
            <a:pPr lvl="2"/>
            <a:r>
              <a:rPr lang="fr-FR" altLang="fr-FR" dirty="0"/>
              <a:t>Internet, RTPC et WAN.</a:t>
            </a:r>
          </a:p>
          <a:p>
            <a:pPr lvl="1"/>
            <a:r>
              <a:rPr lang="fr-FR" altLang="fr-FR" dirty="0">
                <a:solidFill>
                  <a:srgbClr val="0070C0"/>
                </a:solidFill>
              </a:rPr>
              <a:t>Sécurité</a:t>
            </a:r>
          </a:p>
          <a:p>
            <a:pPr lvl="2"/>
            <a:r>
              <a:rPr lang="fr-FR" altLang="fr-FR" dirty="0"/>
              <a:t>Contrôle des données qui entrent ou sortent du réseau via IDS et IPS</a:t>
            </a:r>
          </a:p>
          <a:p>
            <a:r>
              <a:rPr lang="fr-FR" altLang="fr-FR" dirty="0">
                <a:solidFill>
                  <a:schemeClr val="accent6">
                    <a:lumMod val="75000"/>
                  </a:schemeClr>
                </a:solidFill>
              </a:rPr>
              <a:t>Sites distants</a:t>
            </a:r>
          </a:p>
          <a:p>
            <a:pPr lvl="2"/>
            <a:endParaRPr lang="fr-FR" altLang="fr-FR" dirty="0"/>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15</a:t>
            </a:fld>
            <a:endParaRPr lang="fr-B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1340768"/>
            <a:ext cx="1104900"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469233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p:cNvSpPr>
            <a:spLocks noGrp="1"/>
          </p:cNvSpPr>
          <p:nvPr>
            <p:ph type="title"/>
          </p:nvPr>
        </p:nvSpPr>
        <p:spPr/>
        <p:txBody>
          <a:bodyPr/>
          <a:lstStyle/>
          <a:p>
            <a:r>
              <a:rPr lang="fr-FR" altLang="fr-FR" smtClean="0"/>
              <a:t>Principe HSRP</a:t>
            </a:r>
          </a:p>
        </p:txBody>
      </p:sp>
      <p:sp>
        <p:nvSpPr>
          <p:cNvPr id="3" name="Espace réservé du contenu 2"/>
          <p:cNvSpPr>
            <a:spLocks noGrp="1"/>
          </p:cNvSpPr>
          <p:nvPr>
            <p:ph idx="1"/>
          </p:nvPr>
        </p:nvSpPr>
        <p:spPr/>
        <p:txBody>
          <a:bodyPr>
            <a:normAutofit/>
          </a:bodyPr>
          <a:lstStyle/>
          <a:p>
            <a:pPr>
              <a:defRPr/>
            </a:pPr>
            <a:r>
              <a:rPr lang="fr-FR" dirty="0" err="1" smtClean="0">
                <a:solidFill>
                  <a:schemeClr val="accent6">
                    <a:lumMod val="75000"/>
                  </a:schemeClr>
                </a:solidFill>
              </a:rPr>
              <a:t>Preemption</a:t>
            </a:r>
            <a:r>
              <a:rPr lang="fr-FR" dirty="0" smtClean="0">
                <a:solidFill>
                  <a:schemeClr val="accent6">
                    <a:lumMod val="75000"/>
                  </a:schemeClr>
                </a:solidFill>
              </a:rPr>
              <a:t> </a:t>
            </a:r>
            <a:r>
              <a:rPr lang="fr-FR" dirty="0" err="1" smtClean="0">
                <a:solidFill>
                  <a:schemeClr val="accent6">
                    <a:lumMod val="75000"/>
                  </a:schemeClr>
                </a:solidFill>
              </a:rPr>
              <a:t>delay</a:t>
            </a:r>
            <a:endParaRPr lang="fr-FR" dirty="0" smtClean="0">
              <a:solidFill>
                <a:schemeClr val="accent6">
                  <a:lumMod val="75000"/>
                </a:schemeClr>
              </a:solidFill>
            </a:endParaRPr>
          </a:p>
          <a:p>
            <a:pPr lvl="1">
              <a:defRPr/>
            </a:pPr>
            <a:r>
              <a:rPr lang="en-US" dirty="0" err="1" smtClean="0">
                <a:solidFill>
                  <a:srgbClr val="0070C0"/>
                </a:solidFill>
              </a:rPr>
              <a:t>Redémarrage</a:t>
            </a:r>
            <a:r>
              <a:rPr lang="en-US" dirty="0" smtClean="0">
                <a:solidFill>
                  <a:srgbClr val="0070C0"/>
                </a:solidFill>
              </a:rPr>
              <a:t> du </a:t>
            </a:r>
            <a:r>
              <a:rPr lang="en-US" dirty="0" err="1" smtClean="0">
                <a:solidFill>
                  <a:srgbClr val="0070C0"/>
                </a:solidFill>
              </a:rPr>
              <a:t>routeur</a:t>
            </a:r>
            <a:r>
              <a:rPr lang="en-US" dirty="0" smtClean="0">
                <a:solidFill>
                  <a:srgbClr val="0070C0"/>
                </a:solidFill>
              </a:rPr>
              <a:t> </a:t>
            </a:r>
            <a:r>
              <a:rPr lang="en-US" dirty="0" err="1" smtClean="0">
                <a:solidFill>
                  <a:srgbClr val="0070C0"/>
                </a:solidFill>
              </a:rPr>
              <a:t>ou</a:t>
            </a:r>
            <a:r>
              <a:rPr lang="en-US" dirty="0" smtClean="0">
                <a:solidFill>
                  <a:srgbClr val="0070C0"/>
                </a:solidFill>
              </a:rPr>
              <a:t> interface </a:t>
            </a:r>
            <a:r>
              <a:rPr lang="en-US" dirty="0" err="1" smtClean="0">
                <a:solidFill>
                  <a:srgbClr val="0070C0"/>
                </a:solidFill>
              </a:rPr>
              <a:t>down</a:t>
            </a:r>
            <a:r>
              <a:rPr lang="en-US" dirty="0" err="1" smtClean="0">
                <a:solidFill>
                  <a:srgbClr val="0070C0"/>
                </a:solidFill>
                <a:sym typeface="Wingdings" panose="05000000000000000000" pitchFamily="2" charset="2"/>
              </a:rPr>
              <a:t>up</a:t>
            </a:r>
            <a:r>
              <a:rPr lang="en-US" dirty="0" smtClean="0">
                <a:solidFill>
                  <a:srgbClr val="0070C0"/>
                </a:solidFill>
                <a:sym typeface="Wingdings" panose="05000000000000000000" pitchFamily="2" charset="2"/>
              </a:rPr>
              <a:t> </a:t>
            </a:r>
          </a:p>
          <a:p>
            <a:pPr lvl="2">
              <a:defRPr/>
            </a:pPr>
            <a:r>
              <a:rPr lang="en-US" dirty="0" smtClean="0"/>
              <a:t>Le </a:t>
            </a:r>
            <a:r>
              <a:rPr lang="en-US" dirty="0" err="1" smtClean="0"/>
              <a:t>routeur</a:t>
            </a:r>
            <a:r>
              <a:rPr lang="en-US" dirty="0" smtClean="0"/>
              <a:t> </a:t>
            </a:r>
            <a:r>
              <a:rPr lang="en-US" dirty="0" err="1" smtClean="0"/>
              <a:t>est</a:t>
            </a:r>
            <a:r>
              <a:rPr lang="en-US" dirty="0" smtClean="0"/>
              <a:t> </a:t>
            </a:r>
            <a:r>
              <a:rPr lang="en-US" dirty="0" err="1" smtClean="0"/>
              <a:t>actif</a:t>
            </a:r>
            <a:r>
              <a:rPr lang="en-US" dirty="0" smtClean="0"/>
              <a:t> </a:t>
            </a:r>
            <a:r>
              <a:rPr lang="en-US" dirty="0" err="1" smtClean="0"/>
              <a:t>mais</a:t>
            </a:r>
            <a:r>
              <a:rPr lang="en-US" dirty="0" smtClean="0"/>
              <a:t> ne </a:t>
            </a:r>
            <a:r>
              <a:rPr lang="en-US" dirty="0" err="1" smtClean="0"/>
              <a:t>pourra</a:t>
            </a:r>
            <a:r>
              <a:rPr lang="en-US" dirty="0" smtClean="0"/>
              <a:t> </a:t>
            </a:r>
            <a:r>
              <a:rPr lang="en-US" dirty="0" err="1" smtClean="0"/>
              <a:t>peut-être</a:t>
            </a:r>
            <a:r>
              <a:rPr lang="en-US" dirty="0" smtClean="0"/>
              <a:t> pas </a:t>
            </a:r>
            <a:r>
              <a:rPr lang="en-US" dirty="0" err="1" smtClean="0"/>
              <a:t>acheminer</a:t>
            </a:r>
            <a:r>
              <a:rPr lang="en-US" dirty="0" smtClean="0"/>
              <a:t> les </a:t>
            </a:r>
            <a:r>
              <a:rPr lang="en-US" dirty="0" err="1" smtClean="0"/>
              <a:t>paquets</a:t>
            </a:r>
            <a:r>
              <a:rPr lang="en-US" dirty="0" smtClean="0"/>
              <a:t>.</a:t>
            </a:r>
            <a:endParaRPr lang="en-US" dirty="0"/>
          </a:p>
          <a:p>
            <a:pPr lvl="2">
              <a:defRPr/>
            </a:pPr>
            <a:r>
              <a:rPr lang="en-US" dirty="0" smtClean="0">
                <a:sym typeface="Wingdings" panose="05000000000000000000" pitchFamily="2" charset="2"/>
              </a:rPr>
              <a:t>Il </a:t>
            </a:r>
            <a:r>
              <a:rPr lang="en-US" dirty="0" err="1" smtClean="0">
                <a:sym typeface="Wingdings" panose="05000000000000000000" pitchFamily="2" charset="2"/>
              </a:rPr>
              <a:t>faut</a:t>
            </a:r>
            <a:r>
              <a:rPr lang="en-US" dirty="0" smtClean="0">
                <a:sym typeface="Wingdings" panose="05000000000000000000" pitchFamily="2" charset="2"/>
              </a:rPr>
              <a:t> </a:t>
            </a:r>
            <a:r>
              <a:rPr lang="en-US" dirty="0" smtClean="0"/>
              <a:t>un certain temps pour </a:t>
            </a:r>
            <a:r>
              <a:rPr lang="en-US" dirty="0" err="1" smtClean="0"/>
              <a:t>compléter</a:t>
            </a:r>
            <a:r>
              <a:rPr lang="en-US" dirty="0" smtClean="0"/>
              <a:t> </a:t>
            </a:r>
            <a:r>
              <a:rPr lang="en-US" dirty="0"/>
              <a:t>l</a:t>
            </a:r>
            <a:r>
              <a:rPr lang="en-US" dirty="0" smtClean="0"/>
              <a:t>a table de </a:t>
            </a:r>
            <a:r>
              <a:rPr lang="en-US" dirty="0" err="1" smtClean="0"/>
              <a:t>routage</a:t>
            </a:r>
            <a:r>
              <a:rPr lang="en-US" dirty="0" smtClean="0"/>
              <a:t> </a:t>
            </a:r>
            <a:r>
              <a:rPr lang="en-US" dirty="0" smtClean="0">
                <a:sym typeface="Wingdings" panose="05000000000000000000" pitchFamily="2" charset="2"/>
              </a:rPr>
              <a:t> </a:t>
            </a:r>
            <a:r>
              <a:rPr lang="en-US" dirty="0">
                <a:sym typeface="Wingdings" panose="05000000000000000000" pitchFamily="2" charset="2"/>
              </a:rPr>
              <a:t>d</a:t>
            </a:r>
            <a:r>
              <a:rPr lang="en-US" dirty="0" smtClean="0">
                <a:sym typeface="Wingdings" panose="05000000000000000000" pitchFamily="2" charset="2"/>
              </a:rPr>
              <a:t>es </a:t>
            </a:r>
            <a:r>
              <a:rPr lang="en-US" dirty="0" err="1" smtClean="0">
                <a:sym typeface="Wingdings" panose="05000000000000000000" pitchFamily="2" charset="2"/>
              </a:rPr>
              <a:t>paquets</a:t>
            </a:r>
            <a:r>
              <a:rPr lang="en-US" dirty="0" smtClean="0">
                <a:sym typeface="Wingdings" panose="05000000000000000000" pitchFamily="2" charset="2"/>
              </a:rPr>
              <a:t> </a:t>
            </a:r>
            <a:r>
              <a:rPr lang="en-US" dirty="0" err="1" smtClean="0">
                <a:sym typeface="Wingdings" panose="05000000000000000000" pitchFamily="2" charset="2"/>
              </a:rPr>
              <a:t>seront</a:t>
            </a:r>
            <a:r>
              <a:rPr lang="en-US" dirty="0" smtClean="0">
                <a:sym typeface="Wingdings" panose="05000000000000000000" pitchFamily="2" charset="2"/>
              </a:rPr>
              <a:t> perdus.</a:t>
            </a:r>
            <a:endParaRPr lang="en-US" dirty="0" smtClean="0"/>
          </a:p>
          <a:p>
            <a:pPr lvl="1">
              <a:defRPr/>
            </a:pPr>
            <a:r>
              <a:rPr lang="en-US" dirty="0" err="1" smtClean="0">
                <a:solidFill>
                  <a:srgbClr val="0070C0"/>
                </a:solidFill>
              </a:rPr>
              <a:t>Délai</a:t>
            </a:r>
            <a:r>
              <a:rPr lang="en-US" dirty="0" smtClean="0">
                <a:solidFill>
                  <a:srgbClr val="0070C0"/>
                </a:solidFill>
              </a:rPr>
              <a:t> de </a:t>
            </a:r>
            <a:r>
              <a:rPr lang="en-US" dirty="0" err="1" smtClean="0">
                <a:solidFill>
                  <a:srgbClr val="0070C0"/>
                </a:solidFill>
              </a:rPr>
              <a:t>préemption</a:t>
            </a:r>
            <a:endParaRPr lang="en-US" dirty="0" smtClean="0">
              <a:solidFill>
                <a:srgbClr val="0070C0"/>
              </a:solidFill>
            </a:endParaRPr>
          </a:p>
          <a:p>
            <a:pPr lvl="2">
              <a:defRPr/>
            </a:pPr>
            <a:r>
              <a:rPr lang="en-US" dirty="0" err="1" smtClean="0"/>
              <a:t>Délai</a:t>
            </a:r>
            <a:r>
              <a:rPr lang="en-US" dirty="0" smtClean="0"/>
              <a:t> </a:t>
            </a:r>
            <a:r>
              <a:rPr lang="en-US" dirty="0" err="1" smtClean="0"/>
              <a:t>avant</a:t>
            </a:r>
            <a:r>
              <a:rPr lang="en-US" dirty="0" smtClean="0"/>
              <a:t> </a:t>
            </a:r>
            <a:r>
              <a:rPr lang="en-US" dirty="0" err="1" smtClean="0"/>
              <a:t>d’exécuter</a:t>
            </a:r>
            <a:r>
              <a:rPr lang="en-US" dirty="0" smtClean="0"/>
              <a:t> </a:t>
            </a:r>
            <a:r>
              <a:rPr lang="en-US" dirty="0" err="1" smtClean="0"/>
              <a:t>l’action</a:t>
            </a:r>
            <a:r>
              <a:rPr lang="en-US" dirty="0" smtClean="0"/>
              <a:t> de </a:t>
            </a:r>
            <a:r>
              <a:rPr lang="en-US" dirty="0" err="1" smtClean="0"/>
              <a:t>préemption</a:t>
            </a:r>
            <a:r>
              <a:rPr lang="en-US" dirty="0" smtClean="0"/>
              <a:t> </a:t>
            </a:r>
            <a:r>
              <a:rPr lang="en-US" dirty="0" err="1" smtClean="0"/>
              <a:t>afin</a:t>
            </a:r>
            <a:r>
              <a:rPr lang="en-US" dirty="0" smtClean="0"/>
              <a:t> de </a:t>
            </a:r>
            <a:r>
              <a:rPr lang="en-US" dirty="0" err="1" smtClean="0"/>
              <a:t>s’assurer</a:t>
            </a:r>
            <a:r>
              <a:rPr lang="en-US" dirty="0" smtClean="0"/>
              <a:t> </a:t>
            </a:r>
            <a:r>
              <a:rPr lang="en-US" dirty="0" err="1" smtClean="0"/>
              <a:t>que</a:t>
            </a:r>
            <a:r>
              <a:rPr lang="en-US" dirty="0" smtClean="0"/>
              <a:t> le </a:t>
            </a:r>
            <a:r>
              <a:rPr lang="en-US" dirty="0" err="1" smtClean="0"/>
              <a:t>routeur</a:t>
            </a:r>
            <a:r>
              <a:rPr lang="en-US" dirty="0" smtClean="0"/>
              <a:t> </a:t>
            </a:r>
            <a:r>
              <a:rPr lang="en-US" dirty="0" err="1" smtClean="0"/>
              <a:t>actif</a:t>
            </a:r>
            <a:r>
              <a:rPr lang="en-US" dirty="0" smtClean="0"/>
              <a:t> dispose </a:t>
            </a:r>
            <a:r>
              <a:rPr lang="en-US" dirty="0" err="1" smtClean="0"/>
              <a:t>d’une</a:t>
            </a:r>
            <a:r>
              <a:rPr lang="en-US" dirty="0" smtClean="0"/>
              <a:t> table de </a:t>
            </a:r>
            <a:r>
              <a:rPr lang="en-US" dirty="0" err="1" smtClean="0"/>
              <a:t>routage</a:t>
            </a:r>
            <a:r>
              <a:rPr lang="en-US" dirty="0" smtClean="0"/>
              <a:t> </a:t>
            </a:r>
            <a:r>
              <a:rPr lang="en-US" dirty="0" err="1" smtClean="0"/>
              <a:t>complète</a:t>
            </a:r>
            <a:r>
              <a:rPr lang="en-US" dirty="0" smtClean="0"/>
              <a:t>.</a:t>
            </a:r>
          </a:p>
          <a:p>
            <a:pPr lvl="1">
              <a:defRPr/>
            </a:pPr>
            <a:r>
              <a:rPr lang="en-US" dirty="0" err="1" smtClean="0">
                <a:solidFill>
                  <a:srgbClr val="0070C0"/>
                </a:solidFill>
              </a:rPr>
              <a:t>Configurer</a:t>
            </a:r>
            <a:r>
              <a:rPr lang="en-US" dirty="0" smtClean="0">
                <a:solidFill>
                  <a:srgbClr val="0070C0"/>
                </a:solidFill>
              </a:rPr>
              <a:t> le </a:t>
            </a:r>
            <a:r>
              <a:rPr lang="en-US" dirty="0" err="1" smtClean="0">
                <a:solidFill>
                  <a:srgbClr val="0070C0"/>
                </a:solidFill>
              </a:rPr>
              <a:t>délai</a:t>
            </a:r>
            <a:r>
              <a:rPr lang="en-US" dirty="0" smtClean="0">
                <a:solidFill>
                  <a:srgbClr val="0070C0"/>
                </a:solidFill>
              </a:rPr>
              <a:t> de </a:t>
            </a:r>
            <a:r>
              <a:rPr lang="en-US" dirty="0" err="1">
                <a:solidFill>
                  <a:srgbClr val="0070C0"/>
                </a:solidFill>
              </a:rPr>
              <a:t>préemption</a:t>
            </a:r>
            <a:endParaRPr lang="en-US" dirty="0" smtClean="0">
              <a:solidFill>
                <a:srgbClr val="0070C0"/>
              </a:solidFill>
            </a:endParaRPr>
          </a:p>
          <a:p>
            <a:pPr lvl="2">
              <a:defRPr/>
            </a:pPr>
            <a:r>
              <a:rPr lang="en-US" dirty="0" smtClean="0"/>
              <a:t>R(</a:t>
            </a:r>
            <a:r>
              <a:rPr lang="en-US" dirty="0" err="1" smtClean="0"/>
              <a:t>config</a:t>
            </a:r>
            <a:r>
              <a:rPr lang="en-US" dirty="0" smtClean="0"/>
              <a:t>-if)# standby </a:t>
            </a:r>
            <a:r>
              <a:rPr lang="en-US" dirty="0"/>
              <a:t>delay minimum </a:t>
            </a:r>
            <a:r>
              <a:rPr lang="en-US" i="1" dirty="0" err="1" smtClean="0">
                <a:latin typeface="Courier New" panose="02070309020205020404" pitchFamily="49" charset="0"/>
                <a:cs typeface="Courier New" panose="02070309020205020404" pitchFamily="49" charset="0"/>
              </a:rPr>
              <a:t>valeur</a:t>
            </a:r>
            <a:endParaRPr lang="en-US" i="1" dirty="0" smtClean="0">
              <a:latin typeface="Courier New" panose="02070309020205020404" pitchFamily="49" charset="0"/>
              <a:cs typeface="Courier New" panose="02070309020205020404" pitchFamily="49" charset="0"/>
            </a:endParaRPr>
          </a:p>
          <a:p>
            <a:pPr lvl="1">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150</a:t>
            </a:fld>
            <a:endParaRPr lang="fr-BE" dirty="0"/>
          </a:p>
        </p:txBody>
      </p:sp>
    </p:spTree>
    <p:extLst>
      <p:ext uri="{BB962C8B-B14F-4D97-AF65-F5344CB8AC3E}">
        <p14:creationId xmlns:p14="http://schemas.microsoft.com/office/powerpoint/2010/main" val="74235859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
          <p:cNvSpPr>
            <a:spLocks noGrp="1"/>
          </p:cNvSpPr>
          <p:nvPr>
            <p:ph type="title"/>
          </p:nvPr>
        </p:nvSpPr>
        <p:spPr/>
        <p:txBody>
          <a:bodyPr/>
          <a:lstStyle/>
          <a:p>
            <a:r>
              <a:rPr lang="fr-FR" altLang="fr-FR" smtClean="0"/>
              <a:t>Etats HSRP</a:t>
            </a:r>
          </a:p>
        </p:txBody>
      </p:sp>
      <p:sp>
        <p:nvSpPr>
          <p:cNvPr id="3" name="Espace réservé du contenu 2"/>
          <p:cNvSpPr>
            <a:spLocks noGrp="1"/>
          </p:cNvSpPr>
          <p:nvPr>
            <p:ph idx="1"/>
          </p:nvPr>
        </p:nvSpPr>
        <p:spPr>
          <a:xfrm>
            <a:off x="457200" y="1412776"/>
            <a:ext cx="8229600" cy="4781550"/>
          </a:xfrm>
        </p:spPr>
        <p:txBody>
          <a:bodyPr>
            <a:normAutofit lnSpcReduction="10000"/>
          </a:bodyPr>
          <a:lstStyle/>
          <a:p>
            <a:pPr>
              <a:defRPr/>
            </a:pPr>
            <a:r>
              <a:rPr lang="fr-FR" dirty="0" smtClean="0">
                <a:solidFill>
                  <a:schemeClr val="accent6">
                    <a:lumMod val="75000"/>
                  </a:schemeClr>
                </a:solidFill>
              </a:rPr>
              <a:t>Etats HSRP</a:t>
            </a:r>
          </a:p>
          <a:p>
            <a:pPr lvl="1">
              <a:defRPr/>
            </a:pPr>
            <a:r>
              <a:rPr lang="fr-FR" dirty="0" smtClean="0">
                <a:solidFill>
                  <a:srgbClr val="0070C0"/>
                </a:solidFill>
              </a:rPr>
              <a:t>Active</a:t>
            </a:r>
          </a:p>
          <a:p>
            <a:pPr lvl="2">
              <a:defRPr/>
            </a:pPr>
            <a:r>
              <a:rPr lang="fr-FR" dirty="0" smtClean="0"/>
              <a:t>Le routeur achemine les paquets.</a:t>
            </a:r>
          </a:p>
          <a:p>
            <a:pPr lvl="1">
              <a:defRPr/>
            </a:pPr>
            <a:r>
              <a:rPr lang="fr-FR" dirty="0" smtClean="0">
                <a:solidFill>
                  <a:srgbClr val="0070C0"/>
                </a:solidFill>
              </a:rPr>
              <a:t>Standby</a:t>
            </a:r>
          </a:p>
          <a:p>
            <a:pPr lvl="2">
              <a:defRPr/>
            </a:pPr>
            <a:r>
              <a:rPr lang="fr-FR" dirty="0" smtClean="0"/>
              <a:t>Le routeur est prêt à acheminer les paquets si le routeur actif ne répond plus. </a:t>
            </a:r>
          </a:p>
          <a:p>
            <a:pPr lvl="1">
              <a:defRPr/>
            </a:pPr>
            <a:r>
              <a:rPr lang="fr-FR" dirty="0" err="1" smtClean="0">
                <a:solidFill>
                  <a:srgbClr val="0070C0"/>
                </a:solidFill>
              </a:rPr>
              <a:t>Speak</a:t>
            </a:r>
            <a:endParaRPr lang="fr-FR" dirty="0" smtClean="0">
              <a:solidFill>
                <a:srgbClr val="0070C0"/>
              </a:solidFill>
            </a:endParaRPr>
          </a:p>
          <a:p>
            <a:pPr lvl="2">
              <a:defRPr/>
            </a:pPr>
            <a:r>
              <a:rPr lang="fr-FR" dirty="0" smtClean="0"/>
              <a:t>Le routeur envoie et reçoit des messages hello, il participe à l’élection du routeur actif.</a:t>
            </a:r>
          </a:p>
          <a:p>
            <a:pPr lvl="1">
              <a:defRPr/>
            </a:pPr>
            <a:r>
              <a:rPr lang="fr-FR" dirty="0" smtClean="0"/>
              <a:t> </a:t>
            </a:r>
            <a:r>
              <a:rPr lang="fr-FR" dirty="0" err="1" smtClean="0">
                <a:solidFill>
                  <a:srgbClr val="0070C0"/>
                </a:solidFill>
              </a:rPr>
              <a:t>Listen</a:t>
            </a:r>
            <a:endParaRPr lang="fr-FR" dirty="0" smtClean="0">
              <a:solidFill>
                <a:srgbClr val="0070C0"/>
              </a:solidFill>
            </a:endParaRPr>
          </a:p>
          <a:p>
            <a:pPr lvl="2">
              <a:defRPr/>
            </a:pPr>
            <a:r>
              <a:rPr lang="fr-FR" dirty="0" smtClean="0"/>
              <a:t>Le routeur connait l’IP virtuelle et reçoit des messages hello. Il ne sait pas encore quel rôle jouer.</a:t>
            </a:r>
          </a:p>
          <a:p>
            <a:pPr lvl="1">
              <a:defRPr/>
            </a:pPr>
            <a:r>
              <a:rPr lang="fr-FR" dirty="0" err="1" smtClean="0">
                <a:solidFill>
                  <a:srgbClr val="0070C0"/>
                </a:solidFill>
              </a:rPr>
              <a:t>Learn</a:t>
            </a:r>
            <a:endParaRPr lang="fr-FR" dirty="0" smtClean="0">
              <a:solidFill>
                <a:srgbClr val="0070C0"/>
              </a:solidFill>
            </a:endParaRPr>
          </a:p>
          <a:p>
            <a:pPr lvl="2">
              <a:defRPr/>
            </a:pPr>
            <a:r>
              <a:rPr lang="fr-FR" dirty="0" smtClean="0"/>
              <a:t>Pas de </a:t>
            </a:r>
            <a:r>
              <a:rPr lang="fr-FR" dirty="0" err="1" smtClean="0"/>
              <a:t>virtual</a:t>
            </a:r>
            <a:r>
              <a:rPr lang="fr-FR" dirty="0" smtClean="0"/>
              <a:t> IP définie, pas de Hello reçu.</a:t>
            </a:r>
          </a:p>
          <a:p>
            <a:pPr lvl="1">
              <a:defRPr/>
            </a:pPr>
            <a:r>
              <a:rPr lang="fr-FR" dirty="0" err="1" smtClean="0">
                <a:solidFill>
                  <a:srgbClr val="0070C0"/>
                </a:solidFill>
              </a:rPr>
              <a:t>Init</a:t>
            </a:r>
            <a:r>
              <a:rPr lang="fr-FR" dirty="0" smtClean="0">
                <a:solidFill>
                  <a:srgbClr val="0070C0"/>
                </a:solidFill>
              </a:rPr>
              <a:t> or </a:t>
            </a:r>
            <a:r>
              <a:rPr lang="fr-FR" dirty="0" err="1" smtClean="0">
                <a:solidFill>
                  <a:srgbClr val="0070C0"/>
                </a:solidFill>
              </a:rPr>
              <a:t>Disabled</a:t>
            </a:r>
            <a:endParaRPr lang="fr-FR" dirty="0" smtClean="0">
              <a:solidFill>
                <a:srgbClr val="0070C0"/>
              </a:solidFill>
            </a:endParaRPr>
          </a:p>
          <a:p>
            <a:pPr lvl="2">
              <a:defRPr/>
            </a:pPr>
            <a:r>
              <a:rPr lang="fr-FR" dirty="0" smtClean="0"/>
              <a:t>Le routeur ne participe pas au HSRP par exemple lorsque l’interface n’est pas up.</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151</a:t>
            </a:fld>
            <a:endParaRPr lang="fr-BE" dirty="0"/>
          </a:p>
        </p:txBody>
      </p:sp>
    </p:spTree>
    <p:extLst>
      <p:ext uri="{BB962C8B-B14F-4D97-AF65-F5344CB8AC3E}">
        <p14:creationId xmlns:p14="http://schemas.microsoft.com/office/powerpoint/2010/main" val="1626839830"/>
      </p:ext>
    </p:extLst>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re 1"/>
          <p:cNvSpPr>
            <a:spLocks noGrp="1"/>
          </p:cNvSpPr>
          <p:nvPr>
            <p:ph type="title"/>
          </p:nvPr>
        </p:nvSpPr>
        <p:spPr/>
        <p:txBody>
          <a:bodyPr/>
          <a:lstStyle/>
          <a:p>
            <a:r>
              <a:rPr lang="fr-FR" altLang="fr-FR" smtClean="0"/>
              <a:t>HSRP</a:t>
            </a:r>
          </a:p>
        </p:txBody>
      </p:sp>
      <p:sp>
        <p:nvSpPr>
          <p:cNvPr id="24579" name="Espace réservé du contenu 2"/>
          <p:cNvSpPr>
            <a:spLocks noGrp="1"/>
          </p:cNvSpPr>
          <p:nvPr>
            <p:ph idx="1"/>
          </p:nvPr>
        </p:nvSpPr>
        <p:spPr>
          <a:xfrm>
            <a:off x="457200" y="1600200"/>
            <a:ext cx="8229600" cy="2044700"/>
          </a:xfrm>
        </p:spPr>
        <p:txBody>
          <a:bodyPr>
            <a:normAutofit fontScale="92500" lnSpcReduction="10000"/>
          </a:bodyPr>
          <a:lstStyle/>
          <a:p>
            <a:pPr>
              <a:defRPr/>
            </a:pPr>
            <a:r>
              <a:rPr lang="fr-FR" altLang="fr-FR" sz="2600" dirty="0" smtClean="0">
                <a:solidFill>
                  <a:schemeClr val="accent6">
                    <a:lumMod val="75000"/>
                  </a:schemeClr>
                </a:solidFill>
              </a:rPr>
              <a:t>Configuration de HSRP</a:t>
            </a:r>
          </a:p>
          <a:p>
            <a:pPr lvl="1">
              <a:defRPr/>
            </a:pPr>
            <a:r>
              <a:rPr lang="fr-FR" altLang="fr-FR" sz="1900" dirty="0" smtClean="0"/>
              <a:t>Configuration de l’adresse IP virtuelle pour le groupe HSRP </a:t>
            </a:r>
          </a:p>
          <a:p>
            <a:pPr lvl="1">
              <a:defRPr/>
            </a:pPr>
            <a:r>
              <a:rPr lang="fr-FR" altLang="fr-FR" sz="1900" dirty="0" smtClean="0"/>
              <a:t>Configuration de la priorité</a:t>
            </a:r>
          </a:p>
          <a:p>
            <a:pPr lvl="1">
              <a:defRPr/>
            </a:pPr>
            <a:r>
              <a:rPr lang="fr-FR" altLang="fr-FR" sz="1900" dirty="0" smtClean="0"/>
              <a:t>Configuration de la préemption</a:t>
            </a:r>
          </a:p>
          <a:p>
            <a:pPr lvl="1">
              <a:defRPr/>
            </a:pPr>
            <a:r>
              <a:rPr lang="fr-FR" altLang="fr-FR" sz="1900" dirty="0" smtClean="0"/>
              <a:t>Configuration du nom du groupe</a:t>
            </a:r>
          </a:p>
          <a:p>
            <a:pPr lvl="1">
              <a:defRPr/>
            </a:pPr>
            <a:r>
              <a:rPr lang="fr-FR" altLang="fr-FR" sz="1900" dirty="0"/>
              <a:t>Configuration </a:t>
            </a:r>
            <a:r>
              <a:rPr lang="fr-FR" altLang="fr-FR" sz="1900" dirty="0" smtClean="0"/>
              <a:t>du délai de préemption</a:t>
            </a:r>
            <a:endParaRPr lang="fr-FR" altLang="fr-FR" sz="1900" dirty="0"/>
          </a:p>
        </p:txBody>
      </p:sp>
      <p:pic>
        <p:nvPicPr>
          <p:cNvPr id="2048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3" y="5445224"/>
            <a:ext cx="5959475"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913" y="3573016"/>
            <a:ext cx="6759575" cy="172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152</a:t>
            </a:fld>
            <a:endParaRPr lang="fr-BE" dirty="0"/>
          </a:p>
        </p:txBody>
      </p:sp>
    </p:spTree>
    <p:extLst>
      <p:ext uri="{BB962C8B-B14F-4D97-AF65-F5344CB8AC3E}">
        <p14:creationId xmlns:p14="http://schemas.microsoft.com/office/powerpoint/2010/main" val="10648789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re 1"/>
          <p:cNvSpPr>
            <a:spLocks noGrp="1"/>
          </p:cNvSpPr>
          <p:nvPr>
            <p:ph type="title"/>
          </p:nvPr>
        </p:nvSpPr>
        <p:spPr/>
        <p:txBody>
          <a:bodyPr/>
          <a:lstStyle/>
          <a:p>
            <a:r>
              <a:rPr lang="fr-FR" altLang="fr-FR" smtClean="0"/>
              <a:t>Configuration HSRP</a:t>
            </a:r>
          </a:p>
        </p:txBody>
      </p:sp>
      <p:sp>
        <p:nvSpPr>
          <p:cNvPr id="21507" name="Espace réservé du contenu 2"/>
          <p:cNvSpPr>
            <a:spLocks noGrp="1"/>
          </p:cNvSpPr>
          <p:nvPr>
            <p:ph idx="1"/>
          </p:nvPr>
        </p:nvSpPr>
        <p:spPr/>
        <p:txBody>
          <a:bodyPr/>
          <a:lstStyle/>
          <a:p>
            <a:r>
              <a:rPr lang="fr-FR" altLang="fr-FR" dirty="0" smtClean="0">
                <a:solidFill>
                  <a:schemeClr val="accent6">
                    <a:lumMod val="75000"/>
                  </a:schemeClr>
                </a:solidFill>
              </a:rPr>
              <a:t>Vérification de la configuration</a:t>
            </a:r>
          </a:p>
        </p:txBody>
      </p:sp>
      <p:pic>
        <p:nvPicPr>
          <p:cNvPr id="215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132856"/>
            <a:ext cx="8296275" cy="374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827088" y="2636094"/>
            <a:ext cx="2305050" cy="288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7" name="Rectangle 6"/>
          <p:cNvSpPr/>
          <p:nvPr/>
        </p:nvSpPr>
        <p:spPr>
          <a:xfrm>
            <a:off x="827088" y="3212356"/>
            <a:ext cx="5983287" cy="576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 name="Rectangle 7"/>
          <p:cNvSpPr/>
          <p:nvPr/>
        </p:nvSpPr>
        <p:spPr>
          <a:xfrm>
            <a:off x="809625" y="4509344"/>
            <a:ext cx="2754313" cy="287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9" name="Rectangle 8"/>
          <p:cNvSpPr/>
          <p:nvPr/>
        </p:nvSpPr>
        <p:spPr>
          <a:xfrm>
            <a:off x="815975" y="5088781"/>
            <a:ext cx="3943350" cy="28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0" name="Rectangle 9"/>
          <p:cNvSpPr/>
          <p:nvPr/>
        </p:nvSpPr>
        <p:spPr>
          <a:xfrm>
            <a:off x="788988" y="5588844"/>
            <a:ext cx="5006975" cy="287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153</a:t>
            </a:fld>
            <a:endParaRPr lang="fr-BE" dirty="0"/>
          </a:p>
        </p:txBody>
      </p:sp>
    </p:spTree>
    <p:extLst>
      <p:ext uri="{BB962C8B-B14F-4D97-AF65-F5344CB8AC3E}">
        <p14:creationId xmlns:p14="http://schemas.microsoft.com/office/powerpoint/2010/main" val="546064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04864"/>
            <a:ext cx="8399462" cy="378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531" name="Titre 1"/>
          <p:cNvSpPr>
            <a:spLocks noGrp="1"/>
          </p:cNvSpPr>
          <p:nvPr>
            <p:ph type="title"/>
          </p:nvPr>
        </p:nvSpPr>
        <p:spPr/>
        <p:txBody>
          <a:bodyPr/>
          <a:lstStyle/>
          <a:p>
            <a:r>
              <a:rPr lang="fr-FR" altLang="fr-FR" smtClean="0"/>
              <a:t>Configuration HSRP</a:t>
            </a:r>
          </a:p>
        </p:txBody>
      </p:sp>
      <p:sp>
        <p:nvSpPr>
          <p:cNvPr id="22532" name="Espace réservé du contenu 2"/>
          <p:cNvSpPr>
            <a:spLocks noGrp="1"/>
          </p:cNvSpPr>
          <p:nvPr>
            <p:ph idx="1"/>
          </p:nvPr>
        </p:nvSpPr>
        <p:spPr>
          <a:xfrm>
            <a:off x="466725" y="1484784"/>
            <a:ext cx="8229600" cy="4525963"/>
          </a:xfrm>
        </p:spPr>
        <p:txBody>
          <a:bodyPr/>
          <a:lstStyle/>
          <a:p>
            <a:r>
              <a:rPr lang="fr-FR" altLang="fr-FR" dirty="0" smtClean="0">
                <a:solidFill>
                  <a:schemeClr val="accent6">
                    <a:lumMod val="75000"/>
                  </a:schemeClr>
                </a:solidFill>
              </a:rPr>
              <a:t>Vérification de la configuration</a:t>
            </a:r>
          </a:p>
        </p:txBody>
      </p:sp>
      <p:sp>
        <p:nvSpPr>
          <p:cNvPr id="6" name="Rectangle 5"/>
          <p:cNvSpPr/>
          <p:nvPr/>
        </p:nvSpPr>
        <p:spPr>
          <a:xfrm>
            <a:off x="755650" y="2677939"/>
            <a:ext cx="2305050" cy="288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7" name="Rectangle 6"/>
          <p:cNvSpPr/>
          <p:nvPr/>
        </p:nvSpPr>
        <p:spPr>
          <a:xfrm>
            <a:off x="684213" y="3181177"/>
            <a:ext cx="5983287" cy="576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154</a:t>
            </a:fld>
            <a:endParaRPr lang="fr-BE" dirty="0"/>
          </a:p>
        </p:txBody>
      </p:sp>
    </p:spTree>
    <p:extLst>
      <p:ext uri="{BB962C8B-B14F-4D97-AF65-F5344CB8AC3E}">
        <p14:creationId xmlns:p14="http://schemas.microsoft.com/office/powerpoint/2010/main" val="2424002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re 1"/>
          <p:cNvSpPr>
            <a:spLocks noGrp="1"/>
          </p:cNvSpPr>
          <p:nvPr>
            <p:ph type="title"/>
          </p:nvPr>
        </p:nvSpPr>
        <p:spPr/>
        <p:txBody>
          <a:bodyPr/>
          <a:lstStyle/>
          <a:p>
            <a:r>
              <a:rPr lang="fr-FR" altLang="fr-FR" smtClean="0"/>
              <a:t>Configuration HSRP</a:t>
            </a:r>
          </a:p>
        </p:txBody>
      </p:sp>
      <p:sp>
        <p:nvSpPr>
          <p:cNvPr id="23555" name="Espace réservé du contenu 2"/>
          <p:cNvSpPr>
            <a:spLocks noGrp="1"/>
          </p:cNvSpPr>
          <p:nvPr>
            <p:ph idx="1"/>
          </p:nvPr>
        </p:nvSpPr>
        <p:spPr/>
        <p:txBody>
          <a:bodyPr/>
          <a:lstStyle/>
          <a:p>
            <a:r>
              <a:rPr lang="fr-FR" altLang="fr-FR" dirty="0" smtClean="0">
                <a:solidFill>
                  <a:schemeClr val="accent6">
                    <a:lumMod val="75000"/>
                  </a:schemeClr>
                </a:solidFill>
              </a:rPr>
              <a:t>Désactiver HSRP</a:t>
            </a:r>
          </a:p>
          <a:p>
            <a:pPr lvl="1"/>
            <a:endParaRPr lang="fr-FR" altLang="fr-FR" dirty="0" smtClean="0"/>
          </a:p>
        </p:txBody>
      </p:sp>
      <p:pic>
        <p:nvPicPr>
          <p:cNvPr id="235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420938"/>
            <a:ext cx="4135437" cy="165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155</a:t>
            </a:fld>
            <a:endParaRPr lang="fr-BE" dirty="0"/>
          </a:p>
        </p:txBody>
      </p:sp>
    </p:spTree>
    <p:extLst>
      <p:ext uri="{BB962C8B-B14F-4D97-AF65-F5344CB8AC3E}">
        <p14:creationId xmlns:p14="http://schemas.microsoft.com/office/powerpoint/2010/main" val="213302298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normAutofit fontScale="90000"/>
          </a:bodyPr>
          <a:lstStyle/>
          <a:p>
            <a:r>
              <a:rPr lang="en-US" altLang="fr-FR" dirty="0"/>
              <a:t>Module </a:t>
            </a:r>
            <a:r>
              <a:rPr lang="en-US" altLang="fr-FR" dirty="0" smtClean="0"/>
              <a:t>3</a:t>
            </a:r>
            <a:r>
              <a:rPr lang="en-US" altLang="fr-FR" dirty="0"/>
              <a:t/>
            </a:r>
            <a:br>
              <a:rPr lang="en-US" altLang="fr-FR" dirty="0"/>
            </a:br>
            <a:r>
              <a:rPr lang="fr-FR" altLang="fr-FR" dirty="0"/>
              <a:t>Agrégation de liaison</a:t>
            </a:r>
            <a:br>
              <a:rPr lang="fr-FR" altLang="fr-FR" dirty="0"/>
            </a:br>
            <a:endParaRPr lang="fr-FR" altLang="fr-FR" dirty="0" smtClean="0"/>
          </a:p>
        </p:txBody>
      </p:sp>
      <p:sp>
        <p:nvSpPr>
          <p:cNvPr id="2052" name="Rectangle 3"/>
          <p:cNvSpPr>
            <a:spLocks noGrp="1" noChangeArrowheads="1"/>
          </p:cNvSpPr>
          <p:nvPr>
            <p:ph type="subTitle" idx="1"/>
          </p:nvPr>
        </p:nvSpPr>
        <p:spPr/>
        <p:txBody>
          <a:bodyPr/>
          <a:lstStyle/>
          <a:p>
            <a:pPr eaLnBrk="1" hangingPunct="1"/>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156</a:t>
            </a:fld>
            <a:endParaRPr lang="fr-BE" dirty="0"/>
          </a:p>
        </p:txBody>
      </p:sp>
    </p:spTree>
    <p:extLst>
      <p:ext uri="{BB962C8B-B14F-4D97-AF65-F5344CB8AC3E}">
        <p14:creationId xmlns:p14="http://schemas.microsoft.com/office/powerpoint/2010/main" val="10694568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Agrégation de liens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Objectifs</a:t>
            </a:r>
          </a:p>
          <a:p>
            <a:pPr lvl="1"/>
            <a:r>
              <a:rPr lang="fr-FR" dirty="0" smtClean="0"/>
              <a:t>Décrire l’agrégation de liens</a:t>
            </a:r>
          </a:p>
          <a:p>
            <a:pPr lvl="1"/>
            <a:r>
              <a:rPr lang="fr-FR" dirty="0" smtClean="0"/>
              <a:t>Configurer une agrégation de lien avec </a:t>
            </a:r>
            <a:r>
              <a:rPr lang="fr-FR" dirty="0" err="1" smtClean="0"/>
              <a:t>Etherchannel</a:t>
            </a:r>
            <a:endParaRPr lang="fr-FR" dirty="0" smtClean="0"/>
          </a:p>
          <a:p>
            <a:pPr lvl="1"/>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157</a:t>
            </a:fld>
            <a:endParaRPr lang="fr-BE" dirty="0"/>
          </a:p>
        </p:txBody>
      </p:sp>
    </p:spTree>
    <p:extLst>
      <p:ext uri="{BB962C8B-B14F-4D97-AF65-F5344CB8AC3E}">
        <p14:creationId xmlns:p14="http://schemas.microsoft.com/office/powerpoint/2010/main" val="305744195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13" y="2564904"/>
            <a:ext cx="4964331" cy="3431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smtClean="0"/>
              <a:t>Agrégation de liens</a:t>
            </a:r>
            <a:endParaRPr lang="fr-FR" dirty="0"/>
          </a:p>
        </p:txBody>
      </p:sp>
      <p:sp>
        <p:nvSpPr>
          <p:cNvPr id="3" name="Espace réservé du contenu 2"/>
          <p:cNvSpPr>
            <a:spLocks noGrp="1"/>
          </p:cNvSpPr>
          <p:nvPr>
            <p:ph idx="1"/>
          </p:nvPr>
        </p:nvSpPr>
        <p:spPr>
          <a:xfrm>
            <a:off x="457200" y="1600201"/>
            <a:ext cx="8229600" cy="1252736"/>
          </a:xfrm>
        </p:spPr>
        <p:txBody>
          <a:bodyPr>
            <a:normAutofit/>
          </a:bodyPr>
          <a:lstStyle/>
          <a:p>
            <a:r>
              <a:rPr lang="fr-FR" dirty="0" smtClean="0">
                <a:solidFill>
                  <a:schemeClr val="accent6">
                    <a:lumMod val="75000"/>
                  </a:schemeClr>
                </a:solidFill>
              </a:rPr>
              <a:t>Agrégation</a:t>
            </a:r>
          </a:p>
          <a:p>
            <a:pPr lvl="1"/>
            <a:r>
              <a:rPr lang="fr-FR" dirty="0" smtClean="0"/>
              <a:t>Création d’une liaison logique unique en utilisant plusieurs liaisons physiques</a:t>
            </a:r>
            <a:endParaRPr lang="fr-FR" dirty="0"/>
          </a:p>
        </p:txBody>
      </p:sp>
      <p:pic>
        <p:nvPicPr>
          <p:cNvPr id="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421" y="4077014"/>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716" y="4098285"/>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135" y="3124312"/>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p:cNvSpPr txBox="1"/>
          <p:nvPr/>
        </p:nvSpPr>
        <p:spPr>
          <a:xfrm>
            <a:off x="5364088" y="4481263"/>
            <a:ext cx="2924840" cy="369332"/>
          </a:xfrm>
          <a:prstGeom prst="rect">
            <a:avLst/>
          </a:prstGeom>
          <a:noFill/>
        </p:spPr>
        <p:txBody>
          <a:bodyPr wrap="none" rtlCol="0">
            <a:spAutoFit/>
          </a:bodyPr>
          <a:lstStyle/>
          <a:p>
            <a:r>
              <a:rPr lang="fr-FR" dirty="0" smtClean="0">
                <a:solidFill>
                  <a:srgbClr val="FF0000"/>
                </a:solidFill>
              </a:rPr>
              <a:t>STP empêche les boucles </a:t>
            </a:r>
            <a:endParaRPr lang="fr-FR" dirty="0">
              <a:solidFill>
                <a:srgbClr val="FF0000"/>
              </a:solidFill>
            </a:endParaRPr>
          </a:p>
        </p:txBody>
      </p:sp>
      <p:sp>
        <p:nvSpPr>
          <p:cNvPr id="6" name="ZoneTexte 5"/>
          <p:cNvSpPr txBox="1"/>
          <p:nvPr/>
        </p:nvSpPr>
        <p:spPr>
          <a:xfrm>
            <a:off x="5675510" y="2671398"/>
            <a:ext cx="2956900" cy="1477328"/>
          </a:xfrm>
          <a:prstGeom prst="rect">
            <a:avLst/>
          </a:prstGeom>
          <a:noFill/>
        </p:spPr>
        <p:txBody>
          <a:bodyPr wrap="none" rtlCol="0">
            <a:spAutoFit/>
          </a:bodyPr>
          <a:lstStyle/>
          <a:p>
            <a:r>
              <a:rPr lang="fr-FR" dirty="0" smtClean="0">
                <a:solidFill>
                  <a:srgbClr val="0070C0"/>
                </a:solidFill>
              </a:rPr>
              <a:t>L’agrégation </a:t>
            </a:r>
          </a:p>
          <a:p>
            <a:pPr marL="285750" indent="-285750">
              <a:buFontTx/>
              <a:buChar char="-"/>
            </a:pPr>
            <a:r>
              <a:rPr lang="fr-FR" dirty="0" smtClean="0">
                <a:solidFill>
                  <a:srgbClr val="0070C0"/>
                </a:solidFill>
              </a:rPr>
              <a:t>éviter les ports bloqués</a:t>
            </a:r>
          </a:p>
          <a:p>
            <a:pPr marL="285750" indent="-285750">
              <a:buFontTx/>
              <a:buChar char="-"/>
            </a:pPr>
            <a:r>
              <a:rPr lang="fr-FR" dirty="0" smtClean="0">
                <a:solidFill>
                  <a:srgbClr val="0070C0"/>
                </a:solidFill>
              </a:rPr>
              <a:t>partage la charge</a:t>
            </a:r>
          </a:p>
          <a:p>
            <a:pPr marL="285750" indent="-285750">
              <a:buFontTx/>
              <a:buChar char="-"/>
            </a:pPr>
            <a:r>
              <a:rPr lang="fr-FR" dirty="0" smtClean="0">
                <a:solidFill>
                  <a:srgbClr val="0070C0"/>
                </a:solidFill>
              </a:rPr>
              <a:t>offre de la redondance</a:t>
            </a:r>
          </a:p>
          <a:p>
            <a:pPr marL="285750" indent="-285750">
              <a:buFontTx/>
              <a:buChar char="-"/>
            </a:pPr>
            <a:endParaRPr lang="fr-FR" dirty="0"/>
          </a:p>
        </p:txBody>
      </p:sp>
      <p:sp>
        <p:nvSpPr>
          <p:cNvPr id="10" name="Ellipse 9"/>
          <p:cNvSpPr/>
          <p:nvPr/>
        </p:nvSpPr>
        <p:spPr>
          <a:xfrm>
            <a:off x="2411760" y="2671398"/>
            <a:ext cx="2160240" cy="82961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158</a:t>
            </a:fld>
            <a:endParaRPr lang="fr-BE" dirty="0"/>
          </a:p>
        </p:txBody>
      </p:sp>
    </p:spTree>
    <p:extLst>
      <p:ext uri="{BB962C8B-B14F-4D97-AF65-F5344CB8AC3E}">
        <p14:creationId xmlns:p14="http://schemas.microsoft.com/office/powerpoint/2010/main" val="376798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634" y="2708920"/>
            <a:ext cx="4992330" cy="3158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Agrégation de liens</a:t>
            </a:r>
          </a:p>
        </p:txBody>
      </p:sp>
      <p:sp>
        <p:nvSpPr>
          <p:cNvPr id="3" name="Espace réservé du contenu 2"/>
          <p:cNvSpPr>
            <a:spLocks noGrp="1"/>
          </p:cNvSpPr>
          <p:nvPr>
            <p:ph idx="1"/>
          </p:nvPr>
        </p:nvSpPr>
        <p:spPr>
          <a:xfrm>
            <a:off x="457200" y="1600201"/>
            <a:ext cx="8229600" cy="1036712"/>
          </a:xfrm>
        </p:spPr>
        <p:txBody>
          <a:bodyPr>
            <a:normAutofit/>
          </a:bodyPr>
          <a:lstStyle/>
          <a:p>
            <a:r>
              <a:rPr lang="fr-FR" dirty="0">
                <a:solidFill>
                  <a:schemeClr val="accent6">
                    <a:lumMod val="75000"/>
                  </a:schemeClr>
                </a:solidFill>
              </a:rPr>
              <a:t>Avantages</a:t>
            </a:r>
          </a:p>
          <a:p>
            <a:pPr lvl="1"/>
            <a:r>
              <a:rPr lang="fr-FR" dirty="0" smtClean="0">
                <a:solidFill>
                  <a:srgbClr val="0070C0"/>
                </a:solidFill>
              </a:rPr>
              <a:t>Amélioration de la BP disponible entre commutateurs, routeurs et serveurs.</a:t>
            </a:r>
          </a:p>
          <a:p>
            <a:endParaRPr lang="fr-FR" dirty="0"/>
          </a:p>
          <a:p>
            <a:endParaRPr lang="fr-FR" dirty="0"/>
          </a:p>
        </p:txBody>
      </p:sp>
      <p:sp>
        <p:nvSpPr>
          <p:cNvPr id="5" name="ZoneTexte 4"/>
          <p:cNvSpPr txBox="1"/>
          <p:nvPr/>
        </p:nvSpPr>
        <p:spPr>
          <a:xfrm>
            <a:off x="179512" y="2852936"/>
            <a:ext cx="4288353" cy="1200329"/>
          </a:xfrm>
          <a:prstGeom prst="rect">
            <a:avLst/>
          </a:prstGeom>
          <a:noFill/>
        </p:spPr>
        <p:txBody>
          <a:bodyPr wrap="none" rtlCol="0">
            <a:spAutoFit/>
          </a:bodyPr>
          <a:lstStyle/>
          <a:p>
            <a:r>
              <a:rPr lang="fr-FR" dirty="0"/>
              <a:t>Agrégation du trafic </a:t>
            </a:r>
            <a:r>
              <a:rPr lang="fr-FR" dirty="0" smtClean="0"/>
              <a:t>de la couche accès </a:t>
            </a:r>
          </a:p>
          <a:p>
            <a:pPr marL="285750" indent="-285750">
              <a:buFont typeface="Wingdings"/>
              <a:buChar char="à"/>
            </a:pPr>
            <a:r>
              <a:rPr lang="fr-FR" dirty="0" smtClean="0"/>
              <a:t>des </a:t>
            </a:r>
            <a:r>
              <a:rPr lang="fr-FR" dirty="0"/>
              <a:t>BP plus </a:t>
            </a:r>
            <a:r>
              <a:rPr lang="fr-FR" dirty="0" smtClean="0"/>
              <a:t>élevées sont </a:t>
            </a:r>
          </a:p>
          <a:p>
            <a:r>
              <a:rPr lang="fr-FR" dirty="0"/>
              <a:t> </a:t>
            </a:r>
            <a:r>
              <a:rPr lang="fr-FR" dirty="0" smtClean="0"/>
              <a:t>    nécessaires </a:t>
            </a:r>
          </a:p>
          <a:p>
            <a:r>
              <a:rPr lang="fr-FR" dirty="0" smtClean="0">
                <a:sym typeface="Wingdings" panose="05000000000000000000" pitchFamily="2" charset="2"/>
              </a:rPr>
              <a:t> If 10Gi = cher et pas extensible</a:t>
            </a:r>
            <a:endParaRPr lang="fr-FR"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159</a:t>
            </a:fld>
            <a:endParaRPr lang="fr-BE" dirty="0"/>
          </a:p>
        </p:txBody>
      </p:sp>
    </p:spTree>
    <p:extLst>
      <p:ext uri="{BB962C8B-B14F-4D97-AF65-F5344CB8AC3E}">
        <p14:creationId xmlns:p14="http://schemas.microsoft.com/office/powerpoint/2010/main" val="2671649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Infrastructure réseau</a:t>
            </a:r>
            <a:endParaRPr lang="fr-FR" dirty="0"/>
          </a:p>
        </p:txBody>
      </p:sp>
      <p:sp>
        <p:nvSpPr>
          <p:cNvPr id="3" name="Espace réservé du contenu 2"/>
          <p:cNvSpPr>
            <a:spLocks noGrp="1"/>
          </p:cNvSpPr>
          <p:nvPr>
            <p:ph idx="1"/>
          </p:nvPr>
        </p:nvSpPr>
        <p:spPr/>
        <p:txBody>
          <a:bodyPr/>
          <a:lstStyle/>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16</a:t>
            </a:fld>
            <a:endParaRPr lang="fr-BE"/>
          </a:p>
        </p:txBody>
      </p:sp>
      <p:pic>
        <p:nvPicPr>
          <p:cNvPr id="7" name="Picture 2" descr="http://dc305.4shared.com/doc/CZu5nmka/preview_html_mff3fc4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96752"/>
            <a:ext cx="7824998" cy="489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5"/>
          <p:cNvSpPr txBox="1">
            <a:spLocks noChangeArrowheads="1"/>
          </p:cNvSpPr>
          <p:nvPr/>
        </p:nvSpPr>
        <p:spPr bwMode="auto">
          <a:xfrm>
            <a:off x="6536785" y="6034555"/>
            <a:ext cx="19717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800" dirty="0"/>
              <a:t>Source : Cisco System </a:t>
            </a:r>
            <a:r>
              <a:rPr lang="fr-FR" altLang="fr-FR" sz="800" dirty="0" err="1"/>
              <a:t>Inc</a:t>
            </a:r>
            <a:r>
              <a:rPr lang="fr-FR" altLang="fr-FR" sz="800" dirty="0"/>
              <a:t>, </a:t>
            </a:r>
            <a:r>
              <a:rPr lang="fr-BE" altLang="fr-FR" sz="800" dirty="0"/>
              <a:t>CCNA </a:t>
            </a:r>
            <a:r>
              <a:rPr lang="fr-BE" altLang="fr-FR" sz="800" dirty="0" smtClean="0"/>
              <a:t>R&amp;S</a:t>
            </a:r>
            <a:endParaRPr lang="fr-FR" altLang="fr-FR" sz="800" dirty="0"/>
          </a:p>
        </p:txBody>
      </p:sp>
    </p:spTree>
    <p:extLst>
      <p:ext uri="{BB962C8B-B14F-4D97-AF65-F5344CB8AC3E}">
        <p14:creationId xmlns:p14="http://schemas.microsoft.com/office/powerpoint/2010/main" val="35902341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Etherchannel</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Avantages</a:t>
            </a:r>
          </a:p>
          <a:p>
            <a:pPr lvl="1"/>
            <a:r>
              <a:rPr lang="fr-FR" dirty="0" smtClean="0">
                <a:solidFill>
                  <a:srgbClr val="0070C0"/>
                </a:solidFill>
              </a:rPr>
              <a:t>Configuration facilitée </a:t>
            </a:r>
          </a:p>
          <a:p>
            <a:pPr lvl="2"/>
            <a:r>
              <a:rPr lang="fr-FR" dirty="0" smtClean="0"/>
              <a:t>Configuration de l'interface </a:t>
            </a:r>
            <a:r>
              <a:rPr lang="fr-FR" dirty="0" err="1"/>
              <a:t>EtherChannel</a:t>
            </a:r>
            <a:r>
              <a:rPr lang="fr-FR" dirty="0"/>
              <a:t> plutôt que </a:t>
            </a:r>
            <a:r>
              <a:rPr lang="fr-FR" dirty="0" smtClean="0"/>
              <a:t>chaque interface physique séparément (facilité, cohérence).</a:t>
            </a:r>
          </a:p>
          <a:p>
            <a:pPr lvl="1"/>
            <a:r>
              <a:rPr lang="fr-FR" dirty="0" smtClean="0">
                <a:solidFill>
                  <a:srgbClr val="0070C0"/>
                </a:solidFill>
              </a:rPr>
              <a:t>Utilisation du matériel existant</a:t>
            </a:r>
          </a:p>
          <a:p>
            <a:pPr lvl="2"/>
            <a:r>
              <a:rPr lang="fr-FR" dirty="0" smtClean="0"/>
              <a:t>Ne nécessite pas de mise à jour ni d’achat de matériel</a:t>
            </a:r>
          </a:p>
          <a:p>
            <a:pPr lvl="2"/>
            <a:r>
              <a:rPr lang="fr-FR" dirty="0" smtClean="0"/>
              <a:t>Technologie transparente pour l’utilisateur final (application)</a:t>
            </a:r>
            <a:endParaRPr lang="fr-FR" dirty="0"/>
          </a:p>
          <a:p>
            <a:pPr lvl="1"/>
            <a:r>
              <a:rPr lang="fr-FR" dirty="0" smtClean="0">
                <a:solidFill>
                  <a:srgbClr val="0070C0"/>
                </a:solidFill>
              </a:rPr>
              <a:t>Equilibrage </a:t>
            </a:r>
            <a:r>
              <a:rPr lang="fr-FR" dirty="0">
                <a:solidFill>
                  <a:srgbClr val="0070C0"/>
                </a:solidFill>
              </a:rPr>
              <a:t>de la </a:t>
            </a:r>
            <a:r>
              <a:rPr lang="fr-FR" dirty="0" smtClean="0">
                <a:solidFill>
                  <a:srgbClr val="0070C0"/>
                </a:solidFill>
              </a:rPr>
              <a:t>charge</a:t>
            </a:r>
          </a:p>
          <a:p>
            <a:pPr lvl="2"/>
            <a:r>
              <a:rPr lang="fr-FR" dirty="0" smtClean="0"/>
              <a:t>Offre différentes méthodes d’équilibrage de charge entre </a:t>
            </a:r>
            <a:r>
              <a:rPr lang="fr-FR" dirty="0"/>
              <a:t>les liaisons appartenant au même </a:t>
            </a:r>
            <a:r>
              <a:rPr lang="fr-FR" dirty="0" err="1"/>
              <a:t>EtherChannel</a:t>
            </a:r>
            <a:r>
              <a:rPr lang="fr-FR" dirty="0"/>
              <a:t>. </a:t>
            </a:r>
            <a:endParaRPr lang="fr-FR" dirty="0" smtClean="0"/>
          </a:p>
          <a:p>
            <a:pPr lvl="2"/>
            <a:r>
              <a:rPr lang="fr-FR" dirty="0" smtClean="0"/>
              <a:t>Toutes </a:t>
            </a:r>
            <a:r>
              <a:rPr lang="fr-FR" dirty="0"/>
              <a:t>les liaisons physiques de l'</a:t>
            </a:r>
            <a:r>
              <a:rPr lang="fr-FR" dirty="0" err="1"/>
              <a:t>EtherChannel</a:t>
            </a:r>
            <a:r>
              <a:rPr lang="fr-FR" dirty="0"/>
              <a:t> sont actives, car STP considère une seule liaison (logique</a:t>
            </a:r>
            <a:r>
              <a:rPr lang="fr-FR" dirty="0" smtClean="0"/>
              <a:t>).</a:t>
            </a:r>
          </a:p>
          <a:p>
            <a:pPr lvl="3"/>
            <a:r>
              <a:rPr lang="fr-FR" dirty="0" smtClean="0"/>
              <a:t>Attention, si STP bloque </a:t>
            </a:r>
            <a:r>
              <a:rPr lang="fr-FR" dirty="0"/>
              <a:t>l'une des liaisons redondantes, cela bloque la totalité de </a:t>
            </a:r>
            <a:r>
              <a:rPr lang="fr-FR" dirty="0" smtClean="0"/>
              <a:t>l'</a:t>
            </a:r>
            <a:r>
              <a:rPr lang="fr-FR" dirty="0" err="1" smtClean="0"/>
              <a:t>EtherChannel</a:t>
            </a:r>
            <a:r>
              <a:rPr lang="fr-FR" dirty="0" smtClean="0"/>
              <a:t>.</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160</a:t>
            </a:fld>
            <a:endParaRPr lang="fr-BE" dirty="0"/>
          </a:p>
        </p:txBody>
      </p:sp>
    </p:spTree>
    <p:extLst>
      <p:ext uri="{BB962C8B-B14F-4D97-AF65-F5344CB8AC3E}">
        <p14:creationId xmlns:p14="http://schemas.microsoft.com/office/powerpoint/2010/main" val="75202223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Etherchannel</a:t>
            </a:r>
            <a:endParaRPr lang="fr-FR" dirty="0"/>
          </a:p>
        </p:txBody>
      </p:sp>
      <p:sp>
        <p:nvSpPr>
          <p:cNvPr id="3" name="Espace réservé du contenu 2"/>
          <p:cNvSpPr>
            <a:spLocks noGrp="1"/>
          </p:cNvSpPr>
          <p:nvPr>
            <p:ph idx="1"/>
          </p:nvPr>
        </p:nvSpPr>
        <p:spPr>
          <a:xfrm>
            <a:off x="457200" y="1600201"/>
            <a:ext cx="8229600" cy="1684783"/>
          </a:xfrm>
        </p:spPr>
        <p:txBody>
          <a:bodyPr>
            <a:normAutofit/>
          </a:bodyPr>
          <a:lstStyle/>
          <a:p>
            <a:r>
              <a:rPr lang="fr-FR" dirty="0" smtClean="0">
                <a:solidFill>
                  <a:schemeClr val="accent6">
                    <a:lumMod val="75000"/>
                  </a:schemeClr>
                </a:solidFill>
              </a:rPr>
              <a:t>Avantages</a:t>
            </a:r>
          </a:p>
          <a:p>
            <a:pPr lvl="1"/>
            <a:r>
              <a:rPr lang="fr-FR" dirty="0" smtClean="0">
                <a:solidFill>
                  <a:srgbClr val="0070C0"/>
                </a:solidFill>
              </a:rPr>
              <a:t>Redondance au niveau des liens</a:t>
            </a:r>
          </a:p>
          <a:p>
            <a:pPr lvl="2"/>
            <a:r>
              <a:rPr lang="fr-FR" dirty="0" smtClean="0"/>
              <a:t>En cas de </a:t>
            </a:r>
            <a:r>
              <a:rPr lang="fr-FR" dirty="0"/>
              <a:t>perte d'une liaison physique dans le </a:t>
            </a:r>
            <a:r>
              <a:rPr lang="fr-FR" dirty="0" smtClean="0"/>
              <a:t>canal, la technologie </a:t>
            </a:r>
            <a:r>
              <a:rPr lang="fr-FR" dirty="0" err="1" smtClean="0"/>
              <a:t>Etherchannel</a:t>
            </a:r>
            <a:r>
              <a:rPr lang="fr-FR" dirty="0" smtClean="0"/>
              <a:t> </a:t>
            </a:r>
            <a:r>
              <a:rPr lang="fr-FR" dirty="0"/>
              <a:t>redistribue automatiquement </a:t>
            </a:r>
            <a:r>
              <a:rPr lang="fr-FR" dirty="0" smtClean="0"/>
              <a:t>le trafic sur les liens restants.</a:t>
            </a:r>
            <a:endParaRPr lang="fr-FR" dirty="0"/>
          </a:p>
          <a:p>
            <a:pPr lvl="1"/>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79" y="3766764"/>
            <a:ext cx="558165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280" y="3284984"/>
            <a:ext cx="1008112" cy="2673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822779"/>
            <a:ext cx="367283" cy="35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161</a:t>
            </a:fld>
            <a:endParaRPr lang="fr-BE" dirty="0"/>
          </a:p>
        </p:txBody>
      </p:sp>
    </p:spTree>
    <p:extLst>
      <p:ext uri="{BB962C8B-B14F-4D97-AF65-F5344CB8AC3E}">
        <p14:creationId xmlns:p14="http://schemas.microsoft.com/office/powerpoint/2010/main" val="38615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a:xfrm>
            <a:off x="457200" y="1451917"/>
            <a:ext cx="8229600" cy="4713387"/>
          </a:xfrm>
        </p:spPr>
        <p:txBody>
          <a:bodyPr>
            <a:normAutofit lnSpcReduction="10000"/>
          </a:bodyPr>
          <a:lstStyle/>
          <a:p>
            <a:r>
              <a:rPr lang="fr-FR" dirty="0" smtClean="0">
                <a:solidFill>
                  <a:schemeClr val="accent6">
                    <a:lumMod val="75000"/>
                  </a:schemeClr>
                </a:solidFill>
              </a:rPr>
              <a:t>Caractéristiques d’</a:t>
            </a:r>
            <a:r>
              <a:rPr lang="fr-FR" dirty="0" err="1" smtClean="0">
                <a:solidFill>
                  <a:schemeClr val="accent6">
                    <a:lumMod val="75000"/>
                  </a:schemeClr>
                </a:solidFill>
              </a:rPr>
              <a:t>EtherChannel</a:t>
            </a:r>
            <a:endParaRPr lang="fr-FR" dirty="0" smtClean="0">
              <a:solidFill>
                <a:schemeClr val="accent6">
                  <a:lumMod val="75000"/>
                </a:schemeClr>
              </a:solidFill>
            </a:endParaRPr>
          </a:p>
          <a:p>
            <a:pPr lvl="1"/>
            <a:r>
              <a:rPr lang="fr-FR" dirty="0" smtClean="0">
                <a:solidFill>
                  <a:srgbClr val="0070C0"/>
                </a:solidFill>
              </a:rPr>
              <a:t>Types d’interfaces</a:t>
            </a:r>
          </a:p>
          <a:p>
            <a:pPr lvl="2"/>
            <a:r>
              <a:rPr lang="fr-FR" dirty="0" smtClean="0"/>
              <a:t>Différents types </a:t>
            </a:r>
            <a:r>
              <a:rPr lang="fr-FR" dirty="0"/>
              <a:t>d'interface </a:t>
            </a:r>
            <a:r>
              <a:rPr lang="fr-FR" dirty="0" smtClean="0"/>
              <a:t>ne </a:t>
            </a:r>
            <a:r>
              <a:rPr lang="fr-FR" dirty="0"/>
              <a:t>peuvent pas être </a:t>
            </a:r>
            <a:r>
              <a:rPr lang="fr-FR" dirty="0" smtClean="0"/>
              <a:t>associés dans </a:t>
            </a:r>
            <a:r>
              <a:rPr lang="fr-FR" dirty="0"/>
              <a:t>un même </a:t>
            </a:r>
            <a:r>
              <a:rPr lang="fr-FR" dirty="0" err="1" smtClean="0"/>
              <a:t>EtherChannel</a:t>
            </a:r>
            <a:r>
              <a:rPr lang="fr-FR" dirty="0" smtClean="0"/>
              <a:t> (</a:t>
            </a:r>
            <a:r>
              <a:rPr lang="fr-FR" dirty="0" err="1" smtClean="0"/>
              <a:t>e.g</a:t>
            </a:r>
            <a:r>
              <a:rPr lang="fr-FR" dirty="0" smtClean="0"/>
              <a:t>. Fa et Gi)</a:t>
            </a:r>
          </a:p>
          <a:p>
            <a:pPr lvl="2"/>
            <a:r>
              <a:rPr lang="fr-FR" dirty="0"/>
              <a:t>Les interfaces ne doivent pas nécessairement être </a:t>
            </a:r>
            <a:r>
              <a:rPr lang="fr-FR" dirty="0" smtClean="0"/>
              <a:t>contiguës</a:t>
            </a:r>
          </a:p>
          <a:p>
            <a:pPr lvl="1"/>
            <a:r>
              <a:rPr lang="fr-FR" dirty="0" smtClean="0">
                <a:solidFill>
                  <a:srgbClr val="0070C0"/>
                </a:solidFill>
              </a:rPr>
              <a:t>Topologie </a:t>
            </a:r>
          </a:p>
          <a:p>
            <a:pPr lvl="2"/>
            <a:r>
              <a:rPr lang="fr-FR" dirty="0" smtClean="0"/>
              <a:t>Un </a:t>
            </a:r>
            <a:r>
              <a:rPr lang="fr-FR" dirty="0" err="1" smtClean="0"/>
              <a:t>EtherChannel</a:t>
            </a:r>
            <a:r>
              <a:rPr lang="fr-FR" dirty="0" smtClean="0"/>
              <a:t> peut être créé entre deux commutateurs ou entre un commutateur et un ordinateur/serveur. </a:t>
            </a:r>
          </a:p>
          <a:p>
            <a:pPr lvl="2"/>
            <a:r>
              <a:rPr lang="fr-FR" dirty="0" smtClean="0"/>
              <a:t>Les données ne peuvent </a:t>
            </a:r>
            <a:r>
              <a:rPr lang="fr-FR" dirty="0"/>
              <a:t>pas être </a:t>
            </a:r>
            <a:r>
              <a:rPr lang="fr-FR" dirty="0" smtClean="0"/>
              <a:t>envoyées </a:t>
            </a:r>
            <a:r>
              <a:rPr lang="fr-FR" dirty="0"/>
              <a:t>à deux commutateurs différents </a:t>
            </a:r>
            <a:r>
              <a:rPr lang="fr-FR" dirty="0" smtClean="0"/>
              <a:t>via la </a:t>
            </a:r>
            <a:r>
              <a:rPr lang="fr-FR" dirty="0"/>
              <a:t>même liaison </a:t>
            </a:r>
            <a:r>
              <a:rPr lang="fr-FR" dirty="0" err="1" smtClean="0"/>
              <a:t>EtherChannel</a:t>
            </a:r>
            <a:r>
              <a:rPr lang="fr-FR" dirty="0" smtClean="0"/>
              <a:t> (</a:t>
            </a:r>
            <a:r>
              <a:rPr lang="fr-FR" dirty="0" err="1" smtClean="0"/>
              <a:t>stackable</a:t>
            </a:r>
            <a:r>
              <a:rPr lang="fr-FR" dirty="0" smtClean="0"/>
              <a:t> OK).</a:t>
            </a:r>
          </a:p>
          <a:p>
            <a:pPr lvl="1"/>
            <a:r>
              <a:rPr lang="fr-FR" dirty="0" smtClean="0">
                <a:solidFill>
                  <a:srgbClr val="0070C0"/>
                </a:solidFill>
              </a:rPr>
              <a:t>Configuration maximale</a:t>
            </a:r>
          </a:p>
          <a:p>
            <a:pPr lvl="2"/>
            <a:r>
              <a:rPr lang="fr-FR" dirty="0" smtClean="0"/>
              <a:t>Chaque </a:t>
            </a:r>
            <a:r>
              <a:rPr lang="fr-FR" dirty="0" err="1"/>
              <a:t>EtherChannel</a:t>
            </a:r>
            <a:r>
              <a:rPr lang="fr-FR" dirty="0"/>
              <a:t> peut être composé de huit ports Ethernet </a:t>
            </a:r>
            <a:r>
              <a:rPr lang="fr-FR" dirty="0" smtClean="0"/>
              <a:t>maximum</a:t>
            </a:r>
          </a:p>
          <a:p>
            <a:pPr lvl="3"/>
            <a:r>
              <a:rPr lang="fr-FR" dirty="0" smtClean="0"/>
              <a:t>Donc jusqu'à </a:t>
            </a:r>
            <a:r>
              <a:rPr lang="fr-FR" dirty="0"/>
              <a:t>800 Mb/s </a:t>
            </a:r>
            <a:r>
              <a:rPr lang="fr-FR" dirty="0" smtClean="0"/>
              <a:t>ou </a:t>
            </a:r>
            <a:r>
              <a:rPr lang="fr-FR" dirty="0"/>
              <a:t>8 </a:t>
            </a:r>
            <a:r>
              <a:rPr lang="fr-FR" dirty="0" smtClean="0"/>
              <a:t>Gb/s</a:t>
            </a:r>
          </a:p>
          <a:p>
            <a:pPr lvl="2"/>
            <a:r>
              <a:rPr lang="fr-FR" dirty="0" smtClean="0"/>
              <a:t>Maximum 6 </a:t>
            </a:r>
            <a:r>
              <a:rPr lang="fr-FR" dirty="0" err="1" smtClean="0"/>
              <a:t>EtherChannel</a:t>
            </a:r>
            <a:r>
              <a:rPr lang="fr-FR" dirty="0" smtClean="0"/>
              <a:t> par commutateur</a:t>
            </a:r>
          </a:p>
          <a:p>
            <a:pPr lvl="3"/>
            <a:r>
              <a:rPr lang="fr-FR" dirty="0" smtClean="0"/>
              <a:t>Peut varier </a:t>
            </a:r>
            <a:r>
              <a:rPr lang="fr-FR" dirty="0"/>
              <a:t>selon l’IOS et la plate-forme </a:t>
            </a:r>
            <a:r>
              <a:rPr lang="fr-FR" dirty="0" smtClean="0"/>
              <a:t>matérielle</a:t>
            </a:r>
          </a:p>
          <a:p>
            <a:pPr lvl="2"/>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162</a:t>
            </a:fld>
            <a:endParaRPr lang="fr-BE" dirty="0"/>
          </a:p>
        </p:txBody>
      </p:sp>
    </p:spTree>
    <p:extLst>
      <p:ext uri="{BB962C8B-B14F-4D97-AF65-F5344CB8AC3E}">
        <p14:creationId xmlns:p14="http://schemas.microsoft.com/office/powerpoint/2010/main" val="134131703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a:xfrm>
            <a:off x="457200" y="1600201"/>
            <a:ext cx="8229600" cy="2044823"/>
          </a:xfrm>
        </p:spPr>
        <p:txBody>
          <a:bodyPr>
            <a:normAutofit/>
          </a:bodyPr>
          <a:lstStyle/>
          <a:p>
            <a:r>
              <a:rPr lang="fr-FR" dirty="0">
                <a:solidFill>
                  <a:schemeClr val="accent6">
                    <a:lumMod val="75000"/>
                  </a:schemeClr>
                </a:solidFill>
              </a:rPr>
              <a:t>Caractéristiques </a:t>
            </a:r>
            <a:r>
              <a:rPr lang="fr-FR" dirty="0" smtClean="0">
                <a:solidFill>
                  <a:schemeClr val="accent6">
                    <a:lumMod val="75000"/>
                  </a:schemeClr>
                </a:solidFill>
              </a:rPr>
              <a:t>d’</a:t>
            </a:r>
            <a:r>
              <a:rPr lang="fr-FR" dirty="0" err="1" smtClean="0">
                <a:solidFill>
                  <a:schemeClr val="accent6">
                    <a:lumMod val="75000"/>
                  </a:schemeClr>
                </a:solidFill>
              </a:rPr>
              <a:t>EtherChannel</a:t>
            </a:r>
            <a:endParaRPr lang="fr-FR" dirty="0">
              <a:solidFill>
                <a:schemeClr val="accent6">
                  <a:lumMod val="75000"/>
                </a:schemeClr>
              </a:solidFill>
            </a:endParaRPr>
          </a:p>
          <a:p>
            <a:pPr lvl="1"/>
            <a:r>
              <a:rPr lang="fr-FR" dirty="0" smtClean="0">
                <a:solidFill>
                  <a:srgbClr val="0070C0"/>
                </a:solidFill>
              </a:rPr>
              <a:t>Compatible </a:t>
            </a:r>
            <a:r>
              <a:rPr lang="fr-FR" dirty="0">
                <a:solidFill>
                  <a:srgbClr val="0070C0"/>
                </a:solidFill>
              </a:rPr>
              <a:t>CWDM</a:t>
            </a:r>
          </a:p>
          <a:p>
            <a:pPr lvl="2"/>
            <a:r>
              <a:rPr lang="fr-FR" dirty="0" err="1" smtClean="0"/>
              <a:t>Etherchannel</a:t>
            </a:r>
            <a:r>
              <a:rPr lang="fr-FR" dirty="0" smtClean="0"/>
              <a:t> </a:t>
            </a:r>
            <a:r>
              <a:rPr lang="fr-FR" dirty="0"/>
              <a:t>sur 4 fibres </a:t>
            </a:r>
            <a:r>
              <a:rPr lang="fr-FR" dirty="0" smtClean="0"/>
              <a:t>d’un 1Gbps </a:t>
            </a:r>
            <a:r>
              <a:rPr lang="fr-FR" dirty="0" smtClean="0">
                <a:sym typeface="Wingdings" panose="05000000000000000000" pitchFamily="2" charset="2"/>
              </a:rPr>
              <a:t> nécessite</a:t>
            </a:r>
            <a:r>
              <a:rPr lang="fr-FR" dirty="0" smtClean="0"/>
              <a:t> 4 </a:t>
            </a:r>
            <a:r>
              <a:rPr lang="fr-FR" dirty="0"/>
              <a:t>fibres entre </a:t>
            </a:r>
            <a:r>
              <a:rPr lang="fr-FR" dirty="0" smtClean="0"/>
              <a:t>2 bâtiments</a:t>
            </a:r>
            <a:r>
              <a:rPr lang="fr-FR" dirty="0"/>
              <a:t>. </a:t>
            </a:r>
            <a:endParaRPr lang="fr-FR" dirty="0" smtClean="0"/>
          </a:p>
          <a:p>
            <a:pPr lvl="2"/>
            <a:r>
              <a:rPr lang="fr-FR" dirty="0" smtClean="0"/>
              <a:t>CWDM</a:t>
            </a:r>
            <a:r>
              <a:rPr lang="fr-FR" dirty="0"/>
              <a:t>, </a:t>
            </a:r>
            <a:r>
              <a:rPr lang="fr-FR" dirty="0" smtClean="0"/>
              <a:t>multiplexe </a:t>
            </a:r>
            <a:r>
              <a:rPr lang="fr-FR" dirty="0"/>
              <a:t>les 4 fibres </a:t>
            </a:r>
            <a:r>
              <a:rPr lang="fr-FR" dirty="0" smtClean="0"/>
              <a:t>dans </a:t>
            </a:r>
            <a:r>
              <a:rPr lang="fr-FR" dirty="0"/>
              <a:t>une seule fibre tout en </a:t>
            </a:r>
            <a:r>
              <a:rPr lang="fr-FR" dirty="0" err="1"/>
              <a:t>gradant</a:t>
            </a:r>
            <a:r>
              <a:rPr lang="fr-FR" dirty="0"/>
              <a:t> la fonctionnalité </a:t>
            </a:r>
            <a:r>
              <a:rPr lang="fr-FR" dirty="0" err="1"/>
              <a:t>Etherchannel</a:t>
            </a:r>
            <a:r>
              <a:rPr lang="fr-FR" dirty="0"/>
              <a:t> </a:t>
            </a:r>
          </a:p>
          <a:p>
            <a:endParaRPr lang="fr-F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779710"/>
            <a:ext cx="6197410"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163</a:t>
            </a:fld>
            <a:endParaRPr lang="fr-BE" dirty="0"/>
          </a:p>
        </p:txBody>
      </p:sp>
    </p:spTree>
    <p:extLst>
      <p:ext uri="{BB962C8B-B14F-4D97-AF65-F5344CB8AC3E}">
        <p14:creationId xmlns:p14="http://schemas.microsoft.com/office/powerpoint/2010/main" val="348839423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p:txBody>
          <a:bodyPr>
            <a:normAutofit/>
          </a:bodyPr>
          <a:lstStyle/>
          <a:p>
            <a:r>
              <a:rPr lang="fr-FR" dirty="0" err="1" smtClean="0">
                <a:solidFill>
                  <a:schemeClr val="accent6">
                    <a:lumMod val="75000"/>
                  </a:schemeClr>
                </a:solidFill>
              </a:rPr>
              <a:t>PAgP</a:t>
            </a:r>
            <a:endParaRPr lang="fr-FR" dirty="0" smtClean="0">
              <a:solidFill>
                <a:schemeClr val="accent6">
                  <a:lumMod val="75000"/>
                </a:schemeClr>
              </a:solidFill>
            </a:endParaRPr>
          </a:p>
          <a:p>
            <a:pPr lvl="1"/>
            <a:r>
              <a:rPr lang="fr-FR" dirty="0" smtClean="0"/>
              <a:t>Protocole propriétaire Cisco</a:t>
            </a:r>
          </a:p>
          <a:p>
            <a:pPr lvl="1"/>
            <a:r>
              <a:rPr lang="fr-FR" dirty="0" smtClean="0"/>
              <a:t>Permet la </a:t>
            </a:r>
            <a:r>
              <a:rPr lang="fr-FR" dirty="0"/>
              <a:t>création automatique </a:t>
            </a:r>
            <a:r>
              <a:rPr lang="fr-FR" dirty="0" smtClean="0"/>
              <a:t>d’un </a:t>
            </a:r>
            <a:r>
              <a:rPr lang="fr-FR" dirty="0" err="1"/>
              <a:t>EtherChannel</a:t>
            </a:r>
            <a:r>
              <a:rPr lang="fr-FR" dirty="0" smtClean="0"/>
              <a:t>.</a:t>
            </a:r>
          </a:p>
          <a:p>
            <a:pPr lvl="1"/>
            <a:r>
              <a:rPr lang="fr-FR" dirty="0" smtClean="0"/>
              <a:t>Une fois négocié, l'</a:t>
            </a:r>
            <a:r>
              <a:rPr lang="fr-FR" dirty="0" err="1" smtClean="0"/>
              <a:t>EtherChannel</a:t>
            </a:r>
            <a:r>
              <a:rPr lang="fr-FR" dirty="0" smtClean="0"/>
              <a:t> </a:t>
            </a:r>
            <a:r>
              <a:rPr lang="fr-FR" dirty="0"/>
              <a:t>est </a:t>
            </a:r>
            <a:r>
              <a:rPr lang="fr-FR" dirty="0" smtClean="0"/>
              <a:t>ajouté </a:t>
            </a:r>
            <a:r>
              <a:rPr lang="fr-FR" dirty="0"/>
              <a:t>à l'arbre recouvrant comme port unique</a:t>
            </a:r>
            <a:r>
              <a:rPr lang="fr-FR" dirty="0" smtClean="0"/>
              <a:t>.</a:t>
            </a:r>
          </a:p>
          <a:p>
            <a:pPr lvl="1"/>
            <a:r>
              <a:rPr lang="fr-FR" dirty="0" err="1" smtClean="0"/>
              <a:t>PAgP</a:t>
            </a:r>
            <a:r>
              <a:rPr lang="fr-FR" dirty="0" smtClean="0"/>
              <a:t> </a:t>
            </a:r>
          </a:p>
          <a:p>
            <a:pPr lvl="2"/>
            <a:r>
              <a:rPr lang="fr-FR" dirty="0" smtClean="0"/>
              <a:t>Envoie des paquets toutes les 30s. </a:t>
            </a:r>
          </a:p>
          <a:p>
            <a:pPr lvl="2"/>
            <a:r>
              <a:rPr lang="fr-FR" dirty="0" smtClean="0"/>
              <a:t>Vérifie </a:t>
            </a:r>
            <a:r>
              <a:rPr lang="fr-FR" dirty="0"/>
              <a:t>la cohérence de la configuration </a:t>
            </a:r>
            <a:endParaRPr lang="fr-FR" dirty="0" smtClean="0"/>
          </a:p>
          <a:p>
            <a:pPr lvl="2"/>
            <a:r>
              <a:rPr lang="fr-FR" dirty="0" smtClean="0"/>
              <a:t>Gère les </a:t>
            </a:r>
            <a:r>
              <a:rPr lang="fr-FR" dirty="0"/>
              <a:t>ajouts de liaison et les </a:t>
            </a:r>
            <a:r>
              <a:rPr lang="fr-FR" dirty="0" smtClean="0"/>
              <a:t>défaillances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164</a:t>
            </a:fld>
            <a:endParaRPr lang="fr-BE" dirty="0"/>
          </a:p>
        </p:txBody>
      </p:sp>
    </p:spTree>
    <p:extLst>
      <p:ext uri="{BB962C8B-B14F-4D97-AF65-F5344CB8AC3E}">
        <p14:creationId xmlns:p14="http://schemas.microsoft.com/office/powerpoint/2010/main" val="376116929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dirty="0" err="1" smtClean="0">
                <a:solidFill>
                  <a:schemeClr val="accent6">
                    <a:lumMod val="75000"/>
                  </a:schemeClr>
                </a:solidFill>
              </a:rPr>
              <a:t>PAgP</a:t>
            </a:r>
            <a:endParaRPr lang="fr-FR" dirty="0" smtClean="0">
              <a:solidFill>
                <a:schemeClr val="accent6">
                  <a:lumMod val="75000"/>
                </a:schemeClr>
              </a:solidFill>
            </a:endParaRPr>
          </a:p>
          <a:p>
            <a:pPr lvl="1"/>
            <a:r>
              <a:rPr lang="fr-FR" dirty="0" smtClean="0">
                <a:solidFill>
                  <a:srgbClr val="0070C0"/>
                </a:solidFill>
              </a:rPr>
              <a:t>Modes </a:t>
            </a:r>
            <a:r>
              <a:rPr lang="fr-FR" dirty="0" err="1" smtClean="0">
                <a:solidFill>
                  <a:srgbClr val="0070C0"/>
                </a:solidFill>
              </a:rPr>
              <a:t>PAgP</a:t>
            </a:r>
            <a:endParaRPr lang="fr-FR" dirty="0" smtClean="0">
              <a:solidFill>
                <a:srgbClr val="0070C0"/>
              </a:solidFill>
            </a:endParaRPr>
          </a:p>
          <a:p>
            <a:pPr lvl="2"/>
            <a:r>
              <a:rPr lang="fr-FR" b="1" dirty="0" smtClean="0"/>
              <a:t>On</a:t>
            </a:r>
            <a:r>
              <a:rPr lang="fr-FR" dirty="0" smtClean="0"/>
              <a:t> : </a:t>
            </a:r>
            <a:r>
              <a:rPr lang="fr-FR" dirty="0" err="1" smtClean="0"/>
              <a:t>EtherChannel</a:t>
            </a:r>
            <a:r>
              <a:rPr lang="fr-FR" dirty="0" smtClean="0"/>
              <a:t> forcé sans négociation</a:t>
            </a:r>
          </a:p>
          <a:p>
            <a:pPr lvl="2"/>
            <a:r>
              <a:rPr lang="fr-FR" b="1" dirty="0" err="1" smtClean="0"/>
              <a:t>Desirable</a:t>
            </a:r>
            <a:r>
              <a:rPr lang="fr-FR" dirty="0" smtClean="0"/>
              <a:t> : Négociation active (initie la négociation)</a:t>
            </a:r>
          </a:p>
          <a:p>
            <a:pPr lvl="2"/>
            <a:r>
              <a:rPr lang="fr-FR" b="1" dirty="0" smtClean="0"/>
              <a:t>Auto</a:t>
            </a:r>
            <a:r>
              <a:rPr lang="fr-FR" dirty="0" smtClean="0"/>
              <a:t> : Négociation passive (attend une invitation à négocier)</a:t>
            </a:r>
          </a:p>
          <a:p>
            <a:pPr lvl="2"/>
            <a:endParaRPr lang="fr-FR" dirty="0"/>
          </a:p>
          <a:p>
            <a:pPr lvl="2"/>
            <a:endParaRPr lang="fr-FR" dirty="0" smtClean="0"/>
          </a:p>
        </p:txBody>
      </p:sp>
      <p:graphicFrame>
        <p:nvGraphicFramePr>
          <p:cNvPr id="5" name="Tableau 4"/>
          <p:cNvGraphicFramePr>
            <a:graphicFrameLocks noGrp="1"/>
          </p:cNvGraphicFramePr>
          <p:nvPr>
            <p:extLst>
              <p:ext uri="{D42A27DB-BD31-4B8C-83A1-F6EECF244321}">
                <p14:modId xmlns:p14="http://schemas.microsoft.com/office/powerpoint/2010/main" val="1749861717"/>
              </p:ext>
            </p:extLst>
          </p:nvPr>
        </p:nvGraphicFramePr>
        <p:xfrm>
          <a:off x="1547664" y="3573016"/>
          <a:ext cx="5976663" cy="2225040"/>
        </p:xfrm>
        <a:graphic>
          <a:graphicData uri="http://schemas.openxmlformats.org/drawingml/2006/table">
            <a:tbl>
              <a:tblPr firstRow="1" bandRow="1">
                <a:tableStyleId>{5C22544A-7EE6-4342-B048-85BDC9FD1C3A}</a:tableStyleId>
              </a:tblPr>
              <a:tblGrid>
                <a:gridCol w="2160240"/>
                <a:gridCol w="2160240"/>
                <a:gridCol w="1656183"/>
              </a:tblGrid>
              <a:tr h="370840">
                <a:tc>
                  <a:txBody>
                    <a:bodyPr/>
                    <a:lstStyle/>
                    <a:p>
                      <a:r>
                        <a:rPr lang="fr-FR" dirty="0" err="1" smtClean="0"/>
                        <a:t>PAgP</a:t>
                      </a:r>
                      <a:r>
                        <a:rPr lang="fr-FR" dirty="0" smtClean="0"/>
                        <a:t> sur Sw1</a:t>
                      </a:r>
                      <a:endParaRPr lang="fr-FR" dirty="0"/>
                    </a:p>
                  </a:txBody>
                  <a:tcPr>
                    <a:solidFill>
                      <a:schemeClr val="accent1">
                        <a:lumMod val="75000"/>
                      </a:schemeClr>
                    </a:solidFill>
                  </a:tcPr>
                </a:tc>
                <a:tc>
                  <a:txBody>
                    <a:bodyPr/>
                    <a:lstStyle/>
                    <a:p>
                      <a:r>
                        <a:rPr lang="fr-FR" dirty="0" err="1" smtClean="0"/>
                        <a:t>PAgP</a:t>
                      </a:r>
                      <a:r>
                        <a:rPr lang="fr-FR" dirty="0" smtClean="0"/>
                        <a:t> sur Sw</a:t>
                      </a:r>
                      <a:r>
                        <a:rPr lang="fr-FR" baseline="0" dirty="0" smtClean="0"/>
                        <a:t>2</a:t>
                      </a:r>
                      <a:endParaRPr lang="fr-FR" dirty="0"/>
                    </a:p>
                  </a:txBody>
                  <a:tcPr>
                    <a:solidFill>
                      <a:schemeClr val="accent1">
                        <a:lumMod val="75000"/>
                      </a:schemeClr>
                    </a:solidFill>
                  </a:tcPr>
                </a:tc>
                <a:tc>
                  <a:txBody>
                    <a:bodyPr/>
                    <a:lstStyle/>
                    <a:p>
                      <a:r>
                        <a:rPr lang="fr-FR" dirty="0" err="1" smtClean="0"/>
                        <a:t>Etherchannel</a:t>
                      </a:r>
                      <a:endParaRPr lang="fr-FR" dirty="0"/>
                    </a:p>
                  </a:txBody>
                  <a:tcPr>
                    <a:solidFill>
                      <a:schemeClr val="accent1">
                        <a:lumMod val="75000"/>
                      </a:schemeClr>
                    </a:solidFill>
                  </a:tcPr>
                </a:tc>
              </a:tr>
              <a:tr h="370840">
                <a:tc>
                  <a:txBody>
                    <a:bodyPr/>
                    <a:lstStyle/>
                    <a:p>
                      <a:r>
                        <a:rPr lang="fr-FR" dirty="0" smtClean="0"/>
                        <a:t>On</a:t>
                      </a:r>
                      <a:endParaRPr lang="fr-FR" dirty="0"/>
                    </a:p>
                  </a:txBody>
                  <a:tcPr>
                    <a:solidFill>
                      <a:schemeClr val="accent5">
                        <a:lumMod val="90000"/>
                      </a:schemeClr>
                    </a:solidFill>
                  </a:tcPr>
                </a:tc>
                <a:tc>
                  <a:txBody>
                    <a:bodyPr/>
                    <a:lstStyle/>
                    <a:p>
                      <a:r>
                        <a:rPr lang="fr-FR" dirty="0" smtClean="0"/>
                        <a:t>On</a:t>
                      </a:r>
                      <a:endParaRPr lang="fr-FR" dirty="0"/>
                    </a:p>
                  </a:txBody>
                  <a:tcPr>
                    <a:solidFill>
                      <a:schemeClr val="accent5">
                        <a:lumMod val="90000"/>
                      </a:schemeClr>
                    </a:solidFill>
                  </a:tcPr>
                </a:tc>
                <a:tc>
                  <a:txBody>
                    <a:bodyPr/>
                    <a:lstStyle/>
                    <a:p>
                      <a:r>
                        <a:rPr lang="fr-FR" dirty="0" smtClean="0"/>
                        <a:t>Oui</a:t>
                      </a:r>
                      <a:endParaRPr lang="fr-FR" dirty="0"/>
                    </a:p>
                  </a:txBody>
                  <a:tcPr>
                    <a:solidFill>
                      <a:schemeClr val="accent5">
                        <a:lumMod val="90000"/>
                      </a:schemeClr>
                    </a:solidFill>
                  </a:tcPr>
                </a:tc>
              </a:tr>
              <a:tr h="370840">
                <a:tc>
                  <a:txBody>
                    <a:bodyPr/>
                    <a:lstStyle/>
                    <a:p>
                      <a:r>
                        <a:rPr lang="fr-FR" dirty="0" smtClean="0"/>
                        <a:t>Auto</a:t>
                      </a:r>
                      <a:r>
                        <a:rPr lang="fr-FR" baseline="0" dirty="0" smtClean="0"/>
                        <a:t>/</a:t>
                      </a:r>
                      <a:r>
                        <a:rPr lang="fr-FR" baseline="0" dirty="0" err="1" smtClean="0"/>
                        <a:t>desirable</a:t>
                      </a:r>
                      <a:endParaRPr lang="fr-FR" dirty="0"/>
                    </a:p>
                  </a:txBody>
                  <a:tcPr/>
                </a:tc>
                <a:tc>
                  <a:txBody>
                    <a:bodyPr/>
                    <a:lstStyle/>
                    <a:p>
                      <a:r>
                        <a:rPr lang="fr-FR" dirty="0" err="1" smtClean="0"/>
                        <a:t>Desirable</a:t>
                      </a:r>
                      <a:endParaRPr lang="fr-FR" dirty="0"/>
                    </a:p>
                  </a:txBody>
                  <a:tcPr/>
                </a:tc>
                <a:tc>
                  <a:txBody>
                    <a:bodyPr/>
                    <a:lstStyle/>
                    <a:p>
                      <a:r>
                        <a:rPr lang="fr-FR" dirty="0" smtClean="0"/>
                        <a:t>Oui</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ON/Auto</a:t>
                      </a:r>
                      <a:r>
                        <a:rPr lang="fr-FR" baseline="0" dirty="0" smtClean="0"/>
                        <a:t>/</a:t>
                      </a:r>
                      <a:r>
                        <a:rPr lang="fr-FR" baseline="0" dirty="0" err="1" smtClean="0"/>
                        <a:t>desirable</a:t>
                      </a:r>
                      <a:endParaRPr lang="fr-FR" dirty="0" smtClean="0"/>
                    </a:p>
                  </a:txBody>
                  <a:tcPr>
                    <a:solidFill>
                      <a:schemeClr val="accent5">
                        <a:lumMod val="90000"/>
                      </a:schemeClr>
                    </a:solidFill>
                  </a:tcPr>
                </a:tc>
                <a:tc>
                  <a:txBody>
                    <a:bodyPr/>
                    <a:lstStyle/>
                    <a:p>
                      <a:r>
                        <a:rPr lang="fr-FR" dirty="0" err="1" smtClean="0"/>
                        <a:t>PAgP</a:t>
                      </a:r>
                      <a:r>
                        <a:rPr lang="fr-FR" dirty="0" smtClean="0"/>
                        <a:t> non configuré</a:t>
                      </a:r>
                      <a:endParaRPr lang="fr-FR" dirty="0"/>
                    </a:p>
                  </a:txBody>
                  <a:tcPr>
                    <a:solidFill>
                      <a:schemeClr val="accent5">
                        <a:lumMod val="90000"/>
                      </a:schemeClr>
                    </a:solidFill>
                  </a:tcPr>
                </a:tc>
                <a:tc>
                  <a:txBody>
                    <a:bodyPr/>
                    <a:lstStyle/>
                    <a:p>
                      <a:r>
                        <a:rPr lang="fr-FR" dirty="0" smtClean="0"/>
                        <a:t>Non</a:t>
                      </a:r>
                      <a:endParaRPr lang="fr-FR" dirty="0"/>
                    </a:p>
                  </a:txBody>
                  <a:tcPr>
                    <a:solidFill>
                      <a:schemeClr val="accent5">
                        <a:lumMod val="90000"/>
                      </a:schemeClr>
                    </a:solidFill>
                  </a:tcPr>
                </a:tc>
              </a:tr>
              <a:tr h="370840">
                <a:tc>
                  <a:txBody>
                    <a:bodyPr/>
                    <a:lstStyle/>
                    <a:p>
                      <a:r>
                        <a:rPr lang="fr-FR" dirty="0" smtClean="0"/>
                        <a:t>On</a:t>
                      </a:r>
                      <a:endParaRPr lang="fr-FR" dirty="0"/>
                    </a:p>
                  </a:txBody>
                  <a:tcPr/>
                </a:tc>
                <a:tc>
                  <a:txBody>
                    <a:bodyPr/>
                    <a:lstStyle/>
                    <a:p>
                      <a:r>
                        <a:rPr lang="fr-FR" dirty="0" err="1" smtClean="0"/>
                        <a:t>Desirable</a:t>
                      </a:r>
                      <a:endParaRPr lang="fr-FR" dirty="0"/>
                    </a:p>
                  </a:txBody>
                  <a:tcPr/>
                </a:tc>
                <a:tc>
                  <a:txBody>
                    <a:bodyPr/>
                    <a:lstStyle/>
                    <a:p>
                      <a:r>
                        <a:rPr lang="fr-FR" dirty="0" smtClean="0"/>
                        <a:t>Non</a:t>
                      </a:r>
                      <a:endParaRPr lang="fr-FR" dirty="0"/>
                    </a:p>
                  </a:txBody>
                  <a:tcPr/>
                </a:tc>
              </a:tr>
              <a:tr h="370840">
                <a:tc>
                  <a:txBody>
                    <a:bodyPr/>
                    <a:lstStyle/>
                    <a:p>
                      <a:r>
                        <a:rPr lang="fr-FR" dirty="0" smtClean="0"/>
                        <a:t>Auto/On</a:t>
                      </a:r>
                      <a:endParaRPr lang="fr-FR" dirty="0"/>
                    </a:p>
                  </a:txBody>
                  <a:tcPr>
                    <a:solidFill>
                      <a:schemeClr val="accent5">
                        <a:lumMod val="90000"/>
                      </a:schemeClr>
                    </a:solidFill>
                  </a:tcPr>
                </a:tc>
                <a:tc>
                  <a:txBody>
                    <a:bodyPr/>
                    <a:lstStyle/>
                    <a:p>
                      <a:r>
                        <a:rPr lang="fr-FR" dirty="0" smtClean="0"/>
                        <a:t>Auto</a:t>
                      </a:r>
                      <a:endParaRPr lang="fr-FR" dirty="0"/>
                    </a:p>
                  </a:txBody>
                  <a:tcPr>
                    <a:solidFill>
                      <a:schemeClr val="accent5">
                        <a:lumMod val="90000"/>
                      </a:schemeClr>
                    </a:solidFill>
                  </a:tcPr>
                </a:tc>
                <a:tc>
                  <a:txBody>
                    <a:bodyPr/>
                    <a:lstStyle/>
                    <a:p>
                      <a:r>
                        <a:rPr lang="fr-FR" dirty="0" smtClean="0"/>
                        <a:t>Non</a:t>
                      </a:r>
                      <a:endParaRPr lang="fr-FR" dirty="0"/>
                    </a:p>
                  </a:txBody>
                  <a:tcPr>
                    <a:solidFill>
                      <a:schemeClr val="accent5">
                        <a:lumMod val="90000"/>
                      </a:schemeClr>
                    </a:solidFill>
                  </a:tcPr>
                </a:tc>
              </a:tr>
            </a:tbl>
          </a:graphicData>
        </a:graphic>
      </p:graphicFrame>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165</a:t>
            </a:fld>
            <a:endParaRPr lang="fr-BE" dirty="0"/>
          </a:p>
        </p:txBody>
      </p:sp>
    </p:spTree>
    <p:extLst>
      <p:ext uri="{BB962C8B-B14F-4D97-AF65-F5344CB8AC3E}">
        <p14:creationId xmlns:p14="http://schemas.microsoft.com/office/powerpoint/2010/main" val="64392147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LACP</a:t>
            </a:r>
          </a:p>
          <a:p>
            <a:pPr lvl="1"/>
            <a:r>
              <a:rPr lang="fr-FR" dirty="0" smtClean="0"/>
              <a:t>Spécification </a:t>
            </a:r>
            <a:r>
              <a:rPr lang="fr-FR" dirty="0"/>
              <a:t>IEEE </a:t>
            </a:r>
            <a:r>
              <a:rPr lang="fr-FR" dirty="0" smtClean="0"/>
              <a:t>802.1AX</a:t>
            </a:r>
          </a:p>
          <a:p>
            <a:pPr lvl="1"/>
            <a:r>
              <a:rPr lang="fr-FR" dirty="0" smtClean="0"/>
              <a:t>Permet </a:t>
            </a:r>
            <a:r>
              <a:rPr lang="fr-FR" dirty="0"/>
              <a:t>la création automatique d’un </a:t>
            </a:r>
            <a:r>
              <a:rPr lang="fr-FR" dirty="0" err="1" smtClean="0"/>
              <a:t>EtherChannel</a:t>
            </a:r>
            <a:endParaRPr lang="fr-FR" dirty="0" smtClean="0"/>
          </a:p>
          <a:p>
            <a:pPr lvl="1"/>
            <a:r>
              <a:rPr lang="fr-FR" dirty="0" smtClean="0"/>
              <a:t>Propose les mêmes modes de négociation que </a:t>
            </a:r>
            <a:r>
              <a:rPr lang="fr-FR" dirty="0" err="1" smtClean="0"/>
              <a:t>PAgP</a:t>
            </a:r>
            <a:r>
              <a:rPr lang="fr-FR" dirty="0" smtClean="0"/>
              <a:t> </a:t>
            </a:r>
          </a:p>
          <a:p>
            <a:pPr lvl="2"/>
            <a:r>
              <a:rPr lang="fr-FR" dirty="0" smtClean="0"/>
              <a:t>Nomenclature est différente : On, LACP active, LACP passive</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166</a:t>
            </a:fld>
            <a:endParaRPr lang="fr-BE" dirty="0"/>
          </a:p>
        </p:txBody>
      </p:sp>
    </p:spTree>
    <p:extLst>
      <p:ext uri="{BB962C8B-B14F-4D97-AF65-F5344CB8AC3E}">
        <p14:creationId xmlns:p14="http://schemas.microsoft.com/office/powerpoint/2010/main" val="176637452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Conditions pour former un </a:t>
            </a:r>
            <a:r>
              <a:rPr lang="fr-FR" dirty="0" err="1" smtClean="0">
                <a:solidFill>
                  <a:schemeClr val="accent6">
                    <a:lumMod val="75000"/>
                  </a:schemeClr>
                </a:solidFill>
              </a:rPr>
              <a:t>EtherChannel</a:t>
            </a:r>
            <a:endParaRPr lang="fr-FR" dirty="0" smtClean="0">
              <a:solidFill>
                <a:schemeClr val="accent6">
                  <a:lumMod val="75000"/>
                </a:schemeClr>
              </a:solidFill>
            </a:endParaRPr>
          </a:p>
          <a:p>
            <a:pPr lvl="1"/>
            <a:r>
              <a:rPr lang="fr-FR" dirty="0" smtClean="0">
                <a:solidFill>
                  <a:srgbClr val="0070C0"/>
                </a:solidFill>
              </a:rPr>
              <a:t>Configuration cohérente</a:t>
            </a:r>
          </a:p>
          <a:p>
            <a:pPr lvl="2"/>
            <a:r>
              <a:rPr lang="fr-FR" dirty="0" smtClean="0"/>
              <a:t>Les </a:t>
            </a:r>
            <a:r>
              <a:rPr lang="fr-FR" dirty="0"/>
              <a:t>ports </a:t>
            </a:r>
            <a:r>
              <a:rPr lang="fr-FR" dirty="0" smtClean="0"/>
              <a:t>de l’</a:t>
            </a:r>
            <a:r>
              <a:rPr lang="fr-FR" dirty="0" err="1" smtClean="0"/>
              <a:t>EtherChannel</a:t>
            </a:r>
            <a:r>
              <a:rPr lang="fr-FR" dirty="0" smtClean="0"/>
              <a:t> doivent </a:t>
            </a:r>
            <a:r>
              <a:rPr lang="fr-FR" dirty="0"/>
              <a:t>être configurés </a:t>
            </a:r>
            <a:endParaRPr lang="fr-FR" dirty="0" smtClean="0"/>
          </a:p>
          <a:p>
            <a:pPr lvl="3"/>
            <a:r>
              <a:rPr lang="fr-FR" dirty="0" smtClean="0"/>
              <a:t>Soit tous en </a:t>
            </a:r>
            <a:r>
              <a:rPr lang="fr-FR" dirty="0"/>
              <a:t>tant que </a:t>
            </a:r>
            <a:r>
              <a:rPr lang="fr-FR" dirty="0" smtClean="0"/>
              <a:t>ports </a:t>
            </a:r>
            <a:r>
              <a:rPr lang="fr-FR" dirty="0"/>
              <a:t>de couche 2</a:t>
            </a:r>
            <a:r>
              <a:rPr lang="fr-FR" dirty="0" smtClean="0"/>
              <a:t>.</a:t>
            </a:r>
          </a:p>
          <a:p>
            <a:pPr lvl="3"/>
            <a:r>
              <a:rPr lang="fr-FR" dirty="0" smtClean="0"/>
              <a:t>Soit tous en tant que ports de couche 3.</a:t>
            </a:r>
            <a:endParaRPr lang="fr-FR" dirty="0"/>
          </a:p>
          <a:p>
            <a:pPr lvl="1"/>
            <a:r>
              <a:rPr lang="fr-FR" dirty="0" smtClean="0">
                <a:solidFill>
                  <a:srgbClr val="0070C0"/>
                </a:solidFill>
              </a:rPr>
              <a:t>Configurations VLAN identiques</a:t>
            </a:r>
          </a:p>
          <a:p>
            <a:pPr lvl="2"/>
            <a:r>
              <a:rPr lang="fr-FR" dirty="0" smtClean="0"/>
              <a:t>Même </a:t>
            </a:r>
            <a:r>
              <a:rPr lang="fr-FR" dirty="0"/>
              <a:t>VLAN </a:t>
            </a:r>
            <a:r>
              <a:rPr lang="fr-FR" dirty="0" smtClean="0"/>
              <a:t>natif</a:t>
            </a:r>
            <a:r>
              <a:rPr lang="fr-FR" dirty="0"/>
              <a:t> </a:t>
            </a:r>
            <a:r>
              <a:rPr lang="fr-FR" dirty="0" smtClean="0"/>
              <a:t>de chaque coté</a:t>
            </a:r>
          </a:p>
          <a:p>
            <a:pPr lvl="2"/>
            <a:r>
              <a:rPr lang="fr-FR" dirty="0" smtClean="0"/>
              <a:t>Toutes </a:t>
            </a:r>
            <a:r>
              <a:rPr lang="fr-FR" dirty="0"/>
              <a:t>les interfaces doivent être </a:t>
            </a:r>
            <a:r>
              <a:rPr lang="fr-FR" dirty="0" smtClean="0"/>
              <a:t>soit attribuées </a:t>
            </a:r>
            <a:r>
              <a:rPr lang="fr-FR" dirty="0"/>
              <a:t>au même </a:t>
            </a:r>
            <a:r>
              <a:rPr lang="fr-FR" dirty="0" smtClean="0"/>
              <a:t>VLAN, soit être configurées en mode </a:t>
            </a:r>
            <a:r>
              <a:rPr lang="fr-FR" dirty="0" err="1" smtClean="0"/>
              <a:t>trunk</a:t>
            </a:r>
            <a:endParaRPr lang="fr-FR" dirty="0" smtClean="0"/>
          </a:p>
          <a:p>
            <a:pPr lvl="2"/>
            <a:r>
              <a:rPr lang="fr-FR" dirty="0" smtClean="0"/>
              <a:t>Les plages de VLAN autorisées doivent être les mêmes sur toutes les interfaces</a:t>
            </a:r>
          </a:p>
          <a:p>
            <a:pPr lvl="1"/>
            <a:r>
              <a:rPr lang="fr-FR" dirty="0">
                <a:solidFill>
                  <a:srgbClr val="0070C0"/>
                </a:solidFill>
              </a:rPr>
              <a:t>Vitesse et mode bidirectionnel</a:t>
            </a:r>
          </a:p>
          <a:p>
            <a:pPr lvl="2"/>
            <a:r>
              <a:rPr lang="fr-FR" dirty="0" smtClean="0"/>
              <a:t>Tous </a:t>
            </a:r>
            <a:r>
              <a:rPr lang="fr-FR" dirty="0"/>
              <a:t>les ports doivent </a:t>
            </a:r>
            <a:r>
              <a:rPr lang="fr-FR" dirty="0" smtClean="0"/>
              <a:t>fonctionner à la même vitesse </a:t>
            </a:r>
          </a:p>
          <a:p>
            <a:pPr lvl="2"/>
            <a:r>
              <a:rPr lang="fr-FR" dirty="0"/>
              <a:t>Tous les ports doivent </a:t>
            </a:r>
            <a:r>
              <a:rPr lang="fr-FR" dirty="0" smtClean="0"/>
              <a:t>utiliser un même paramètre </a:t>
            </a:r>
            <a:r>
              <a:rPr lang="fr-FR" dirty="0"/>
              <a:t>de </a:t>
            </a:r>
            <a:r>
              <a:rPr lang="fr-FR" dirty="0" smtClean="0"/>
              <a:t>bidirectionnalité</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167</a:t>
            </a:fld>
            <a:endParaRPr lang="fr-BE" dirty="0"/>
          </a:p>
        </p:txBody>
      </p:sp>
    </p:spTree>
    <p:extLst>
      <p:ext uri="{BB962C8B-B14F-4D97-AF65-F5344CB8AC3E}">
        <p14:creationId xmlns:p14="http://schemas.microsoft.com/office/powerpoint/2010/main" val="227026410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Configuration avec </a:t>
            </a:r>
            <a:r>
              <a:rPr lang="fr-FR" dirty="0" err="1" smtClean="0">
                <a:solidFill>
                  <a:schemeClr val="accent6">
                    <a:lumMod val="75000"/>
                  </a:schemeClr>
                </a:solidFill>
              </a:rPr>
              <a:t>PAgP</a:t>
            </a:r>
            <a:endParaRPr lang="fr-FR" dirty="0" smtClean="0">
              <a:solidFill>
                <a:schemeClr val="accent6">
                  <a:lumMod val="75000"/>
                </a:schemeClr>
              </a:solidFill>
            </a:endParaRPr>
          </a:p>
          <a:p>
            <a:pPr lvl="1"/>
            <a:r>
              <a:rPr lang="fr-FR" dirty="0"/>
              <a:t>Spécifiez les interfaces qui composent le groupe </a:t>
            </a:r>
            <a:r>
              <a:rPr lang="fr-FR" dirty="0" err="1"/>
              <a:t>EtherChannel</a:t>
            </a:r>
            <a:endParaRPr lang="fr-FR" dirty="0" smtClean="0"/>
          </a:p>
          <a:p>
            <a:pPr lvl="2"/>
            <a:r>
              <a:rPr lang="fr-FR" dirty="0">
                <a:solidFill>
                  <a:srgbClr val="808000"/>
                </a:solidFill>
              </a:rPr>
              <a:t>S1(config)#interface range </a:t>
            </a:r>
            <a:r>
              <a:rPr lang="fr-FR" dirty="0" smtClean="0">
                <a:solidFill>
                  <a:srgbClr val="808000"/>
                </a:solidFill>
              </a:rPr>
              <a:t>fa0/3-4</a:t>
            </a:r>
          </a:p>
          <a:p>
            <a:pPr lvl="1"/>
            <a:r>
              <a:rPr lang="fr-FR" dirty="0"/>
              <a:t>Créez l'interface </a:t>
            </a:r>
            <a:r>
              <a:rPr lang="fr-FR" dirty="0" err="1" smtClean="0"/>
              <a:t>PortChannel</a:t>
            </a:r>
            <a:endParaRPr lang="fr-FR" dirty="0" smtClean="0"/>
          </a:p>
          <a:p>
            <a:pPr lvl="2"/>
            <a:r>
              <a:rPr lang="en-US" dirty="0" smtClean="0">
                <a:solidFill>
                  <a:srgbClr val="808000"/>
                </a:solidFill>
              </a:rPr>
              <a:t>S1(</a:t>
            </a:r>
            <a:r>
              <a:rPr lang="en-US" dirty="0" err="1" smtClean="0">
                <a:solidFill>
                  <a:srgbClr val="808000"/>
                </a:solidFill>
              </a:rPr>
              <a:t>config</a:t>
            </a:r>
            <a:r>
              <a:rPr lang="en-US" dirty="0" smtClean="0">
                <a:solidFill>
                  <a:srgbClr val="808000"/>
                </a:solidFill>
              </a:rPr>
              <a:t>-if-range</a:t>
            </a:r>
            <a:r>
              <a:rPr lang="en-US" dirty="0">
                <a:solidFill>
                  <a:srgbClr val="808000"/>
                </a:solidFill>
              </a:rPr>
              <a:t>)#channel-group </a:t>
            </a:r>
            <a:r>
              <a:rPr lang="en-US" dirty="0" smtClean="0">
                <a:solidFill>
                  <a:srgbClr val="808000"/>
                </a:solidFill>
              </a:rPr>
              <a:t> </a:t>
            </a:r>
            <a:r>
              <a:rPr lang="en-US" i="1" dirty="0" err="1" smtClean="0">
                <a:solidFill>
                  <a:srgbClr val="808000"/>
                </a:solidFill>
              </a:rPr>
              <a:t>N°groupe</a:t>
            </a:r>
            <a:r>
              <a:rPr lang="en-US" dirty="0" smtClean="0">
                <a:solidFill>
                  <a:srgbClr val="808000"/>
                </a:solidFill>
              </a:rPr>
              <a:t> </a:t>
            </a:r>
            <a:r>
              <a:rPr lang="en-US" dirty="0">
                <a:solidFill>
                  <a:srgbClr val="808000"/>
                </a:solidFill>
              </a:rPr>
              <a:t>mode </a:t>
            </a:r>
            <a:r>
              <a:rPr lang="en-US" i="1" dirty="0" smtClean="0">
                <a:solidFill>
                  <a:srgbClr val="808000"/>
                </a:solidFill>
              </a:rPr>
              <a:t>desirable</a:t>
            </a:r>
          </a:p>
          <a:p>
            <a:pPr lvl="1"/>
            <a:r>
              <a:rPr lang="en-US" dirty="0" err="1" smtClean="0"/>
              <a:t>Répétez</a:t>
            </a:r>
            <a:r>
              <a:rPr lang="en-US" dirty="0" smtClean="0"/>
              <a:t> </a:t>
            </a:r>
            <a:r>
              <a:rPr lang="en-US" dirty="0" err="1" smtClean="0"/>
              <a:t>l’opération</a:t>
            </a:r>
            <a:r>
              <a:rPr lang="en-US" dirty="0" smtClean="0"/>
              <a:t> </a:t>
            </a:r>
            <a:r>
              <a:rPr lang="en-US" dirty="0" err="1" smtClean="0"/>
              <a:t>sur</a:t>
            </a:r>
            <a:r>
              <a:rPr lang="en-US" dirty="0" smtClean="0"/>
              <a:t> le </a:t>
            </a:r>
            <a:r>
              <a:rPr lang="en-US" dirty="0" err="1" smtClean="0"/>
              <a:t>commutateur</a:t>
            </a:r>
            <a:r>
              <a:rPr lang="en-US" dirty="0" smtClean="0"/>
              <a:t> distant</a:t>
            </a:r>
          </a:p>
          <a:p>
            <a:pPr lvl="2"/>
            <a:r>
              <a:rPr lang="fr-FR" dirty="0" smtClean="0">
                <a:solidFill>
                  <a:srgbClr val="808000"/>
                </a:solidFill>
              </a:rPr>
              <a:t>S3(config</a:t>
            </a:r>
            <a:r>
              <a:rPr lang="fr-FR" dirty="0">
                <a:solidFill>
                  <a:srgbClr val="808000"/>
                </a:solidFill>
              </a:rPr>
              <a:t>)#interface range fa0/3-4</a:t>
            </a:r>
          </a:p>
          <a:p>
            <a:pPr lvl="2"/>
            <a:r>
              <a:rPr lang="en-US" dirty="0" smtClean="0">
                <a:solidFill>
                  <a:srgbClr val="808000"/>
                </a:solidFill>
              </a:rPr>
              <a:t>S3(</a:t>
            </a:r>
            <a:r>
              <a:rPr lang="en-US" dirty="0" err="1" smtClean="0">
                <a:solidFill>
                  <a:srgbClr val="808000"/>
                </a:solidFill>
              </a:rPr>
              <a:t>config</a:t>
            </a:r>
            <a:r>
              <a:rPr lang="en-US" dirty="0" smtClean="0">
                <a:solidFill>
                  <a:srgbClr val="808000"/>
                </a:solidFill>
              </a:rPr>
              <a:t>-if-range</a:t>
            </a:r>
            <a:r>
              <a:rPr lang="en-US" dirty="0">
                <a:solidFill>
                  <a:srgbClr val="808000"/>
                </a:solidFill>
              </a:rPr>
              <a:t>)#channel-group </a:t>
            </a:r>
            <a:r>
              <a:rPr lang="en-US" i="1" dirty="0">
                <a:solidFill>
                  <a:srgbClr val="808000"/>
                </a:solidFill>
              </a:rPr>
              <a:t>1 </a:t>
            </a:r>
            <a:r>
              <a:rPr lang="en-US" dirty="0">
                <a:solidFill>
                  <a:srgbClr val="808000"/>
                </a:solidFill>
              </a:rPr>
              <a:t>mode </a:t>
            </a:r>
            <a:r>
              <a:rPr lang="en-US" i="1" dirty="0" smtClean="0">
                <a:solidFill>
                  <a:srgbClr val="808000"/>
                </a:solidFill>
              </a:rPr>
              <a:t>auto</a:t>
            </a:r>
          </a:p>
          <a:p>
            <a:pPr lvl="1"/>
            <a:endParaRPr 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168</a:t>
            </a:fld>
            <a:endParaRPr lang="fr-BE" dirty="0"/>
          </a:p>
        </p:txBody>
      </p:sp>
    </p:spTree>
    <p:extLst>
      <p:ext uri="{BB962C8B-B14F-4D97-AF65-F5344CB8AC3E}">
        <p14:creationId xmlns:p14="http://schemas.microsoft.com/office/powerpoint/2010/main" val="216408772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Vérification</a:t>
            </a:r>
          </a:p>
          <a:p>
            <a:pPr lvl="1"/>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916832"/>
            <a:ext cx="6118924" cy="4068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9"/>
          <p:cNvSpPr>
            <a:spLocks noChangeArrowheads="1"/>
          </p:cNvSpPr>
          <p:nvPr/>
        </p:nvSpPr>
        <p:spPr bwMode="auto">
          <a:xfrm>
            <a:off x="1475656" y="2492896"/>
            <a:ext cx="3961706" cy="21602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 name="Rectangle 9"/>
          <p:cNvSpPr>
            <a:spLocks noChangeArrowheads="1"/>
          </p:cNvSpPr>
          <p:nvPr/>
        </p:nvSpPr>
        <p:spPr bwMode="auto">
          <a:xfrm>
            <a:off x="5364088" y="2852489"/>
            <a:ext cx="1729457" cy="1444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169</a:t>
            </a:fld>
            <a:endParaRPr lang="fr-BE" dirty="0"/>
          </a:p>
        </p:txBody>
      </p:sp>
    </p:spTree>
    <p:extLst>
      <p:ext uri="{BB962C8B-B14F-4D97-AF65-F5344CB8AC3E}">
        <p14:creationId xmlns:p14="http://schemas.microsoft.com/office/powerpoint/2010/main" val="393309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altLang="fr-FR" dirty="0"/>
              <a:t>Principe des réseaux hiérarchiques</a:t>
            </a:r>
            <a:endParaRPr lang="fr-FR" dirty="0"/>
          </a:p>
        </p:txBody>
      </p:sp>
      <p:sp>
        <p:nvSpPr>
          <p:cNvPr id="3" name="Espace réservé du contenu 2"/>
          <p:cNvSpPr>
            <a:spLocks noGrp="1"/>
          </p:cNvSpPr>
          <p:nvPr>
            <p:ph idx="1"/>
          </p:nvPr>
        </p:nvSpPr>
        <p:spPr>
          <a:xfrm>
            <a:off x="457200" y="1412777"/>
            <a:ext cx="8229600" cy="1296144"/>
          </a:xfrm>
        </p:spPr>
        <p:txBody>
          <a:bodyPr>
            <a:normAutofit fontScale="92500" lnSpcReduction="10000"/>
          </a:bodyPr>
          <a:lstStyle/>
          <a:p>
            <a:pPr>
              <a:lnSpc>
                <a:spcPct val="90000"/>
              </a:lnSpc>
              <a:defRPr/>
            </a:pPr>
            <a:r>
              <a:rPr lang="fr-BE" altLang="fr-FR" sz="2800" dirty="0">
                <a:solidFill>
                  <a:schemeClr val="accent6">
                    <a:lumMod val="75000"/>
                  </a:schemeClr>
                </a:solidFill>
              </a:rPr>
              <a:t>Couche d’accès</a:t>
            </a:r>
          </a:p>
          <a:p>
            <a:pPr lvl="1">
              <a:lnSpc>
                <a:spcPct val="90000"/>
              </a:lnSpc>
              <a:defRPr/>
            </a:pPr>
            <a:r>
              <a:rPr lang="fr-FR" altLang="fr-FR" dirty="0"/>
              <a:t>Fourni aux périphériques finaux un moyen de les connecter au réseau.</a:t>
            </a:r>
          </a:p>
          <a:p>
            <a:pPr lvl="1">
              <a:lnSpc>
                <a:spcPct val="90000"/>
              </a:lnSpc>
              <a:defRPr/>
            </a:pPr>
            <a:r>
              <a:rPr lang="fr-FR" altLang="fr-FR" dirty="0"/>
              <a:t>Contrôle les périphériques autorisés à communiquer sur le réseau.</a:t>
            </a:r>
          </a:p>
          <a:p>
            <a:pPr lvl="1">
              <a:lnSpc>
                <a:spcPct val="90000"/>
              </a:lnSpc>
              <a:defRPr/>
            </a:pPr>
            <a:r>
              <a:rPr lang="fr-FR" altLang="fr-FR" dirty="0"/>
              <a:t>Peut inclure des routeurs, des commutateurs, des points d’accès sans fil, …</a:t>
            </a:r>
            <a:endParaRPr lang="fr-BE" altLang="fr-FR" dirty="0"/>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17</a:t>
            </a:fld>
            <a:endParaRPr lang="fr-BE"/>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708920"/>
            <a:ext cx="8207375" cy="3348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623191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5" y="2420888"/>
            <a:ext cx="6510262"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Vérification</a:t>
            </a:r>
          </a:p>
          <a:p>
            <a:pPr lvl="1"/>
            <a:endParaRPr lang="fr-FR" dirty="0"/>
          </a:p>
        </p:txBody>
      </p:sp>
      <p:sp>
        <p:nvSpPr>
          <p:cNvPr id="6" name="Rectangle 9"/>
          <p:cNvSpPr>
            <a:spLocks noChangeArrowheads="1"/>
          </p:cNvSpPr>
          <p:nvPr/>
        </p:nvSpPr>
        <p:spPr bwMode="auto">
          <a:xfrm>
            <a:off x="1187624" y="5301208"/>
            <a:ext cx="6192688" cy="36004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170</a:t>
            </a:fld>
            <a:endParaRPr lang="fr-BE" dirty="0"/>
          </a:p>
        </p:txBody>
      </p:sp>
    </p:spTree>
    <p:extLst>
      <p:ext uri="{BB962C8B-B14F-4D97-AF65-F5344CB8AC3E}">
        <p14:creationId xmlns:p14="http://schemas.microsoft.com/office/powerpoint/2010/main" val="368546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042" y="1988840"/>
            <a:ext cx="6053262"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Vérification</a:t>
            </a:r>
          </a:p>
          <a:p>
            <a:pPr lvl="1"/>
            <a:endParaRPr lang="fr-FR" dirty="0"/>
          </a:p>
        </p:txBody>
      </p:sp>
      <p:sp>
        <p:nvSpPr>
          <p:cNvPr id="8" name="Rectangle 9"/>
          <p:cNvSpPr>
            <a:spLocks noChangeArrowheads="1"/>
          </p:cNvSpPr>
          <p:nvPr/>
        </p:nvSpPr>
        <p:spPr bwMode="auto">
          <a:xfrm>
            <a:off x="1144972" y="4725144"/>
            <a:ext cx="5366654" cy="10081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 name="Rectangle 9"/>
          <p:cNvSpPr>
            <a:spLocks noChangeArrowheads="1"/>
          </p:cNvSpPr>
          <p:nvPr/>
        </p:nvSpPr>
        <p:spPr bwMode="auto">
          <a:xfrm>
            <a:off x="2335162" y="5257297"/>
            <a:ext cx="389718" cy="351656"/>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5" name="ZoneTexte 4"/>
          <p:cNvSpPr txBox="1"/>
          <p:nvPr/>
        </p:nvSpPr>
        <p:spPr>
          <a:xfrm>
            <a:off x="3129199" y="5756907"/>
            <a:ext cx="1736373" cy="369332"/>
          </a:xfrm>
          <a:prstGeom prst="rect">
            <a:avLst/>
          </a:prstGeom>
          <a:noFill/>
        </p:spPr>
        <p:txBody>
          <a:bodyPr wrap="none" rtlCol="0">
            <a:spAutoFit/>
          </a:bodyPr>
          <a:lstStyle/>
          <a:p>
            <a:r>
              <a:rPr lang="fr-FR" dirty="0" smtClean="0">
                <a:solidFill>
                  <a:srgbClr val="00B0F0"/>
                </a:solidFill>
              </a:rPr>
              <a:t>Layer 2, in Use</a:t>
            </a:r>
            <a:endParaRPr lang="fr-FR" dirty="0">
              <a:solidFill>
                <a:srgbClr val="00B0F0"/>
              </a:solidFill>
            </a:endParaRPr>
          </a:p>
        </p:txBody>
      </p:sp>
      <p:cxnSp>
        <p:nvCxnSpPr>
          <p:cNvPr id="10" name="Connecteur droit 9"/>
          <p:cNvCxnSpPr>
            <a:stCxn id="9" idx="3"/>
            <a:endCxn id="5" idx="0"/>
          </p:cNvCxnSpPr>
          <p:nvPr/>
        </p:nvCxnSpPr>
        <p:spPr>
          <a:xfrm>
            <a:off x="2724880" y="5433125"/>
            <a:ext cx="1272506" cy="32378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171</a:t>
            </a:fld>
            <a:endParaRPr lang="fr-BE" dirty="0"/>
          </a:p>
        </p:txBody>
      </p:sp>
    </p:spTree>
    <p:extLst>
      <p:ext uri="{BB962C8B-B14F-4D97-AF65-F5344CB8AC3E}">
        <p14:creationId xmlns:p14="http://schemas.microsoft.com/office/powerpoint/2010/main" val="114404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Configuration avec </a:t>
            </a:r>
            <a:r>
              <a:rPr lang="fr-FR" dirty="0" err="1" smtClean="0">
                <a:solidFill>
                  <a:schemeClr val="accent6">
                    <a:lumMod val="75000"/>
                  </a:schemeClr>
                </a:solidFill>
              </a:rPr>
              <a:t>PAgP</a:t>
            </a:r>
            <a:endParaRPr lang="fr-FR" dirty="0" smtClean="0">
              <a:solidFill>
                <a:schemeClr val="accent6">
                  <a:lumMod val="75000"/>
                </a:schemeClr>
              </a:solidFill>
            </a:endParaRPr>
          </a:p>
          <a:p>
            <a:pPr lvl="1"/>
            <a:r>
              <a:rPr lang="fr-FR" dirty="0" smtClean="0"/>
              <a:t>Configuration de l’interface </a:t>
            </a:r>
            <a:r>
              <a:rPr lang="fr-FR" dirty="0" err="1" smtClean="0"/>
              <a:t>PortChannel</a:t>
            </a:r>
            <a:endParaRPr lang="fr-FR" dirty="0" smtClean="0"/>
          </a:p>
          <a:p>
            <a:pPr lvl="2"/>
            <a:r>
              <a:rPr lang="fr-FR" dirty="0">
                <a:solidFill>
                  <a:srgbClr val="808000"/>
                </a:solidFill>
              </a:rPr>
              <a:t>S1(config)#interface port-</a:t>
            </a:r>
            <a:r>
              <a:rPr lang="fr-FR" dirty="0" err="1">
                <a:solidFill>
                  <a:srgbClr val="808000"/>
                </a:solidFill>
              </a:rPr>
              <a:t>channel</a:t>
            </a:r>
            <a:r>
              <a:rPr lang="fr-FR" dirty="0">
                <a:solidFill>
                  <a:srgbClr val="808000"/>
                </a:solidFill>
              </a:rPr>
              <a:t> </a:t>
            </a:r>
            <a:r>
              <a:rPr lang="fr-FR" dirty="0" smtClean="0">
                <a:solidFill>
                  <a:srgbClr val="808000"/>
                </a:solidFill>
              </a:rPr>
              <a:t>1</a:t>
            </a:r>
          </a:p>
          <a:p>
            <a:pPr lvl="2"/>
            <a:r>
              <a:rPr lang="fr-FR" dirty="0">
                <a:solidFill>
                  <a:srgbClr val="808000"/>
                </a:solidFill>
              </a:rPr>
              <a:t>S1(config-if)#</a:t>
            </a:r>
            <a:r>
              <a:rPr lang="fr-FR" dirty="0" err="1">
                <a:solidFill>
                  <a:srgbClr val="808000"/>
                </a:solidFill>
              </a:rPr>
              <a:t>switchport</a:t>
            </a:r>
            <a:r>
              <a:rPr lang="fr-FR" dirty="0">
                <a:solidFill>
                  <a:srgbClr val="808000"/>
                </a:solidFill>
              </a:rPr>
              <a:t> mode </a:t>
            </a:r>
            <a:r>
              <a:rPr lang="fr-FR" dirty="0" err="1" smtClean="0">
                <a:solidFill>
                  <a:srgbClr val="808000"/>
                </a:solidFill>
              </a:rPr>
              <a:t>trunk</a:t>
            </a:r>
            <a:endParaRPr lang="fr-FR" dirty="0" smtClean="0">
              <a:solidFill>
                <a:srgbClr val="808000"/>
              </a:solidFill>
            </a:endParaRPr>
          </a:p>
          <a:p>
            <a:pPr lvl="2"/>
            <a:r>
              <a:rPr lang="en-US" dirty="0">
                <a:solidFill>
                  <a:srgbClr val="808000"/>
                </a:solidFill>
              </a:rPr>
              <a:t>S1(</a:t>
            </a:r>
            <a:r>
              <a:rPr lang="en-US" dirty="0" err="1">
                <a:solidFill>
                  <a:srgbClr val="808000"/>
                </a:solidFill>
              </a:rPr>
              <a:t>config</a:t>
            </a:r>
            <a:r>
              <a:rPr lang="en-US" dirty="0">
                <a:solidFill>
                  <a:srgbClr val="808000"/>
                </a:solidFill>
              </a:rPr>
              <a:t>-if)#</a:t>
            </a:r>
            <a:r>
              <a:rPr lang="en-US" dirty="0" err="1">
                <a:solidFill>
                  <a:srgbClr val="808000"/>
                </a:solidFill>
              </a:rPr>
              <a:t>switchport</a:t>
            </a:r>
            <a:r>
              <a:rPr lang="en-US" dirty="0">
                <a:solidFill>
                  <a:srgbClr val="808000"/>
                </a:solidFill>
              </a:rPr>
              <a:t> trunk native </a:t>
            </a:r>
            <a:r>
              <a:rPr lang="en-US" dirty="0" err="1">
                <a:solidFill>
                  <a:srgbClr val="808000"/>
                </a:solidFill>
              </a:rPr>
              <a:t>vlan</a:t>
            </a:r>
            <a:r>
              <a:rPr lang="en-US" dirty="0">
                <a:solidFill>
                  <a:srgbClr val="808000"/>
                </a:solidFill>
              </a:rPr>
              <a:t> 99</a:t>
            </a:r>
            <a:endParaRPr lang="fr-FR" dirty="0" smtClean="0">
              <a:solidFill>
                <a:srgbClr val="808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645024"/>
            <a:ext cx="4291211" cy="2300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172</a:t>
            </a:fld>
            <a:endParaRPr lang="fr-BE" dirty="0"/>
          </a:p>
        </p:txBody>
      </p:sp>
    </p:spTree>
    <p:extLst>
      <p:ext uri="{BB962C8B-B14F-4D97-AF65-F5344CB8AC3E}">
        <p14:creationId xmlns:p14="http://schemas.microsoft.com/office/powerpoint/2010/main" val="420199104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Configuration avec LACP</a:t>
            </a:r>
          </a:p>
          <a:p>
            <a:pPr lvl="2"/>
            <a:r>
              <a:rPr lang="fr-FR" dirty="0" smtClean="0">
                <a:solidFill>
                  <a:srgbClr val="808000"/>
                </a:solidFill>
              </a:rPr>
              <a:t>S1(config</a:t>
            </a:r>
            <a:r>
              <a:rPr lang="fr-FR" dirty="0">
                <a:solidFill>
                  <a:srgbClr val="808000"/>
                </a:solidFill>
              </a:rPr>
              <a:t>)#interface range </a:t>
            </a:r>
            <a:r>
              <a:rPr lang="fr-FR" dirty="0" smtClean="0">
                <a:solidFill>
                  <a:srgbClr val="808000"/>
                </a:solidFill>
              </a:rPr>
              <a:t>fa0/1-2</a:t>
            </a:r>
          </a:p>
          <a:p>
            <a:pPr lvl="2"/>
            <a:r>
              <a:rPr lang="en-US" dirty="0" smtClean="0">
                <a:solidFill>
                  <a:srgbClr val="808000"/>
                </a:solidFill>
              </a:rPr>
              <a:t>S1(</a:t>
            </a:r>
            <a:r>
              <a:rPr lang="en-US" dirty="0" err="1" smtClean="0">
                <a:solidFill>
                  <a:srgbClr val="808000"/>
                </a:solidFill>
              </a:rPr>
              <a:t>config</a:t>
            </a:r>
            <a:r>
              <a:rPr lang="en-US" dirty="0" smtClean="0">
                <a:solidFill>
                  <a:srgbClr val="808000"/>
                </a:solidFill>
              </a:rPr>
              <a:t>-if-range</a:t>
            </a:r>
            <a:r>
              <a:rPr lang="en-US" dirty="0">
                <a:solidFill>
                  <a:srgbClr val="808000"/>
                </a:solidFill>
              </a:rPr>
              <a:t>)# </a:t>
            </a:r>
            <a:r>
              <a:rPr lang="fr-FR" dirty="0" err="1" smtClean="0">
                <a:solidFill>
                  <a:srgbClr val="808000"/>
                </a:solidFill>
              </a:rPr>
              <a:t>switchport</a:t>
            </a:r>
            <a:r>
              <a:rPr lang="fr-FR" dirty="0" smtClean="0">
                <a:solidFill>
                  <a:srgbClr val="808000"/>
                </a:solidFill>
              </a:rPr>
              <a:t> </a:t>
            </a:r>
            <a:r>
              <a:rPr lang="fr-FR" dirty="0">
                <a:solidFill>
                  <a:srgbClr val="808000"/>
                </a:solidFill>
              </a:rPr>
              <a:t>mode </a:t>
            </a:r>
            <a:r>
              <a:rPr lang="fr-FR" dirty="0" err="1">
                <a:solidFill>
                  <a:srgbClr val="808000"/>
                </a:solidFill>
              </a:rPr>
              <a:t>trunk</a:t>
            </a:r>
            <a:endParaRPr lang="fr-FR" dirty="0">
              <a:solidFill>
                <a:srgbClr val="808000"/>
              </a:solidFill>
            </a:endParaRPr>
          </a:p>
          <a:p>
            <a:pPr lvl="2"/>
            <a:r>
              <a:rPr lang="en-US" dirty="0" smtClean="0">
                <a:solidFill>
                  <a:srgbClr val="808000"/>
                </a:solidFill>
              </a:rPr>
              <a:t>S1(</a:t>
            </a:r>
            <a:r>
              <a:rPr lang="en-US" dirty="0" err="1" smtClean="0">
                <a:solidFill>
                  <a:srgbClr val="808000"/>
                </a:solidFill>
              </a:rPr>
              <a:t>config</a:t>
            </a:r>
            <a:r>
              <a:rPr lang="en-US" dirty="0" smtClean="0">
                <a:solidFill>
                  <a:srgbClr val="808000"/>
                </a:solidFill>
              </a:rPr>
              <a:t>-if-range</a:t>
            </a:r>
            <a:r>
              <a:rPr lang="en-US" dirty="0">
                <a:solidFill>
                  <a:srgbClr val="808000"/>
                </a:solidFill>
              </a:rPr>
              <a:t>)# </a:t>
            </a:r>
            <a:r>
              <a:rPr lang="en-US" dirty="0" err="1" smtClean="0">
                <a:solidFill>
                  <a:srgbClr val="808000"/>
                </a:solidFill>
              </a:rPr>
              <a:t>switchport</a:t>
            </a:r>
            <a:r>
              <a:rPr lang="en-US" dirty="0" smtClean="0">
                <a:solidFill>
                  <a:srgbClr val="808000"/>
                </a:solidFill>
              </a:rPr>
              <a:t> </a:t>
            </a:r>
            <a:r>
              <a:rPr lang="en-US" dirty="0">
                <a:solidFill>
                  <a:srgbClr val="808000"/>
                </a:solidFill>
              </a:rPr>
              <a:t>trunk native </a:t>
            </a:r>
            <a:r>
              <a:rPr lang="en-US" dirty="0" err="1">
                <a:solidFill>
                  <a:srgbClr val="808000"/>
                </a:solidFill>
              </a:rPr>
              <a:t>vlan</a:t>
            </a:r>
            <a:r>
              <a:rPr lang="en-US" dirty="0">
                <a:solidFill>
                  <a:srgbClr val="808000"/>
                </a:solidFill>
              </a:rPr>
              <a:t> 99</a:t>
            </a:r>
            <a:endParaRPr lang="fr-FR" dirty="0">
              <a:solidFill>
                <a:srgbClr val="808000"/>
              </a:solidFill>
            </a:endParaRPr>
          </a:p>
          <a:p>
            <a:pPr lvl="2"/>
            <a:r>
              <a:rPr lang="en-US" dirty="0" smtClean="0">
                <a:solidFill>
                  <a:srgbClr val="808000"/>
                </a:solidFill>
              </a:rPr>
              <a:t>S1(</a:t>
            </a:r>
            <a:r>
              <a:rPr lang="en-US" dirty="0" err="1" smtClean="0">
                <a:solidFill>
                  <a:srgbClr val="808000"/>
                </a:solidFill>
              </a:rPr>
              <a:t>config</a:t>
            </a:r>
            <a:r>
              <a:rPr lang="en-US" dirty="0" smtClean="0">
                <a:solidFill>
                  <a:srgbClr val="808000"/>
                </a:solidFill>
              </a:rPr>
              <a:t>-if-range)# channel-group  </a:t>
            </a:r>
            <a:r>
              <a:rPr lang="en-US" i="1" dirty="0" smtClean="0">
                <a:solidFill>
                  <a:srgbClr val="808000"/>
                </a:solidFill>
              </a:rPr>
              <a:t>2</a:t>
            </a:r>
            <a:r>
              <a:rPr lang="en-US" dirty="0" smtClean="0">
                <a:solidFill>
                  <a:srgbClr val="808000"/>
                </a:solidFill>
              </a:rPr>
              <a:t> </a:t>
            </a:r>
            <a:r>
              <a:rPr lang="en-US" dirty="0">
                <a:solidFill>
                  <a:srgbClr val="808000"/>
                </a:solidFill>
              </a:rPr>
              <a:t>mode </a:t>
            </a:r>
            <a:r>
              <a:rPr lang="en-US" i="1" dirty="0" smtClean="0">
                <a:solidFill>
                  <a:srgbClr val="808000"/>
                </a:solidFill>
              </a:rPr>
              <a:t>active</a:t>
            </a:r>
          </a:p>
          <a:p>
            <a:pPr lvl="2"/>
            <a:endParaRPr lang="en-US" i="1" dirty="0" smtClean="0">
              <a:solidFill>
                <a:srgbClr val="808000"/>
              </a:solidFill>
            </a:endParaRPr>
          </a:p>
          <a:p>
            <a:pPr lvl="2"/>
            <a:r>
              <a:rPr lang="fr-FR" dirty="0" smtClean="0">
                <a:solidFill>
                  <a:srgbClr val="808000"/>
                </a:solidFill>
              </a:rPr>
              <a:t>S2(config)#</a:t>
            </a:r>
            <a:r>
              <a:rPr lang="fr-FR" dirty="0">
                <a:solidFill>
                  <a:srgbClr val="808000"/>
                </a:solidFill>
              </a:rPr>
              <a:t>interface range fa0/1-2</a:t>
            </a:r>
          </a:p>
          <a:p>
            <a:pPr lvl="2"/>
            <a:r>
              <a:rPr lang="en-US" dirty="0" smtClean="0">
                <a:solidFill>
                  <a:srgbClr val="808000"/>
                </a:solidFill>
              </a:rPr>
              <a:t>S2(</a:t>
            </a:r>
            <a:r>
              <a:rPr lang="en-US" dirty="0" err="1" smtClean="0">
                <a:solidFill>
                  <a:srgbClr val="808000"/>
                </a:solidFill>
              </a:rPr>
              <a:t>config</a:t>
            </a:r>
            <a:r>
              <a:rPr lang="en-US" dirty="0" smtClean="0">
                <a:solidFill>
                  <a:srgbClr val="808000"/>
                </a:solidFill>
              </a:rPr>
              <a:t>-if-range</a:t>
            </a:r>
            <a:r>
              <a:rPr lang="en-US" dirty="0">
                <a:solidFill>
                  <a:srgbClr val="808000"/>
                </a:solidFill>
              </a:rPr>
              <a:t>)# </a:t>
            </a:r>
            <a:r>
              <a:rPr lang="fr-FR" dirty="0" err="1">
                <a:solidFill>
                  <a:srgbClr val="808000"/>
                </a:solidFill>
              </a:rPr>
              <a:t>switchport</a:t>
            </a:r>
            <a:r>
              <a:rPr lang="fr-FR" dirty="0">
                <a:solidFill>
                  <a:srgbClr val="808000"/>
                </a:solidFill>
              </a:rPr>
              <a:t> mode </a:t>
            </a:r>
            <a:r>
              <a:rPr lang="fr-FR" dirty="0" err="1">
                <a:solidFill>
                  <a:srgbClr val="808000"/>
                </a:solidFill>
              </a:rPr>
              <a:t>trunk</a:t>
            </a:r>
            <a:endParaRPr lang="fr-FR" dirty="0">
              <a:solidFill>
                <a:srgbClr val="808000"/>
              </a:solidFill>
            </a:endParaRPr>
          </a:p>
          <a:p>
            <a:pPr lvl="2"/>
            <a:r>
              <a:rPr lang="en-US" dirty="0" smtClean="0">
                <a:solidFill>
                  <a:srgbClr val="808000"/>
                </a:solidFill>
              </a:rPr>
              <a:t>S2(</a:t>
            </a:r>
            <a:r>
              <a:rPr lang="en-US" dirty="0" err="1" smtClean="0">
                <a:solidFill>
                  <a:srgbClr val="808000"/>
                </a:solidFill>
              </a:rPr>
              <a:t>config</a:t>
            </a:r>
            <a:r>
              <a:rPr lang="en-US" dirty="0" smtClean="0">
                <a:solidFill>
                  <a:srgbClr val="808000"/>
                </a:solidFill>
              </a:rPr>
              <a:t>-if-range</a:t>
            </a:r>
            <a:r>
              <a:rPr lang="en-US" dirty="0">
                <a:solidFill>
                  <a:srgbClr val="808000"/>
                </a:solidFill>
              </a:rPr>
              <a:t>)# </a:t>
            </a:r>
            <a:r>
              <a:rPr lang="en-US" dirty="0" err="1">
                <a:solidFill>
                  <a:srgbClr val="808000"/>
                </a:solidFill>
              </a:rPr>
              <a:t>switchport</a:t>
            </a:r>
            <a:r>
              <a:rPr lang="en-US" dirty="0">
                <a:solidFill>
                  <a:srgbClr val="808000"/>
                </a:solidFill>
              </a:rPr>
              <a:t> trunk native </a:t>
            </a:r>
            <a:r>
              <a:rPr lang="en-US" dirty="0" err="1">
                <a:solidFill>
                  <a:srgbClr val="808000"/>
                </a:solidFill>
              </a:rPr>
              <a:t>vlan</a:t>
            </a:r>
            <a:r>
              <a:rPr lang="en-US" dirty="0">
                <a:solidFill>
                  <a:srgbClr val="808000"/>
                </a:solidFill>
              </a:rPr>
              <a:t> 99</a:t>
            </a:r>
            <a:endParaRPr lang="fr-FR" dirty="0">
              <a:solidFill>
                <a:srgbClr val="808000"/>
              </a:solidFill>
            </a:endParaRPr>
          </a:p>
          <a:p>
            <a:pPr lvl="2"/>
            <a:r>
              <a:rPr lang="en-US" dirty="0" smtClean="0">
                <a:solidFill>
                  <a:srgbClr val="808000"/>
                </a:solidFill>
              </a:rPr>
              <a:t>S2(</a:t>
            </a:r>
            <a:r>
              <a:rPr lang="en-US" dirty="0" err="1" smtClean="0">
                <a:solidFill>
                  <a:srgbClr val="808000"/>
                </a:solidFill>
              </a:rPr>
              <a:t>config</a:t>
            </a:r>
            <a:r>
              <a:rPr lang="en-US" dirty="0" smtClean="0">
                <a:solidFill>
                  <a:srgbClr val="808000"/>
                </a:solidFill>
              </a:rPr>
              <a:t>-if-range)# channel-group  </a:t>
            </a:r>
            <a:r>
              <a:rPr lang="en-US" i="1" dirty="0">
                <a:solidFill>
                  <a:srgbClr val="808000"/>
                </a:solidFill>
              </a:rPr>
              <a:t>2</a:t>
            </a:r>
            <a:r>
              <a:rPr lang="en-US" dirty="0">
                <a:solidFill>
                  <a:srgbClr val="808000"/>
                </a:solidFill>
              </a:rPr>
              <a:t> mode </a:t>
            </a:r>
            <a:r>
              <a:rPr lang="en-US" i="1" dirty="0" smtClean="0">
                <a:solidFill>
                  <a:srgbClr val="808000"/>
                </a:solidFill>
              </a:rPr>
              <a:t>passive</a:t>
            </a:r>
            <a:endParaRPr lang="en-US" i="1" dirty="0">
              <a:solidFill>
                <a:srgbClr val="808000"/>
              </a:solidFill>
            </a:endParaRPr>
          </a:p>
          <a:p>
            <a:pPr lvl="1"/>
            <a:endParaRPr 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173</a:t>
            </a:fld>
            <a:endParaRPr lang="fr-BE" dirty="0"/>
          </a:p>
        </p:txBody>
      </p:sp>
    </p:spTree>
    <p:extLst>
      <p:ext uri="{BB962C8B-B14F-4D97-AF65-F5344CB8AC3E}">
        <p14:creationId xmlns:p14="http://schemas.microsoft.com/office/powerpoint/2010/main" val="113234241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060848"/>
            <a:ext cx="6173219" cy="4005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err="1"/>
              <a:t>Etherchannel</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Nouvelle Vérification</a:t>
            </a:r>
          </a:p>
          <a:p>
            <a:pPr lvl="1"/>
            <a:endParaRPr lang="fr-FR" dirty="0"/>
          </a:p>
        </p:txBody>
      </p:sp>
      <p:sp>
        <p:nvSpPr>
          <p:cNvPr id="8" name="Rectangle 9"/>
          <p:cNvSpPr>
            <a:spLocks noChangeArrowheads="1"/>
          </p:cNvSpPr>
          <p:nvPr/>
        </p:nvSpPr>
        <p:spPr bwMode="auto">
          <a:xfrm>
            <a:off x="1314251" y="5373216"/>
            <a:ext cx="6138069" cy="83482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 name="Rectangle 9"/>
          <p:cNvSpPr>
            <a:spLocks noChangeArrowheads="1"/>
          </p:cNvSpPr>
          <p:nvPr/>
        </p:nvSpPr>
        <p:spPr bwMode="auto">
          <a:xfrm>
            <a:off x="3972401" y="5609049"/>
            <a:ext cx="671607" cy="484247"/>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174</a:t>
            </a:fld>
            <a:endParaRPr lang="fr-BE" dirty="0"/>
          </a:p>
        </p:txBody>
      </p:sp>
    </p:spTree>
    <p:extLst>
      <p:ext uri="{BB962C8B-B14F-4D97-AF65-F5344CB8AC3E}">
        <p14:creationId xmlns:p14="http://schemas.microsoft.com/office/powerpoint/2010/main" val="201164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normAutofit fontScale="90000"/>
          </a:bodyPr>
          <a:lstStyle/>
          <a:p>
            <a:r>
              <a:rPr lang="en-US" altLang="fr-FR" dirty="0"/>
              <a:t>Module 4</a:t>
            </a:r>
            <a:br>
              <a:rPr lang="en-US" altLang="fr-FR" dirty="0"/>
            </a:br>
            <a:r>
              <a:rPr lang="fr-FR" altLang="fr-FR" dirty="0"/>
              <a:t>EIGRP</a:t>
            </a:r>
            <a:br>
              <a:rPr lang="fr-FR" altLang="fr-FR" dirty="0"/>
            </a:br>
            <a:endParaRPr lang="fr-FR" altLang="fr-FR" dirty="0" smtClean="0"/>
          </a:p>
        </p:txBody>
      </p:sp>
      <p:sp>
        <p:nvSpPr>
          <p:cNvPr id="2052" name="Rectangle 3"/>
          <p:cNvSpPr>
            <a:spLocks noGrp="1" noChangeArrowheads="1"/>
          </p:cNvSpPr>
          <p:nvPr>
            <p:ph type="subTitle" idx="1"/>
          </p:nvPr>
        </p:nvSpPr>
        <p:spPr/>
        <p:txBody>
          <a:bodyPr/>
          <a:lstStyle/>
          <a:p>
            <a:pPr eaLnBrk="1" hangingPunct="1"/>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175</a:t>
            </a:fld>
            <a:endParaRPr lang="fr-BE" dirty="0"/>
          </a:p>
        </p:txBody>
      </p:sp>
    </p:spTree>
    <p:extLst>
      <p:ext uri="{BB962C8B-B14F-4D97-AF65-F5344CB8AC3E}">
        <p14:creationId xmlns:p14="http://schemas.microsoft.com/office/powerpoint/2010/main" val="114561842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2"/>
          <p:cNvSpPr>
            <a:spLocks noGrp="1" noChangeArrowheads="1"/>
          </p:cNvSpPr>
          <p:nvPr>
            <p:ph type="title"/>
          </p:nvPr>
        </p:nvSpPr>
        <p:spPr/>
        <p:txBody>
          <a:bodyPr>
            <a:normAutofit/>
          </a:bodyPr>
          <a:lstStyle/>
          <a:p>
            <a:pPr eaLnBrk="1" hangingPunct="1"/>
            <a:r>
              <a:rPr lang="fr-FR" altLang="fr-FR" dirty="0" smtClean="0"/>
              <a:t>Objectifs du module</a:t>
            </a:r>
          </a:p>
        </p:txBody>
      </p:sp>
      <p:sp>
        <p:nvSpPr>
          <p:cNvPr id="285700" name="Rectangle 3"/>
          <p:cNvSpPr>
            <a:spLocks noGrp="1" noChangeArrowheads="1"/>
          </p:cNvSpPr>
          <p:nvPr>
            <p:ph type="body" idx="1"/>
          </p:nvPr>
        </p:nvSpPr>
        <p:spPr/>
        <p:txBody>
          <a:bodyPr>
            <a:normAutofit fontScale="92500" lnSpcReduction="10000"/>
          </a:bodyPr>
          <a:lstStyle/>
          <a:p>
            <a:pPr eaLnBrk="1" hangingPunct="1">
              <a:lnSpc>
                <a:spcPct val="80000"/>
              </a:lnSpc>
            </a:pPr>
            <a:r>
              <a:rPr lang="fr-FR" altLang="fr-FR" sz="2800" dirty="0" smtClean="0">
                <a:solidFill>
                  <a:schemeClr val="accent6">
                    <a:lumMod val="75000"/>
                  </a:schemeClr>
                </a:solidFill>
              </a:rPr>
              <a:t>Objectifs</a:t>
            </a:r>
          </a:p>
          <a:p>
            <a:pPr lvl="1" eaLnBrk="1" hangingPunct="1">
              <a:lnSpc>
                <a:spcPct val="80000"/>
              </a:lnSpc>
            </a:pPr>
            <a:r>
              <a:rPr lang="fr-FR" altLang="fr-FR" sz="2400" dirty="0" smtClean="0"/>
              <a:t>Décrire les fonctionnalités de base du protocole EIGRP</a:t>
            </a:r>
          </a:p>
          <a:p>
            <a:pPr lvl="1" eaLnBrk="1" hangingPunct="1">
              <a:lnSpc>
                <a:spcPct val="80000"/>
              </a:lnSpc>
            </a:pPr>
            <a:r>
              <a:rPr lang="fr-FR" altLang="fr-FR" sz="2400" dirty="0"/>
              <a:t>Décrire les concepts et le fonctionnement de l’algorithme DUAL</a:t>
            </a:r>
          </a:p>
          <a:p>
            <a:pPr lvl="1" eaLnBrk="1" hangingPunct="1">
              <a:lnSpc>
                <a:spcPct val="80000"/>
              </a:lnSpc>
            </a:pPr>
            <a:r>
              <a:rPr lang="fr-FR" altLang="fr-FR" sz="2400" dirty="0" smtClean="0"/>
              <a:t>Calculer les mesures composites utilisées dans le protocole EIGRP</a:t>
            </a:r>
          </a:p>
          <a:p>
            <a:pPr lvl="1" eaLnBrk="1" hangingPunct="1">
              <a:lnSpc>
                <a:spcPct val="80000"/>
              </a:lnSpc>
            </a:pPr>
            <a:r>
              <a:rPr lang="fr-FR" altLang="fr-FR" sz="2400" dirty="0" smtClean="0"/>
              <a:t>Configurer </a:t>
            </a:r>
            <a:r>
              <a:rPr lang="fr-FR" altLang="fr-FR" sz="2400" dirty="0"/>
              <a:t>le protocole EIGRP pour IPv4 et IPv6 dans un petit réseau routé. </a:t>
            </a:r>
          </a:p>
          <a:p>
            <a:pPr lvl="1"/>
            <a:r>
              <a:rPr lang="fr-FR" altLang="fr-FR" sz="2400" dirty="0"/>
              <a:t>Configurer EIGRP pour le résumé automatique de route.</a:t>
            </a:r>
          </a:p>
          <a:p>
            <a:pPr lvl="1"/>
            <a:r>
              <a:rPr lang="fr-FR" altLang="fr-FR" sz="2400" dirty="0"/>
              <a:t>Configurer EIGRP pour le résumé manuel de route.</a:t>
            </a:r>
          </a:p>
          <a:p>
            <a:pPr lvl="1"/>
            <a:r>
              <a:rPr lang="fr-FR" altLang="fr-FR" sz="2400" dirty="0"/>
              <a:t>Configurer un routeur pour propager des routes statiques</a:t>
            </a:r>
          </a:p>
          <a:p>
            <a:pPr lvl="1"/>
            <a:r>
              <a:rPr lang="fr-FR" altLang="fr-FR" sz="2400" dirty="0"/>
              <a:t>Configurer l’authentification EIGRP</a:t>
            </a:r>
          </a:p>
          <a:p>
            <a:pPr lvl="1"/>
            <a:r>
              <a:rPr lang="fr-FR" altLang="fr-FR" sz="2400" dirty="0"/>
              <a:t>Configurer les paramètres EIGRP pour améliorer les performances réseau</a:t>
            </a:r>
          </a:p>
          <a:p>
            <a:pPr lvl="1"/>
            <a:r>
              <a:rPr lang="fr-FR" altLang="fr-FR" sz="2400" dirty="0"/>
              <a:t>Dépannage d’une réseau EIGRP</a:t>
            </a:r>
          </a:p>
          <a:p>
            <a:pPr lvl="1" eaLnBrk="1" hangingPunct="1">
              <a:lnSpc>
                <a:spcPct val="80000"/>
              </a:lnSpc>
            </a:pPr>
            <a:endParaRPr lang="fr-FR" altLang="fr-FR" sz="2400" dirty="0" smtClean="0"/>
          </a:p>
          <a:p>
            <a:pPr lvl="1" eaLnBrk="1" hangingPunct="1">
              <a:lnSpc>
                <a:spcPct val="80000"/>
              </a:lnSpc>
            </a:pPr>
            <a:endParaRPr lang="fr-FR" altLang="fr-FR" sz="24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176</a:t>
            </a:fld>
            <a:endParaRPr lang="fr-BE" dirty="0"/>
          </a:p>
        </p:txBody>
      </p:sp>
    </p:spTree>
    <p:extLst>
      <p:ext uri="{BB962C8B-B14F-4D97-AF65-F5344CB8AC3E}">
        <p14:creationId xmlns:p14="http://schemas.microsoft.com/office/powerpoint/2010/main" val="210311419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Introduction</a:t>
            </a:r>
            <a:endParaRPr lang="fr-FR" dirty="0"/>
          </a:p>
        </p:txBody>
      </p:sp>
      <p:sp>
        <p:nvSpPr>
          <p:cNvPr id="3" name="Espace réservé du contenu 2"/>
          <p:cNvSpPr>
            <a:spLocks noGrp="1"/>
          </p:cNvSpPr>
          <p:nvPr>
            <p:ph idx="1"/>
          </p:nvPr>
        </p:nvSpPr>
        <p:spPr>
          <a:xfrm>
            <a:off x="457200" y="1556792"/>
            <a:ext cx="8229600" cy="4713387"/>
          </a:xfrm>
        </p:spPr>
        <p:txBody>
          <a:bodyPr>
            <a:normAutofit/>
          </a:bodyPr>
          <a:lstStyle/>
          <a:p>
            <a:r>
              <a:rPr lang="fr-FR" dirty="0" smtClean="0">
                <a:solidFill>
                  <a:schemeClr val="accent6">
                    <a:lumMod val="75000"/>
                  </a:schemeClr>
                </a:solidFill>
              </a:rPr>
              <a:t>EIGRP</a:t>
            </a:r>
            <a:endParaRPr lang="fr-FR" dirty="0">
              <a:solidFill>
                <a:schemeClr val="accent6">
                  <a:lumMod val="75000"/>
                </a:schemeClr>
              </a:solidFill>
            </a:endParaRPr>
          </a:p>
          <a:p>
            <a:pPr lvl="1"/>
            <a:r>
              <a:rPr lang="fr-FR" dirty="0" err="1">
                <a:solidFill>
                  <a:srgbClr val="0070C0"/>
                </a:solidFill>
              </a:rPr>
              <a:t>Enhanced</a:t>
            </a:r>
            <a:r>
              <a:rPr lang="fr-FR" dirty="0">
                <a:solidFill>
                  <a:srgbClr val="0070C0"/>
                </a:solidFill>
              </a:rPr>
              <a:t> </a:t>
            </a:r>
            <a:r>
              <a:rPr lang="fr-FR" dirty="0" err="1">
                <a:solidFill>
                  <a:srgbClr val="0070C0"/>
                </a:solidFill>
              </a:rPr>
              <a:t>Interior</a:t>
            </a:r>
            <a:r>
              <a:rPr lang="fr-FR" dirty="0">
                <a:solidFill>
                  <a:srgbClr val="0070C0"/>
                </a:solidFill>
              </a:rPr>
              <a:t> Gateway </a:t>
            </a:r>
            <a:r>
              <a:rPr lang="fr-FR" dirty="0" err="1">
                <a:solidFill>
                  <a:srgbClr val="0070C0"/>
                </a:solidFill>
              </a:rPr>
              <a:t>Routing</a:t>
            </a:r>
            <a:r>
              <a:rPr lang="fr-FR" dirty="0">
                <a:solidFill>
                  <a:srgbClr val="0070C0"/>
                </a:solidFill>
              </a:rPr>
              <a:t> Protocol </a:t>
            </a:r>
          </a:p>
          <a:p>
            <a:pPr lvl="2"/>
            <a:r>
              <a:rPr lang="fr-FR" dirty="0"/>
              <a:t>Protocole propriétaire Cisco</a:t>
            </a:r>
          </a:p>
          <a:p>
            <a:pPr lvl="2"/>
            <a:r>
              <a:rPr lang="fr-FR" dirty="0"/>
              <a:t>Amélioration du protocole IGRP (Obsolète depuis IOS 12.3)</a:t>
            </a:r>
          </a:p>
          <a:p>
            <a:pPr lvl="2"/>
            <a:r>
              <a:rPr lang="fr-FR" dirty="0"/>
              <a:t>Mis sur le marché en 1992 </a:t>
            </a:r>
          </a:p>
          <a:p>
            <a:pPr lvl="2"/>
            <a:r>
              <a:rPr lang="fr-FR" dirty="0"/>
              <a:t>Peut être utilisé par d’autres fournisseurs depuis 2013</a:t>
            </a:r>
          </a:p>
          <a:p>
            <a:pPr lvl="3"/>
            <a:r>
              <a:rPr lang="fr-FR" dirty="0"/>
              <a:t>Certaines fonctionnalités ne seront pas disponibles</a:t>
            </a:r>
          </a:p>
          <a:p>
            <a:pPr lvl="1"/>
            <a:r>
              <a:rPr lang="fr-FR" dirty="0">
                <a:solidFill>
                  <a:srgbClr val="0070C0"/>
                </a:solidFill>
              </a:rPr>
              <a:t>Protocole de routage sans classe à vecteur de distance </a:t>
            </a:r>
          </a:p>
          <a:p>
            <a:pPr lvl="2"/>
            <a:r>
              <a:rPr lang="fr-FR" dirty="0"/>
              <a:t>Seuls les voisins directement connectés fournissent des  informations sur le reste du réseau</a:t>
            </a:r>
          </a:p>
          <a:p>
            <a:pPr lvl="2"/>
            <a:r>
              <a:rPr lang="fr-FR" dirty="0"/>
              <a:t>Cependant, </a:t>
            </a:r>
            <a:r>
              <a:rPr lang="fr-FR" dirty="0" smtClean="0"/>
              <a:t>EIGRP </a:t>
            </a:r>
            <a:r>
              <a:rPr lang="fr-FR" dirty="0"/>
              <a:t>comporte certaines fonctionnalités des protocoles de routage </a:t>
            </a:r>
            <a:r>
              <a:rPr lang="fr-FR" dirty="0" smtClean="0"/>
              <a:t>à état </a:t>
            </a:r>
            <a:r>
              <a:rPr lang="fr-FR" dirty="0"/>
              <a:t>de liens</a:t>
            </a:r>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177</a:t>
            </a:fld>
            <a:endParaRPr lang="fr-BE" dirty="0"/>
          </a:p>
        </p:txBody>
      </p:sp>
    </p:spTree>
    <p:extLst>
      <p:ext uri="{BB962C8B-B14F-4D97-AF65-F5344CB8AC3E}">
        <p14:creationId xmlns:p14="http://schemas.microsoft.com/office/powerpoint/2010/main" val="337312568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Caractéristiques EIGRP</a:t>
            </a:r>
            <a:endParaRPr lang="fr-FR" dirty="0"/>
          </a:p>
        </p:txBody>
      </p:sp>
      <p:sp>
        <p:nvSpPr>
          <p:cNvPr id="3" name="Espace réservé du contenu 2"/>
          <p:cNvSpPr>
            <a:spLocks noGrp="1"/>
          </p:cNvSpPr>
          <p:nvPr>
            <p:ph idx="1"/>
          </p:nvPr>
        </p:nvSpPr>
        <p:spPr>
          <a:xfrm>
            <a:off x="457200" y="1600200"/>
            <a:ext cx="8229600" cy="4277072"/>
          </a:xfrm>
        </p:spPr>
        <p:txBody>
          <a:bodyPr>
            <a:normAutofit/>
          </a:bodyPr>
          <a:lstStyle/>
          <a:p>
            <a:r>
              <a:rPr lang="fr-FR" dirty="0">
                <a:solidFill>
                  <a:schemeClr val="accent6">
                    <a:lumMod val="75000"/>
                  </a:schemeClr>
                </a:solidFill>
              </a:rPr>
              <a:t>Algorithme</a:t>
            </a:r>
          </a:p>
          <a:p>
            <a:pPr lvl="1"/>
            <a:r>
              <a:rPr lang="fr-FR" dirty="0" smtClean="0">
                <a:solidFill>
                  <a:srgbClr val="0070C0"/>
                </a:solidFill>
              </a:rPr>
              <a:t>Vecteur </a:t>
            </a:r>
            <a:r>
              <a:rPr lang="fr-FR" dirty="0">
                <a:solidFill>
                  <a:srgbClr val="0070C0"/>
                </a:solidFill>
              </a:rPr>
              <a:t>de distance traditionnel</a:t>
            </a:r>
          </a:p>
          <a:p>
            <a:pPr lvl="2"/>
            <a:r>
              <a:rPr lang="fr-FR" dirty="0"/>
              <a:t>Algorithme Bellman-Ford ou Ford </a:t>
            </a:r>
            <a:r>
              <a:rPr lang="fr-FR" dirty="0" err="1"/>
              <a:t>Fulkenson</a:t>
            </a:r>
            <a:endParaRPr lang="fr-FR" dirty="0"/>
          </a:p>
          <a:p>
            <a:pPr lvl="2"/>
            <a:r>
              <a:rPr lang="fr-FR" dirty="0"/>
              <a:t>Ces protocoles nécessitent l’envoi périodique de mises à </a:t>
            </a:r>
            <a:r>
              <a:rPr lang="fr-FR" dirty="0" smtClean="0"/>
              <a:t>jour </a:t>
            </a:r>
            <a:r>
              <a:rPr lang="fr-FR" dirty="0"/>
              <a:t>de la table de </a:t>
            </a:r>
            <a:r>
              <a:rPr lang="fr-FR" dirty="0" smtClean="0"/>
              <a:t>routage.</a:t>
            </a:r>
            <a:endParaRPr lang="fr-FR" dirty="0"/>
          </a:p>
          <a:p>
            <a:pPr lvl="1"/>
            <a:r>
              <a:rPr lang="fr-FR" dirty="0">
                <a:solidFill>
                  <a:srgbClr val="0070C0"/>
                </a:solidFill>
              </a:rPr>
              <a:t>EIGRP</a:t>
            </a:r>
          </a:p>
          <a:p>
            <a:pPr lvl="2"/>
            <a:r>
              <a:rPr lang="fr-FR" dirty="0">
                <a:solidFill>
                  <a:srgbClr val="0070C0"/>
                </a:solidFill>
              </a:rPr>
              <a:t>Algorithme DUAL (</a:t>
            </a:r>
            <a:r>
              <a:rPr lang="fr-FR" dirty="0" err="1">
                <a:solidFill>
                  <a:srgbClr val="0070C0"/>
                </a:solidFill>
              </a:rPr>
              <a:t>Diffusing</a:t>
            </a:r>
            <a:r>
              <a:rPr lang="fr-FR" dirty="0">
                <a:solidFill>
                  <a:srgbClr val="0070C0"/>
                </a:solidFill>
              </a:rPr>
              <a:t> Update </a:t>
            </a:r>
            <a:r>
              <a:rPr lang="fr-FR" dirty="0" err="1">
                <a:solidFill>
                  <a:srgbClr val="0070C0"/>
                </a:solidFill>
              </a:rPr>
              <a:t>Algorithm</a:t>
            </a:r>
            <a:r>
              <a:rPr lang="fr-FR" dirty="0">
                <a:solidFill>
                  <a:srgbClr val="0070C0"/>
                </a:solidFill>
              </a:rPr>
              <a:t>)</a:t>
            </a:r>
          </a:p>
          <a:p>
            <a:pPr lvl="3"/>
            <a:r>
              <a:rPr lang="fr-FR" dirty="0" smtClean="0"/>
              <a:t>Algorithme </a:t>
            </a:r>
            <a:r>
              <a:rPr lang="fr-FR" dirty="0"/>
              <a:t>de diffusion de mise à jour</a:t>
            </a:r>
          </a:p>
          <a:p>
            <a:pPr lvl="3"/>
            <a:r>
              <a:rPr lang="fr-FR" dirty="0"/>
              <a:t>DUAL constitue le principal moyen d’éviter les </a:t>
            </a:r>
            <a:r>
              <a:rPr lang="fr-FR" dirty="0" smtClean="0"/>
              <a:t>boucles</a:t>
            </a:r>
          </a:p>
          <a:p>
            <a:pPr marL="1371600" lvl="3" indent="0">
              <a:buNone/>
            </a:pPr>
            <a:r>
              <a:rPr lang="fr-FR" dirty="0"/>
              <a:t> </a:t>
            </a:r>
            <a:r>
              <a:rPr lang="fr-FR" dirty="0" smtClean="0"/>
              <a:t>    + Split horizon</a:t>
            </a:r>
          </a:p>
          <a:p>
            <a:pPr marL="1371600" lvl="3" indent="0">
              <a:buNone/>
            </a:pPr>
            <a:r>
              <a:rPr lang="fr-FR" dirty="0"/>
              <a:t> </a:t>
            </a:r>
            <a:r>
              <a:rPr lang="fr-FR" dirty="0" smtClean="0"/>
              <a:t>    + Minuteur </a:t>
            </a:r>
            <a:r>
              <a:rPr lang="fr-FR" dirty="0"/>
              <a:t>de mise </a:t>
            </a:r>
            <a:r>
              <a:rPr lang="fr-FR" dirty="0" smtClean="0"/>
              <a:t>en attente (</a:t>
            </a:r>
            <a:r>
              <a:rPr lang="fr-FR" dirty="0" err="1" smtClean="0"/>
              <a:t>hold</a:t>
            </a:r>
            <a:r>
              <a:rPr lang="fr-FR" dirty="0" smtClean="0"/>
              <a:t> time)</a:t>
            </a:r>
            <a:endParaRPr lang="fr-FR" dirty="0"/>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178</a:t>
            </a:fld>
            <a:endParaRPr lang="fr-BE" dirty="0"/>
          </a:p>
        </p:txBody>
      </p:sp>
    </p:spTree>
    <p:extLst>
      <p:ext uri="{BB962C8B-B14F-4D97-AF65-F5344CB8AC3E}">
        <p14:creationId xmlns:p14="http://schemas.microsoft.com/office/powerpoint/2010/main" val="278320430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356992"/>
            <a:ext cx="5555772"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altLang="fr-FR" dirty="0"/>
              <a:t>Caractéristiques EIGRP</a:t>
            </a:r>
            <a:endParaRPr lang="fr-FR" dirty="0"/>
          </a:p>
        </p:txBody>
      </p:sp>
      <p:sp>
        <p:nvSpPr>
          <p:cNvPr id="3" name="Espace réservé du contenu 2"/>
          <p:cNvSpPr>
            <a:spLocks noGrp="1"/>
          </p:cNvSpPr>
          <p:nvPr>
            <p:ph idx="1"/>
          </p:nvPr>
        </p:nvSpPr>
        <p:spPr>
          <a:xfrm>
            <a:off x="457200" y="1600200"/>
            <a:ext cx="8229600" cy="2332856"/>
          </a:xfrm>
        </p:spPr>
        <p:txBody>
          <a:bodyPr>
            <a:normAutofit/>
          </a:bodyPr>
          <a:lstStyle/>
          <a:p>
            <a:r>
              <a:rPr lang="fr-FR" dirty="0" smtClean="0">
                <a:solidFill>
                  <a:schemeClr val="accent6">
                    <a:lumMod val="75000"/>
                  </a:schemeClr>
                </a:solidFill>
              </a:rPr>
              <a:t>Contiguïtés</a:t>
            </a:r>
          </a:p>
          <a:p>
            <a:pPr lvl="1"/>
            <a:r>
              <a:rPr lang="fr-FR" dirty="0" smtClean="0"/>
              <a:t>Etablissement de contiguïté de voisinage (relation de voisinage) avec </a:t>
            </a:r>
            <a:r>
              <a:rPr lang="fr-FR" dirty="0"/>
              <a:t>les routeurs EIGRP </a:t>
            </a:r>
            <a:r>
              <a:rPr lang="fr-FR" dirty="0" smtClean="0"/>
              <a:t>connectés directement</a:t>
            </a:r>
          </a:p>
          <a:p>
            <a:pPr lvl="1"/>
            <a:r>
              <a:rPr lang="fr-FR" dirty="0" smtClean="0"/>
              <a:t>Les </a:t>
            </a:r>
            <a:r>
              <a:rPr lang="fr-FR" dirty="0"/>
              <a:t>contiguïtés de voisinage servent à suivre l'état </a:t>
            </a:r>
            <a:r>
              <a:rPr lang="fr-FR" dirty="0" smtClean="0"/>
              <a:t>des </a:t>
            </a:r>
            <a:r>
              <a:rPr lang="fr-FR" dirty="0"/>
              <a:t>voisins</a:t>
            </a:r>
            <a:r>
              <a:rPr lang="fr-FR" dirty="0" smtClean="0"/>
              <a:t>.</a:t>
            </a:r>
          </a:p>
        </p:txBody>
      </p:sp>
      <p:cxnSp>
        <p:nvCxnSpPr>
          <p:cNvPr id="7" name="Connecteur en arc 6"/>
          <p:cNvCxnSpPr/>
          <p:nvPr/>
        </p:nvCxnSpPr>
        <p:spPr>
          <a:xfrm flipV="1">
            <a:off x="3647052" y="4005064"/>
            <a:ext cx="864096" cy="792088"/>
          </a:xfrm>
          <a:prstGeom prst="curvedConnector3">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rc 10"/>
          <p:cNvCxnSpPr/>
          <p:nvPr/>
        </p:nvCxnSpPr>
        <p:spPr>
          <a:xfrm>
            <a:off x="3935084" y="5345596"/>
            <a:ext cx="1656184" cy="12700"/>
          </a:xfrm>
          <a:prstGeom prst="curvedConnector3">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Connecteur en arc 12"/>
          <p:cNvCxnSpPr/>
          <p:nvPr/>
        </p:nvCxnSpPr>
        <p:spPr>
          <a:xfrm rot="16200000" flipH="1">
            <a:off x="5170340" y="4160197"/>
            <a:ext cx="841859" cy="720079"/>
          </a:xfrm>
          <a:prstGeom prst="curvedConnector3">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2137543" y="3718773"/>
            <a:ext cx="1941557" cy="646331"/>
          </a:xfrm>
          <a:prstGeom prst="rect">
            <a:avLst/>
          </a:prstGeom>
          <a:noFill/>
        </p:spPr>
        <p:txBody>
          <a:bodyPr wrap="none" rtlCol="0">
            <a:spAutoFit/>
          </a:bodyPr>
          <a:lstStyle/>
          <a:p>
            <a:r>
              <a:rPr lang="fr-FR" dirty="0" smtClean="0">
                <a:solidFill>
                  <a:srgbClr val="00B050"/>
                </a:solidFill>
              </a:rPr>
              <a:t>Contiguïté, </a:t>
            </a:r>
          </a:p>
          <a:p>
            <a:r>
              <a:rPr lang="fr-FR" dirty="0" smtClean="0">
                <a:solidFill>
                  <a:srgbClr val="00B050"/>
                </a:solidFill>
              </a:rPr>
              <a:t>échange des </a:t>
            </a:r>
            <a:r>
              <a:rPr lang="fr-FR" dirty="0" err="1" smtClean="0">
                <a:solidFill>
                  <a:srgbClr val="00B050"/>
                </a:solidFill>
              </a:rPr>
              <a:t>màj</a:t>
            </a:r>
            <a:endParaRPr lang="fr-FR" dirty="0">
              <a:solidFill>
                <a:srgbClr val="00B050"/>
              </a:solidFill>
            </a:endParaRPr>
          </a:p>
        </p:txBody>
      </p:sp>
      <p:sp>
        <p:nvSpPr>
          <p:cNvPr id="20" name="ZoneTexte 19"/>
          <p:cNvSpPr txBox="1"/>
          <p:nvPr/>
        </p:nvSpPr>
        <p:spPr>
          <a:xfrm>
            <a:off x="5953967" y="4222829"/>
            <a:ext cx="1941557" cy="646331"/>
          </a:xfrm>
          <a:prstGeom prst="rect">
            <a:avLst/>
          </a:prstGeom>
          <a:noFill/>
        </p:spPr>
        <p:txBody>
          <a:bodyPr wrap="none" rtlCol="0">
            <a:spAutoFit/>
          </a:bodyPr>
          <a:lstStyle/>
          <a:p>
            <a:r>
              <a:rPr lang="fr-FR" dirty="0" smtClean="0">
                <a:solidFill>
                  <a:srgbClr val="00B050"/>
                </a:solidFill>
              </a:rPr>
              <a:t>Contiguïté, </a:t>
            </a:r>
          </a:p>
          <a:p>
            <a:r>
              <a:rPr lang="fr-FR" dirty="0" smtClean="0">
                <a:solidFill>
                  <a:srgbClr val="00B050"/>
                </a:solidFill>
              </a:rPr>
              <a:t>échange des </a:t>
            </a:r>
            <a:r>
              <a:rPr lang="fr-FR" dirty="0" err="1" smtClean="0">
                <a:solidFill>
                  <a:srgbClr val="00B050"/>
                </a:solidFill>
              </a:rPr>
              <a:t>màj</a:t>
            </a:r>
            <a:endParaRPr lang="fr-FR" dirty="0">
              <a:solidFill>
                <a:srgbClr val="00B050"/>
              </a:solidFill>
            </a:endParaRPr>
          </a:p>
        </p:txBody>
      </p:sp>
      <p:sp>
        <p:nvSpPr>
          <p:cNvPr id="21" name="ZoneTexte 20"/>
          <p:cNvSpPr txBox="1"/>
          <p:nvPr/>
        </p:nvSpPr>
        <p:spPr>
          <a:xfrm>
            <a:off x="3937743" y="5373216"/>
            <a:ext cx="1941557" cy="646331"/>
          </a:xfrm>
          <a:prstGeom prst="rect">
            <a:avLst/>
          </a:prstGeom>
          <a:noFill/>
        </p:spPr>
        <p:txBody>
          <a:bodyPr wrap="none" rtlCol="0">
            <a:spAutoFit/>
          </a:bodyPr>
          <a:lstStyle/>
          <a:p>
            <a:r>
              <a:rPr lang="fr-FR" dirty="0" smtClean="0">
                <a:solidFill>
                  <a:srgbClr val="00B050"/>
                </a:solidFill>
              </a:rPr>
              <a:t>Contiguïté, </a:t>
            </a:r>
          </a:p>
          <a:p>
            <a:r>
              <a:rPr lang="fr-FR" dirty="0" smtClean="0">
                <a:solidFill>
                  <a:srgbClr val="00B050"/>
                </a:solidFill>
              </a:rPr>
              <a:t>échange des </a:t>
            </a:r>
            <a:r>
              <a:rPr lang="fr-FR" dirty="0" err="1" smtClean="0">
                <a:solidFill>
                  <a:srgbClr val="00B050"/>
                </a:solidFill>
              </a:rPr>
              <a:t>màj</a:t>
            </a:r>
            <a:endParaRPr lang="fr-FR" dirty="0">
              <a:solidFill>
                <a:srgbClr val="00B050"/>
              </a:solidFill>
            </a:endParaRPr>
          </a:p>
        </p:txBody>
      </p:sp>
      <p:cxnSp>
        <p:nvCxnSpPr>
          <p:cNvPr id="22" name="Connecteur en arc 21"/>
          <p:cNvCxnSpPr/>
          <p:nvPr/>
        </p:nvCxnSpPr>
        <p:spPr>
          <a:xfrm>
            <a:off x="3971824" y="5338514"/>
            <a:ext cx="1656184" cy="12700"/>
          </a:xfrm>
          <a:prstGeom prst="curvedConnector3">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3974483" y="5366134"/>
            <a:ext cx="2531462" cy="646331"/>
          </a:xfrm>
          <a:prstGeom prst="rect">
            <a:avLst/>
          </a:prstGeom>
          <a:noFill/>
        </p:spPr>
        <p:txBody>
          <a:bodyPr wrap="none" rtlCol="0">
            <a:spAutoFit/>
          </a:bodyPr>
          <a:lstStyle/>
          <a:p>
            <a:r>
              <a:rPr lang="fr-FR" dirty="0" smtClean="0">
                <a:solidFill>
                  <a:srgbClr val="FF0000"/>
                </a:solidFill>
              </a:rPr>
              <a:t>Pas de contiguïté, pas </a:t>
            </a:r>
          </a:p>
          <a:p>
            <a:r>
              <a:rPr lang="fr-FR" dirty="0" smtClean="0">
                <a:solidFill>
                  <a:srgbClr val="FF0000"/>
                </a:solidFill>
              </a:rPr>
              <a:t>d’échange des </a:t>
            </a:r>
            <a:r>
              <a:rPr lang="fr-FR" dirty="0" err="1" smtClean="0">
                <a:solidFill>
                  <a:srgbClr val="FF0000"/>
                </a:solidFill>
              </a:rPr>
              <a:t>màj</a:t>
            </a:r>
            <a:endParaRPr lang="fr-FR" dirty="0">
              <a:solidFill>
                <a:srgbClr val="FF0000"/>
              </a:solidFill>
            </a:endParaRPr>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179</a:t>
            </a:fld>
            <a:endParaRPr lang="fr-BE" dirty="0"/>
          </a:p>
        </p:txBody>
      </p:sp>
    </p:spTree>
    <p:extLst>
      <p:ext uri="{BB962C8B-B14F-4D97-AF65-F5344CB8AC3E}">
        <p14:creationId xmlns:p14="http://schemas.microsoft.com/office/powerpoint/2010/main" val="167609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altLang="fr-FR" dirty="0"/>
              <a:t>Principe des réseaux hiérarchiques</a:t>
            </a:r>
            <a:endParaRPr lang="fr-FR" dirty="0"/>
          </a:p>
        </p:txBody>
      </p:sp>
      <p:sp>
        <p:nvSpPr>
          <p:cNvPr id="3" name="Espace réservé du contenu 2"/>
          <p:cNvSpPr>
            <a:spLocks noGrp="1"/>
          </p:cNvSpPr>
          <p:nvPr>
            <p:ph idx="1"/>
          </p:nvPr>
        </p:nvSpPr>
        <p:spPr>
          <a:xfrm>
            <a:off x="457200" y="1340768"/>
            <a:ext cx="8229600" cy="1440160"/>
          </a:xfrm>
        </p:spPr>
        <p:txBody>
          <a:bodyPr>
            <a:normAutofit fontScale="92500"/>
          </a:bodyPr>
          <a:lstStyle/>
          <a:p>
            <a:pPr>
              <a:defRPr/>
            </a:pPr>
            <a:r>
              <a:rPr lang="fr-BE" altLang="fr-FR" sz="2600" dirty="0">
                <a:solidFill>
                  <a:schemeClr val="accent6">
                    <a:lumMod val="75000"/>
                  </a:schemeClr>
                </a:solidFill>
              </a:rPr>
              <a:t>Couche de distribution</a:t>
            </a:r>
          </a:p>
          <a:p>
            <a:pPr lvl="1">
              <a:defRPr/>
            </a:pPr>
            <a:r>
              <a:rPr lang="fr-FR" altLang="fr-FR" sz="2200" dirty="0"/>
              <a:t>Gère le flux du trafic réseau à l’aide de stratégies</a:t>
            </a:r>
          </a:p>
          <a:p>
            <a:pPr lvl="1">
              <a:defRPr/>
            </a:pPr>
            <a:r>
              <a:rPr lang="fr-FR" altLang="fr-FR" sz="2200" dirty="0"/>
              <a:t>Délimite les domaines de diffusion via des fonctions de routage entre les VLAN</a:t>
            </a:r>
            <a:endParaRPr lang="fr-BE" altLang="fr-FR" sz="2200" dirty="0"/>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18</a:t>
            </a:fld>
            <a:endParaRPr lang="fr-BE"/>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91" y="2708920"/>
            <a:ext cx="8202612" cy="3344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77109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Caractéristiques EIGRP</a:t>
            </a:r>
            <a:endParaRPr lang="fr-FR" dirty="0"/>
          </a:p>
        </p:txBody>
      </p:sp>
      <p:sp>
        <p:nvSpPr>
          <p:cNvPr id="3" name="Espace réservé du contenu 2"/>
          <p:cNvSpPr>
            <a:spLocks noGrp="1"/>
          </p:cNvSpPr>
          <p:nvPr>
            <p:ph idx="1"/>
          </p:nvPr>
        </p:nvSpPr>
        <p:spPr>
          <a:xfrm>
            <a:off x="457200" y="1600200"/>
            <a:ext cx="8229600" cy="4709120"/>
          </a:xfrm>
        </p:spPr>
        <p:txBody>
          <a:bodyPr>
            <a:normAutofit/>
          </a:bodyPr>
          <a:lstStyle/>
          <a:p>
            <a:r>
              <a:rPr lang="fr-FR" dirty="0" smtClean="0">
                <a:solidFill>
                  <a:schemeClr val="accent6">
                    <a:lumMod val="75000"/>
                  </a:schemeClr>
                </a:solidFill>
              </a:rPr>
              <a:t>Mises à jour</a:t>
            </a:r>
          </a:p>
          <a:p>
            <a:pPr lvl="1"/>
            <a:r>
              <a:rPr lang="fr-FR" dirty="0" smtClean="0">
                <a:solidFill>
                  <a:srgbClr val="0070C0"/>
                </a:solidFill>
              </a:rPr>
              <a:t>Non périodiques </a:t>
            </a:r>
          </a:p>
          <a:p>
            <a:pPr lvl="2"/>
            <a:r>
              <a:rPr lang="fr-FR" dirty="0" smtClean="0"/>
              <a:t>DUAL envoie des </a:t>
            </a:r>
            <a:r>
              <a:rPr lang="fr-FR" dirty="0"/>
              <a:t>mises à jour </a:t>
            </a:r>
            <a:r>
              <a:rPr lang="fr-FR" dirty="0" smtClean="0"/>
              <a:t>uniquement en cas de modifications topologique</a:t>
            </a:r>
          </a:p>
          <a:p>
            <a:pPr lvl="1"/>
            <a:r>
              <a:rPr lang="fr-FR" dirty="0" smtClean="0">
                <a:solidFill>
                  <a:srgbClr val="0070C0"/>
                </a:solidFill>
              </a:rPr>
              <a:t>Partielles </a:t>
            </a:r>
            <a:endParaRPr lang="fr-FR" dirty="0">
              <a:solidFill>
                <a:srgbClr val="0070C0"/>
              </a:solidFill>
            </a:endParaRPr>
          </a:p>
          <a:p>
            <a:pPr lvl="2"/>
            <a:r>
              <a:rPr lang="fr-FR" dirty="0"/>
              <a:t>L</a:t>
            </a:r>
            <a:r>
              <a:rPr lang="fr-FR" dirty="0" smtClean="0"/>
              <a:t>a </a:t>
            </a:r>
            <a:r>
              <a:rPr lang="fr-FR" dirty="0"/>
              <a:t>mise à jour ne contient que les informations concernant les modifications de </a:t>
            </a:r>
            <a:r>
              <a:rPr lang="fr-FR" dirty="0" smtClean="0"/>
              <a:t>route</a:t>
            </a:r>
          </a:p>
          <a:p>
            <a:pPr lvl="1"/>
            <a:r>
              <a:rPr lang="fr-FR" dirty="0" smtClean="0">
                <a:solidFill>
                  <a:srgbClr val="0070C0"/>
                </a:solidFill>
              </a:rPr>
              <a:t>Limitées</a:t>
            </a:r>
            <a:endParaRPr lang="fr-FR" dirty="0">
              <a:solidFill>
                <a:srgbClr val="0070C0"/>
              </a:solidFill>
            </a:endParaRPr>
          </a:p>
          <a:p>
            <a:pPr lvl="2"/>
            <a:r>
              <a:rPr lang="fr-FR" altLang="fr-FR" dirty="0"/>
              <a:t>Les mises à jour envoyées uniquement aux routeurs affectés par le changement </a:t>
            </a:r>
            <a:endParaRPr lang="fr-FR" altLang="fr-FR" dirty="0" smtClean="0"/>
          </a:p>
          <a:p>
            <a:pPr lvl="2"/>
            <a:r>
              <a:rPr lang="fr-FR" dirty="0" smtClean="0"/>
              <a:t>Les </a:t>
            </a:r>
            <a:r>
              <a:rPr lang="fr-FR" dirty="0"/>
              <a:t>mises à jours sont échangées uniquement entre </a:t>
            </a:r>
            <a:r>
              <a:rPr lang="fr-FR" dirty="0" smtClean="0"/>
              <a:t>routeurs ayant établis une relation </a:t>
            </a:r>
            <a:r>
              <a:rPr lang="fr-FR" dirty="0"/>
              <a:t>de </a:t>
            </a:r>
            <a:r>
              <a:rPr lang="fr-FR" dirty="0" smtClean="0"/>
              <a:t>contiguïtés</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180</a:t>
            </a:fld>
            <a:endParaRPr lang="fr-BE" dirty="0"/>
          </a:p>
        </p:txBody>
      </p:sp>
    </p:spTree>
    <p:extLst>
      <p:ext uri="{BB962C8B-B14F-4D97-AF65-F5344CB8AC3E}">
        <p14:creationId xmlns:p14="http://schemas.microsoft.com/office/powerpoint/2010/main" val="152956633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Caractéristiques EIGRP</a:t>
            </a:r>
            <a:endParaRPr lang="fr-FR" dirty="0"/>
          </a:p>
        </p:txBody>
      </p:sp>
      <p:sp>
        <p:nvSpPr>
          <p:cNvPr id="3" name="Espace réservé du contenu 2"/>
          <p:cNvSpPr>
            <a:spLocks noGrp="1"/>
          </p:cNvSpPr>
          <p:nvPr>
            <p:ph idx="1"/>
          </p:nvPr>
        </p:nvSpPr>
        <p:spPr>
          <a:xfrm>
            <a:off x="457200" y="1600200"/>
            <a:ext cx="4618856" cy="3340968"/>
          </a:xfrm>
        </p:spPr>
        <p:txBody>
          <a:bodyPr>
            <a:normAutofit/>
          </a:bodyPr>
          <a:lstStyle/>
          <a:p>
            <a:r>
              <a:rPr lang="fr-FR" dirty="0" smtClean="0">
                <a:solidFill>
                  <a:schemeClr val="accent6">
                    <a:lumMod val="75000"/>
                  </a:schemeClr>
                </a:solidFill>
              </a:rPr>
              <a:t>Equilibrage de charge </a:t>
            </a:r>
          </a:p>
          <a:p>
            <a:pPr lvl="1"/>
            <a:r>
              <a:rPr lang="fr-FR" dirty="0" smtClean="0"/>
              <a:t>A coût égal</a:t>
            </a:r>
          </a:p>
          <a:p>
            <a:pPr lvl="1"/>
            <a:r>
              <a:rPr lang="fr-FR" dirty="0" smtClean="0"/>
              <a:t>A coût inégal</a:t>
            </a:r>
          </a:p>
          <a:p>
            <a:r>
              <a:rPr lang="fr-FR" dirty="0">
                <a:solidFill>
                  <a:schemeClr val="accent6">
                    <a:lumMod val="75000"/>
                  </a:schemeClr>
                </a:solidFill>
              </a:rPr>
              <a:t>Sécurité</a:t>
            </a:r>
          </a:p>
          <a:p>
            <a:pPr lvl="1"/>
            <a:r>
              <a:rPr lang="fr-FR" dirty="0"/>
              <a:t>EIGRP peut </a:t>
            </a:r>
            <a:r>
              <a:rPr lang="fr-FR" dirty="0" smtClean="0"/>
              <a:t>authentifier </a:t>
            </a:r>
            <a:r>
              <a:rPr lang="fr-FR" dirty="0"/>
              <a:t>les informations de routage</a:t>
            </a:r>
          </a:p>
          <a:p>
            <a:pPr lvl="1"/>
            <a:r>
              <a:rPr lang="fr-FR" dirty="0"/>
              <a:t>Les mises à jour ne sont pas cryptées</a:t>
            </a:r>
          </a:p>
          <a:p>
            <a:endParaRPr lang="fr-FR" dirty="0" smtClean="0">
              <a:solidFill>
                <a:srgbClr val="0070C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340768"/>
            <a:ext cx="3096344" cy="4741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181</a:t>
            </a:fld>
            <a:endParaRPr lang="fr-BE" dirty="0"/>
          </a:p>
        </p:txBody>
      </p:sp>
    </p:spTree>
    <p:extLst>
      <p:ext uri="{BB962C8B-B14F-4D97-AF65-F5344CB8AC3E}">
        <p14:creationId xmlns:p14="http://schemas.microsoft.com/office/powerpoint/2010/main" val="103861771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2"/>
          <p:cNvSpPr>
            <a:spLocks noGrp="1" noChangeArrowheads="1"/>
          </p:cNvSpPr>
          <p:nvPr>
            <p:ph type="title"/>
          </p:nvPr>
        </p:nvSpPr>
        <p:spPr/>
        <p:txBody>
          <a:bodyPr>
            <a:normAutofit/>
          </a:bodyPr>
          <a:lstStyle/>
          <a:p>
            <a:pPr eaLnBrk="1" hangingPunct="1"/>
            <a:r>
              <a:rPr lang="fr-FR" altLang="fr-FR" dirty="0"/>
              <a:t>Caractéristiques </a:t>
            </a:r>
            <a:r>
              <a:rPr lang="fr-FR" altLang="fr-FR" dirty="0" smtClean="0"/>
              <a:t>EIGRP</a:t>
            </a:r>
          </a:p>
        </p:txBody>
      </p:sp>
      <p:sp>
        <p:nvSpPr>
          <p:cNvPr id="296964" name="Rectangle 3"/>
          <p:cNvSpPr>
            <a:spLocks noGrp="1" noChangeArrowheads="1"/>
          </p:cNvSpPr>
          <p:nvPr>
            <p:ph type="body" idx="1"/>
          </p:nvPr>
        </p:nvSpPr>
        <p:spPr/>
        <p:txBody>
          <a:bodyPr/>
          <a:lstStyle/>
          <a:p>
            <a:pPr eaLnBrk="1" hangingPunct="1"/>
            <a:r>
              <a:rPr lang="fr-FR" altLang="fr-FR" sz="2800" dirty="0">
                <a:solidFill>
                  <a:schemeClr val="accent6">
                    <a:lumMod val="75000"/>
                  </a:schemeClr>
                </a:solidFill>
              </a:rPr>
              <a:t>Protocol </a:t>
            </a:r>
            <a:r>
              <a:rPr lang="fr-FR" altLang="fr-FR" sz="2800" dirty="0" err="1">
                <a:solidFill>
                  <a:schemeClr val="accent6">
                    <a:lumMod val="75000"/>
                  </a:schemeClr>
                </a:solidFill>
              </a:rPr>
              <a:t>Dependant</a:t>
            </a:r>
            <a:r>
              <a:rPr lang="fr-FR" altLang="fr-FR" sz="2800" dirty="0">
                <a:solidFill>
                  <a:schemeClr val="accent6">
                    <a:lumMod val="75000"/>
                  </a:schemeClr>
                </a:solidFill>
              </a:rPr>
              <a:t> Module (PDM) </a:t>
            </a:r>
            <a:endParaRPr lang="fr-FR" altLang="fr-FR" sz="2800" dirty="0" smtClean="0">
              <a:solidFill>
                <a:schemeClr val="accent6">
                  <a:lumMod val="75000"/>
                </a:schemeClr>
              </a:solidFill>
            </a:endParaRPr>
          </a:p>
          <a:p>
            <a:pPr lvl="1" eaLnBrk="1" hangingPunct="1"/>
            <a:r>
              <a:rPr lang="fr-FR" altLang="fr-FR" sz="2400" dirty="0" smtClean="0">
                <a:solidFill>
                  <a:srgbClr val="0070C0"/>
                </a:solidFill>
              </a:rPr>
              <a:t>Modules dépendant d’un protocole (PDM)</a:t>
            </a:r>
          </a:p>
          <a:p>
            <a:pPr lvl="2" eaLnBrk="1" hangingPunct="1"/>
            <a:r>
              <a:rPr lang="fr-FR" altLang="fr-FR" sz="2000" dirty="0"/>
              <a:t>EIGRP a la capacité de router plusieurs protocoles différents (</a:t>
            </a:r>
            <a:r>
              <a:rPr lang="fr-FR" altLang="fr-FR" sz="2000" dirty="0" smtClean="0"/>
              <a:t>IPv4, IPv6, </a:t>
            </a:r>
            <a:r>
              <a:rPr lang="fr-FR" altLang="fr-FR" sz="2000" strike="sngStrike" dirty="0"/>
              <a:t>IPX</a:t>
            </a:r>
            <a:r>
              <a:rPr lang="fr-FR" altLang="fr-FR" sz="2000" dirty="0"/>
              <a:t>, </a:t>
            </a:r>
            <a:r>
              <a:rPr lang="fr-FR" altLang="fr-FR" sz="2000" strike="sngStrike" dirty="0"/>
              <a:t>AppleTalk</a:t>
            </a:r>
            <a:r>
              <a:rPr lang="fr-FR" altLang="fr-FR" sz="2000" dirty="0"/>
              <a:t>,…)</a:t>
            </a:r>
          </a:p>
          <a:p>
            <a:pPr lvl="2" eaLnBrk="1" hangingPunct="1"/>
            <a:r>
              <a:rPr lang="fr-FR" altLang="fr-FR" sz="2000" dirty="0"/>
              <a:t>EIGRP utilise </a:t>
            </a:r>
            <a:r>
              <a:rPr lang="fr-FR" altLang="fr-FR" sz="2000" dirty="0" smtClean="0"/>
              <a:t>un PDM spécifique pour effectuer les </a:t>
            </a:r>
            <a:r>
              <a:rPr lang="fr-FR" altLang="fr-FR" sz="2000" dirty="0"/>
              <a:t>diverses tâches de routage </a:t>
            </a:r>
            <a:r>
              <a:rPr lang="fr-FR" altLang="fr-FR" sz="2000" dirty="0" smtClean="0"/>
              <a:t>liées à un protocole particulier</a:t>
            </a:r>
            <a:endParaRPr lang="fr-FR" altLang="fr-FR" sz="2000" dirty="0"/>
          </a:p>
          <a:p>
            <a:pPr lvl="1" eaLnBrk="1" hangingPunct="1"/>
            <a:r>
              <a:rPr lang="fr-FR" altLang="fr-FR" sz="2400" dirty="0">
                <a:solidFill>
                  <a:srgbClr val="0070C0"/>
                </a:solidFill>
              </a:rPr>
              <a:t>Les PDM </a:t>
            </a:r>
            <a:r>
              <a:rPr lang="fr-FR" altLang="fr-FR" sz="2400" dirty="0" smtClean="0">
                <a:solidFill>
                  <a:srgbClr val="0070C0"/>
                </a:solidFill>
              </a:rPr>
              <a:t>gèrent les tâches </a:t>
            </a:r>
            <a:r>
              <a:rPr lang="fr-FR" altLang="fr-FR" sz="2400" dirty="0">
                <a:solidFill>
                  <a:srgbClr val="0070C0"/>
                </a:solidFill>
              </a:rPr>
              <a:t>de routage</a:t>
            </a:r>
            <a:endParaRPr lang="fr-FR" altLang="fr-FR" sz="2400" dirty="0" smtClean="0">
              <a:solidFill>
                <a:srgbClr val="0070C0"/>
              </a:solidFill>
            </a:endParaRPr>
          </a:p>
          <a:p>
            <a:pPr lvl="2" eaLnBrk="1" hangingPunct="1"/>
            <a:r>
              <a:rPr lang="fr-FR" altLang="fr-FR" sz="2000" dirty="0" smtClean="0"/>
              <a:t>Calcul des métriques</a:t>
            </a:r>
          </a:p>
          <a:p>
            <a:pPr lvl="2" eaLnBrk="1" hangingPunct="1"/>
            <a:r>
              <a:rPr lang="fr-FR" altLang="fr-FR" sz="2000" dirty="0" smtClean="0"/>
              <a:t>Gestion des tables de voisinage et topologique (chaque protocole dispose de ses propres tables)</a:t>
            </a:r>
          </a:p>
          <a:p>
            <a:pPr lvl="2" eaLnBrk="1" hangingPunct="1"/>
            <a:r>
              <a:rPr lang="fr-FR" altLang="fr-FR" sz="2000" dirty="0" smtClean="0"/>
              <a:t>Redistribution des routes</a:t>
            </a:r>
          </a:p>
          <a:p>
            <a:pPr lvl="2" eaLnBrk="1" hangingPunct="1"/>
            <a:r>
              <a:rPr lang="fr-FR" altLang="fr-FR" sz="2000" dirty="0" smtClean="0"/>
              <a:t>…</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182</a:t>
            </a:fld>
            <a:endParaRPr lang="fr-BE" dirty="0"/>
          </a:p>
        </p:txBody>
      </p:sp>
    </p:spTree>
    <p:extLst>
      <p:ext uri="{BB962C8B-B14F-4D97-AF65-F5344CB8AC3E}">
        <p14:creationId xmlns:p14="http://schemas.microsoft.com/office/powerpoint/2010/main" val="378950099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Caractéristiques EIGRP</a:t>
            </a:r>
            <a:endParaRPr lang="fr-FR" dirty="0"/>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RTP (</a:t>
            </a:r>
            <a:r>
              <a:rPr lang="fr-FR" dirty="0" err="1">
                <a:solidFill>
                  <a:schemeClr val="accent6">
                    <a:lumMod val="75000"/>
                  </a:schemeClr>
                </a:solidFill>
              </a:rPr>
              <a:t>Reliable</a:t>
            </a:r>
            <a:r>
              <a:rPr lang="fr-FR" dirty="0">
                <a:solidFill>
                  <a:schemeClr val="accent6">
                    <a:lumMod val="75000"/>
                  </a:schemeClr>
                </a:solidFill>
              </a:rPr>
              <a:t> Transport </a:t>
            </a:r>
            <a:r>
              <a:rPr lang="fr-FR" dirty="0" smtClean="0">
                <a:solidFill>
                  <a:schemeClr val="accent6">
                    <a:lumMod val="75000"/>
                  </a:schemeClr>
                </a:solidFill>
              </a:rPr>
              <a:t>Protocol)</a:t>
            </a:r>
            <a:endParaRPr lang="fr-FR" dirty="0">
              <a:solidFill>
                <a:schemeClr val="accent6">
                  <a:lumMod val="75000"/>
                </a:schemeClr>
              </a:solidFill>
            </a:endParaRPr>
          </a:p>
          <a:p>
            <a:pPr lvl="1"/>
            <a:r>
              <a:rPr lang="fr-FR" dirty="0">
                <a:solidFill>
                  <a:srgbClr val="0070C0"/>
                </a:solidFill>
              </a:rPr>
              <a:t>Rôle </a:t>
            </a:r>
          </a:p>
          <a:p>
            <a:pPr lvl="2"/>
            <a:r>
              <a:rPr lang="fr-FR" dirty="0"/>
              <a:t>Utilisé pour la livraison et la réception des paquets EIGRP. </a:t>
            </a:r>
          </a:p>
          <a:p>
            <a:pPr lvl="2"/>
            <a:r>
              <a:rPr lang="fr-FR" dirty="0"/>
              <a:t>EIGRP est indépendant </a:t>
            </a:r>
            <a:r>
              <a:rPr lang="fr-FR" dirty="0" smtClean="0"/>
              <a:t>de la couche </a:t>
            </a:r>
            <a:r>
              <a:rPr lang="fr-FR" dirty="0"/>
              <a:t>réseau et ne peut donc pas dépendre des services UDP ou TCP </a:t>
            </a:r>
          </a:p>
          <a:p>
            <a:pPr lvl="1"/>
            <a:r>
              <a:rPr lang="fr-FR" dirty="0" smtClean="0">
                <a:solidFill>
                  <a:srgbClr val="0070C0"/>
                </a:solidFill>
              </a:rPr>
              <a:t>Fiabilité</a:t>
            </a:r>
            <a:endParaRPr lang="fr-FR" dirty="0">
              <a:solidFill>
                <a:srgbClr val="0070C0"/>
              </a:solidFill>
            </a:endParaRPr>
          </a:p>
          <a:p>
            <a:pPr lvl="2"/>
            <a:r>
              <a:rPr lang="fr-FR" dirty="0"/>
              <a:t>RTP inclut à la fois la livraison </a:t>
            </a:r>
            <a:r>
              <a:rPr lang="fr-FR" dirty="0">
                <a:solidFill>
                  <a:srgbClr val="00B0F0"/>
                </a:solidFill>
              </a:rPr>
              <a:t>fiable </a:t>
            </a:r>
            <a:r>
              <a:rPr lang="fr-FR" u="sng" dirty="0">
                <a:solidFill>
                  <a:srgbClr val="00B0F0"/>
                </a:solidFill>
              </a:rPr>
              <a:t>et</a:t>
            </a:r>
            <a:r>
              <a:rPr lang="fr-FR" dirty="0">
                <a:solidFill>
                  <a:srgbClr val="00B0F0"/>
                </a:solidFill>
              </a:rPr>
              <a:t> non fiable </a:t>
            </a:r>
            <a:r>
              <a:rPr lang="fr-FR" dirty="0"/>
              <a:t>des paquets</a:t>
            </a:r>
          </a:p>
          <a:p>
            <a:pPr lvl="3"/>
            <a:r>
              <a:rPr lang="fr-FR" dirty="0" smtClean="0"/>
              <a:t>RTP </a:t>
            </a:r>
            <a:r>
              <a:rPr lang="fr-FR" dirty="0"/>
              <a:t>fiable </a:t>
            </a:r>
            <a:r>
              <a:rPr lang="fr-FR" dirty="0" smtClean="0"/>
              <a:t>= requiert </a:t>
            </a:r>
            <a:r>
              <a:rPr lang="fr-FR" dirty="0"/>
              <a:t>l’envoi d’un accusé de réception </a:t>
            </a:r>
            <a:r>
              <a:rPr lang="fr-FR" dirty="0" smtClean="0"/>
              <a:t>par </a:t>
            </a:r>
            <a:r>
              <a:rPr lang="fr-FR" dirty="0"/>
              <a:t>le destinataire. </a:t>
            </a:r>
          </a:p>
          <a:p>
            <a:pPr lvl="3"/>
            <a:r>
              <a:rPr lang="fr-FR" dirty="0" smtClean="0"/>
              <a:t>RTP </a:t>
            </a:r>
            <a:r>
              <a:rPr lang="fr-FR" dirty="0"/>
              <a:t>non </a:t>
            </a:r>
            <a:r>
              <a:rPr lang="fr-FR" dirty="0" smtClean="0"/>
              <a:t>fiable = </a:t>
            </a:r>
            <a:r>
              <a:rPr lang="fr-FR" dirty="0"/>
              <a:t>n’exige pas d’accusé de réception. </a:t>
            </a:r>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183</a:t>
            </a:fld>
            <a:endParaRPr lang="fr-BE" dirty="0"/>
          </a:p>
        </p:txBody>
      </p:sp>
    </p:spTree>
    <p:extLst>
      <p:ext uri="{BB962C8B-B14F-4D97-AF65-F5344CB8AC3E}">
        <p14:creationId xmlns:p14="http://schemas.microsoft.com/office/powerpoint/2010/main" val="249618981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1" name="Rectangle 2"/>
          <p:cNvSpPr>
            <a:spLocks noGrp="1" noChangeArrowheads="1"/>
          </p:cNvSpPr>
          <p:nvPr>
            <p:ph type="title"/>
          </p:nvPr>
        </p:nvSpPr>
        <p:spPr/>
        <p:txBody>
          <a:bodyPr>
            <a:normAutofit/>
          </a:bodyPr>
          <a:lstStyle/>
          <a:p>
            <a:pPr eaLnBrk="1" hangingPunct="1"/>
            <a:r>
              <a:rPr lang="fr-FR" altLang="fr-FR" dirty="0" smtClean="0"/>
              <a:t>Types de paquets EIGRP</a:t>
            </a:r>
          </a:p>
        </p:txBody>
      </p:sp>
      <p:sp>
        <p:nvSpPr>
          <p:cNvPr id="299012" name="Rectangle 3"/>
          <p:cNvSpPr>
            <a:spLocks noGrp="1" noChangeArrowheads="1"/>
          </p:cNvSpPr>
          <p:nvPr>
            <p:ph type="body" idx="1"/>
          </p:nvPr>
        </p:nvSpPr>
        <p:spPr/>
        <p:txBody>
          <a:bodyPr>
            <a:normAutofit/>
          </a:bodyPr>
          <a:lstStyle/>
          <a:p>
            <a:pPr eaLnBrk="1" hangingPunct="1">
              <a:lnSpc>
                <a:spcPct val="80000"/>
              </a:lnSpc>
            </a:pPr>
            <a:r>
              <a:rPr lang="fr-FR" altLang="fr-FR" dirty="0">
                <a:solidFill>
                  <a:schemeClr val="accent6">
                    <a:lumMod val="75000"/>
                  </a:schemeClr>
                </a:solidFill>
              </a:rPr>
              <a:t>Les paquets Hello </a:t>
            </a:r>
          </a:p>
          <a:p>
            <a:pPr lvl="1" eaLnBrk="1" hangingPunct="1">
              <a:lnSpc>
                <a:spcPct val="80000"/>
              </a:lnSpc>
            </a:pPr>
            <a:r>
              <a:rPr lang="fr-FR" altLang="fr-FR" dirty="0"/>
              <a:t>Utilisés pour </a:t>
            </a:r>
          </a:p>
          <a:p>
            <a:pPr lvl="2" eaLnBrk="1" hangingPunct="1">
              <a:lnSpc>
                <a:spcPct val="80000"/>
              </a:lnSpc>
            </a:pPr>
            <a:r>
              <a:rPr lang="fr-FR" altLang="fr-FR" dirty="0" smtClean="0"/>
              <a:t>découvrir </a:t>
            </a:r>
            <a:r>
              <a:rPr lang="fr-FR" altLang="fr-FR" dirty="0"/>
              <a:t>des </a:t>
            </a:r>
            <a:r>
              <a:rPr lang="fr-FR" altLang="fr-FR" dirty="0" smtClean="0"/>
              <a:t>voisins,</a:t>
            </a:r>
          </a:p>
          <a:p>
            <a:pPr lvl="2" eaLnBrk="1" hangingPunct="1">
              <a:lnSpc>
                <a:spcPct val="80000"/>
              </a:lnSpc>
            </a:pPr>
            <a:r>
              <a:rPr lang="fr-FR" altLang="fr-FR" dirty="0"/>
              <a:t>s</a:t>
            </a:r>
            <a:r>
              <a:rPr lang="fr-FR" altLang="fr-FR" dirty="0" smtClean="0"/>
              <a:t>’assurer que les voisins sont toujours là,</a:t>
            </a:r>
          </a:p>
          <a:p>
            <a:pPr lvl="2" eaLnBrk="1" hangingPunct="1">
              <a:lnSpc>
                <a:spcPct val="80000"/>
              </a:lnSpc>
            </a:pPr>
            <a:r>
              <a:rPr lang="fr-FR" altLang="fr-FR" dirty="0" smtClean="0"/>
              <a:t>former </a:t>
            </a:r>
            <a:r>
              <a:rPr lang="fr-FR" altLang="fr-FR" dirty="0"/>
              <a:t>des contiguïtés avec ces voisins. </a:t>
            </a:r>
          </a:p>
          <a:p>
            <a:pPr lvl="1" eaLnBrk="1" hangingPunct="1">
              <a:lnSpc>
                <a:spcPct val="80000"/>
              </a:lnSpc>
            </a:pPr>
            <a:r>
              <a:rPr lang="fr-FR" altLang="fr-FR" dirty="0"/>
              <a:t>Il utilisent la livraison non fiable</a:t>
            </a:r>
          </a:p>
          <a:p>
            <a:pPr lvl="1" eaLnBrk="1" hangingPunct="1">
              <a:lnSpc>
                <a:spcPct val="80000"/>
              </a:lnSpc>
            </a:pPr>
            <a:r>
              <a:rPr lang="fr-FR" altLang="fr-FR" dirty="0" smtClean="0"/>
              <a:t>Ils </a:t>
            </a:r>
            <a:r>
              <a:rPr lang="fr-FR" altLang="fr-FR" dirty="0"/>
              <a:t>sont envoyés en multidiffusion </a:t>
            </a:r>
            <a:endParaRPr lang="fr-FR" altLang="fr-FR" dirty="0" smtClean="0"/>
          </a:p>
          <a:p>
            <a:pPr lvl="2" eaLnBrk="1" hangingPunct="1">
              <a:lnSpc>
                <a:spcPct val="80000"/>
              </a:lnSpc>
            </a:pPr>
            <a:r>
              <a:rPr lang="fr-FR" altLang="fr-FR" dirty="0" smtClean="0"/>
              <a:t>224.0.0.10 </a:t>
            </a:r>
            <a:r>
              <a:rPr lang="fr-FR" altLang="fr-FR" dirty="0"/>
              <a:t>ou FF02::</a:t>
            </a:r>
            <a:r>
              <a:rPr lang="fr-FR" altLang="fr-FR" dirty="0" smtClean="0"/>
              <a:t>A</a:t>
            </a:r>
          </a:p>
        </p:txBody>
      </p:sp>
      <p:graphicFrame>
        <p:nvGraphicFramePr>
          <p:cNvPr id="2" name="Tableau 1"/>
          <p:cNvGraphicFramePr>
            <a:graphicFrameLocks noGrp="1"/>
          </p:cNvGraphicFramePr>
          <p:nvPr>
            <p:extLst>
              <p:ext uri="{D42A27DB-BD31-4B8C-83A1-F6EECF244321}">
                <p14:modId xmlns:p14="http://schemas.microsoft.com/office/powerpoint/2010/main" val="1165586712"/>
              </p:ext>
            </p:extLst>
          </p:nvPr>
        </p:nvGraphicFramePr>
        <p:xfrm>
          <a:off x="1043608" y="4149080"/>
          <a:ext cx="7128792" cy="1381760"/>
        </p:xfrm>
        <a:graphic>
          <a:graphicData uri="http://schemas.openxmlformats.org/drawingml/2006/table">
            <a:tbl>
              <a:tblPr firstRow="1" bandRow="1">
                <a:tableStyleId>{5C22544A-7EE6-4342-B048-85BDC9FD1C3A}</a:tableStyleId>
              </a:tblPr>
              <a:tblGrid>
                <a:gridCol w="1800958"/>
                <a:gridCol w="1375379"/>
                <a:gridCol w="1588168"/>
                <a:gridCol w="2364287"/>
              </a:tblGrid>
              <a:tr h="370840">
                <a:tc>
                  <a:txBody>
                    <a:bodyPr/>
                    <a:lstStyle/>
                    <a:p>
                      <a:r>
                        <a:rPr lang="fr-FR" dirty="0" smtClean="0"/>
                        <a:t>BP</a:t>
                      </a:r>
                      <a:endParaRPr lang="fr-FR" dirty="0"/>
                    </a:p>
                  </a:txBody>
                  <a:tcPr>
                    <a:solidFill>
                      <a:schemeClr val="accent1">
                        <a:lumMod val="75000"/>
                      </a:schemeClr>
                    </a:solidFill>
                  </a:tcPr>
                </a:tc>
                <a:tc>
                  <a:txBody>
                    <a:bodyPr/>
                    <a:lstStyle/>
                    <a:p>
                      <a:r>
                        <a:rPr lang="fr-FR" dirty="0" smtClean="0"/>
                        <a:t>Intervalle Hello</a:t>
                      </a:r>
                      <a:endParaRPr lang="fr-FR" dirty="0"/>
                    </a:p>
                  </a:txBody>
                  <a:tcPr>
                    <a:solidFill>
                      <a:schemeClr val="accent1">
                        <a:lumMod val="75000"/>
                      </a:schemeClr>
                    </a:solidFill>
                  </a:tcPr>
                </a:tc>
                <a:tc>
                  <a:txBody>
                    <a:bodyPr/>
                    <a:lstStyle/>
                    <a:p>
                      <a:r>
                        <a:rPr lang="fr-FR" dirty="0" err="1" smtClean="0"/>
                        <a:t>Hold</a:t>
                      </a:r>
                      <a:r>
                        <a:rPr lang="fr-FR" dirty="0" smtClean="0"/>
                        <a:t> time</a:t>
                      </a:r>
                      <a:endParaRPr lang="fr-FR" dirty="0"/>
                    </a:p>
                  </a:txBody>
                  <a:tcPr>
                    <a:solidFill>
                      <a:schemeClr val="accent1">
                        <a:lumMod val="75000"/>
                      </a:schemeClr>
                    </a:solidFill>
                  </a:tcPr>
                </a:tc>
                <a:tc>
                  <a:txBody>
                    <a:bodyPr/>
                    <a:lstStyle/>
                    <a:p>
                      <a:r>
                        <a:rPr lang="fr-FR" dirty="0" smtClean="0"/>
                        <a:t>Exemple de liaison</a:t>
                      </a:r>
                      <a:endParaRPr lang="fr-FR" dirty="0"/>
                    </a:p>
                  </a:txBody>
                  <a:tcPr>
                    <a:solidFill>
                      <a:schemeClr val="accent1">
                        <a:lumMod val="75000"/>
                      </a:schemeClr>
                    </a:solidFill>
                  </a:tcPr>
                </a:tc>
              </a:tr>
              <a:tr h="370840">
                <a:tc>
                  <a:txBody>
                    <a:bodyPr/>
                    <a:lstStyle/>
                    <a:p>
                      <a:r>
                        <a:rPr lang="fr-FR" dirty="0" smtClean="0"/>
                        <a:t>&lt; 1,544Mbit/s</a:t>
                      </a:r>
                      <a:endParaRPr lang="fr-FR" dirty="0"/>
                    </a:p>
                  </a:txBody>
                  <a:tcPr>
                    <a:solidFill>
                      <a:schemeClr val="accent1"/>
                    </a:solidFill>
                  </a:tcPr>
                </a:tc>
                <a:tc>
                  <a:txBody>
                    <a:bodyPr/>
                    <a:lstStyle/>
                    <a:p>
                      <a:r>
                        <a:rPr lang="fr-FR" dirty="0" smtClean="0"/>
                        <a:t>60</a:t>
                      </a:r>
                      <a:r>
                        <a:rPr lang="fr-FR" baseline="0" dirty="0" smtClean="0"/>
                        <a:t> s.</a:t>
                      </a:r>
                      <a:endParaRPr lang="fr-FR" dirty="0"/>
                    </a:p>
                  </a:txBody>
                  <a:tcPr>
                    <a:solidFill>
                      <a:schemeClr val="accent1"/>
                    </a:solidFill>
                  </a:tcPr>
                </a:tc>
                <a:tc>
                  <a:txBody>
                    <a:bodyPr/>
                    <a:lstStyle/>
                    <a:p>
                      <a:r>
                        <a:rPr lang="fr-FR" dirty="0" smtClean="0"/>
                        <a:t>180 s.</a:t>
                      </a:r>
                      <a:endParaRPr lang="fr-FR" dirty="0"/>
                    </a:p>
                  </a:txBody>
                  <a:tcPr>
                    <a:solidFill>
                      <a:schemeClr val="accent1"/>
                    </a:solidFill>
                  </a:tcPr>
                </a:tc>
                <a:tc>
                  <a:txBody>
                    <a:bodyPr/>
                    <a:lstStyle/>
                    <a:p>
                      <a:r>
                        <a:rPr lang="fr-FR" dirty="0" smtClean="0"/>
                        <a:t>NBMA, Frame</a:t>
                      </a:r>
                      <a:r>
                        <a:rPr lang="fr-FR" baseline="0" dirty="0" smtClean="0"/>
                        <a:t> Relay</a:t>
                      </a:r>
                      <a:endParaRPr lang="fr-FR" dirty="0"/>
                    </a:p>
                  </a:txBody>
                  <a:tcPr>
                    <a:solidFill>
                      <a:schemeClr val="accent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&gt;</a:t>
                      </a:r>
                      <a:r>
                        <a:rPr lang="fr-FR" smtClean="0"/>
                        <a:t> </a:t>
                      </a:r>
                      <a:r>
                        <a:rPr lang="fr-FR" dirty="0" smtClean="0"/>
                        <a:t>1,544Mbit/s</a:t>
                      </a:r>
                    </a:p>
                  </a:txBody>
                  <a:tcPr>
                    <a:solidFill>
                      <a:schemeClr val="accent1"/>
                    </a:solidFill>
                  </a:tcPr>
                </a:tc>
                <a:tc>
                  <a:txBody>
                    <a:bodyPr/>
                    <a:lstStyle/>
                    <a:p>
                      <a:r>
                        <a:rPr lang="fr-FR" dirty="0" smtClean="0"/>
                        <a:t>5 s.</a:t>
                      </a:r>
                      <a:endParaRPr lang="fr-FR" dirty="0"/>
                    </a:p>
                  </a:txBody>
                  <a:tcPr>
                    <a:solidFill>
                      <a:schemeClr val="accent1"/>
                    </a:solidFill>
                  </a:tcPr>
                </a:tc>
                <a:tc>
                  <a:txBody>
                    <a:bodyPr/>
                    <a:lstStyle/>
                    <a:p>
                      <a:r>
                        <a:rPr lang="fr-FR" dirty="0" smtClean="0"/>
                        <a:t>15 s.</a:t>
                      </a:r>
                      <a:endParaRPr lang="fr-FR" dirty="0"/>
                    </a:p>
                  </a:txBody>
                  <a:tcPr>
                    <a:solidFill>
                      <a:schemeClr val="accent1"/>
                    </a:solidFill>
                  </a:tcPr>
                </a:tc>
                <a:tc>
                  <a:txBody>
                    <a:bodyPr/>
                    <a:lstStyle/>
                    <a:p>
                      <a:r>
                        <a:rPr lang="fr-FR" dirty="0" smtClean="0"/>
                        <a:t>Ethernet</a:t>
                      </a:r>
                      <a:endParaRPr lang="fr-FR" dirty="0"/>
                    </a:p>
                  </a:txBody>
                  <a:tcPr>
                    <a:solidFill>
                      <a:schemeClr val="accent1"/>
                    </a:solidFill>
                  </a:tcPr>
                </a:tc>
              </a:tr>
            </a:tbl>
          </a:graphicData>
        </a:graphic>
      </p:graphicFrame>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184</a:t>
            </a:fld>
            <a:endParaRPr lang="fr-BE" dirty="0"/>
          </a:p>
        </p:txBody>
      </p:sp>
    </p:spTree>
    <p:extLst>
      <p:ext uri="{BB962C8B-B14F-4D97-AF65-F5344CB8AC3E}">
        <p14:creationId xmlns:p14="http://schemas.microsoft.com/office/powerpoint/2010/main" val="118903382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Types de paquets EIGRP</a:t>
            </a:r>
            <a:endParaRPr lang="fr-FR" dirty="0"/>
          </a:p>
        </p:txBody>
      </p:sp>
      <p:sp>
        <p:nvSpPr>
          <p:cNvPr id="3" name="Espace réservé du contenu 2"/>
          <p:cNvSpPr>
            <a:spLocks noGrp="1"/>
          </p:cNvSpPr>
          <p:nvPr>
            <p:ph idx="1"/>
          </p:nvPr>
        </p:nvSpPr>
        <p:spPr/>
        <p:txBody>
          <a:bodyPr>
            <a:normAutofit/>
          </a:bodyPr>
          <a:lstStyle/>
          <a:p>
            <a:pPr eaLnBrk="1" hangingPunct="1">
              <a:lnSpc>
                <a:spcPct val="80000"/>
              </a:lnSpc>
            </a:pPr>
            <a:r>
              <a:rPr lang="fr-FR" altLang="fr-FR" dirty="0">
                <a:solidFill>
                  <a:schemeClr val="accent6">
                    <a:lumMod val="75000"/>
                  </a:schemeClr>
                </a:solidFill>
              </a:rPr>
              <a:t>Les paquets de mise à jour </a:t>
            </a:r>
          </a:p>
          <a:p>
            <a:pPr lvl="1" eaLnBrk="1" hangingPunct="1">
              <a:lnSpc>
                <a:spcPct val="80000"/>
              </a:lnSpc>
            </a:pPr>
            <a:r>
              <a:rPr lang="fr-FR" altLang="fr-FR" dirty="0"/>
              <a:t>Utilisés pour propager des informations de routage. </a:t>
            </a:r>
          </a:p>
          <a:p>
            <a:pPr lvl="1" eaLnBrk="1" hangingPunct="1">
              <a:lnSpc>
                <a:spcPct val="80000"/>
              </a:lnSpc>
            </a:pPr>
            <a:r>
              <a:rPr lang="fr-FR" altLang="fr-FR" dirty="0"/>
              <a:t>Ils utilisent la livraison fiable. </a:t>
            </a:r>
          </a:p>
          <a:p>
            <a:pPr lvl="1" eaLnBrk="1" hangingPunct="1">
              <a:lnSpc>
                <a:spcPct val="80000"/>
              </a:lnSpc>
            </a:pPr>
            <a:r>
              <a:rPr lang="fr-FR" altLang="fr-FR" dirty="0"/>
              <a:t>Ils sont envoyés en </a:t>
            </a:r>
          </a:p>
          <a:p>
            <a:pPr lvl="2" eaLnBrk="1" hangingPunct="1">
              <a:lnSpc>
                <a:spcPct val="80000"/>
              </a:lnSpc>
            </a:pPr>
            <a:r>
              <a:rPr lang="fr-FR" altLang="fr-FR" dirty="0"/>
              <a:t>multidiffusion lorsqu’ils concernent plusieurs routeurs, </a:t>
            </a:r>
          </a:p>
          <a:p>
            <a:pPr lvl="2" eaLnBrk="1" hangingPunct="1">
              <a:lnSpc>
                <a:spcPct val="80000"/>
              </a:lnSpc>
            </a:pPr>
            <a:r>
              <a:rPr lang="fr-FR" altLang="fr-FR" dirty="0"/>
              <a:t>en monodiffusion lorsqu’ils concernent </a:t>
            </a:r>
            <a:r>
              <a:rPr lang="fr-FR" altLang="fr-FR" dirty="0" smtClean="0"/>
              <a:t>un seul routeur. </a:t>
            </a:r>
          </a:p>
          <a:p>
            <a:pPr eaLnBrk="1" hangingPunct="1">
              <a:lnSpc>
                <a:spcPct val="80000"/>
              </a:lnSpc>
            </a:pPr>
            <a:r>
              <a:rPr lang="fr-FR" altLang="fr-FR" dirty="0">
                <a:solidFill>
                  <a:schemeClr val="accent6">
                    <a:lumMod val="75000"/>
                  </a:schemeClr>
                </a:solidFill>
              </a:rPr>
              <a:t>Les paquets de reçu (ACK)</a:t>
            </a:r>
          </a:p>
          <a:p>
            <a:pPr lvl="1" eaLnBrk="1" hangingPunct="1">
              <a:lnSpc>
                <a:spcPct val="80000"/>
              </a:lnSpc>
            </a:pPr>
            <a:r>
              <a:rPr lang="fr-FR" altLang="fr-FR" dirty="0"/>
              <a:t>Utilisés pour accuser réception d’un message lorsque la livraison fiable est utilisée. </a:t>
            </a:r>
          </a:p>
          <a:p>
            <a:pPr lvl="1" eaLnBrk="1" hangingPunct="1">
              <a:lnSpc>
                <a:spcPct val="80000"/>
              </a:lnSpc>
            </a:pPr>
            <a:r>
              <a:rPr lang="fr-FR" altLang="fr-FR" dirty="0"/>
              <a:t>Il utilisent la livraison non </a:t>
            </a:r>
            <a:r>
              <a:rPr lang="fr-FR" altLang="fr-FR" dirty="0" smtClean="0"/>
              <a:t>fiable.</a:t>
            </a:r>
            <a:endParaRPr lang="fr-FR" altLang="fr-FR" dirty="0"/>
          </a:p>
          <a:p>
            <a:pPr lvl="1" eaLnBrk="1" hangingPunct="1">
              <a:lnSpc>
                <a:spcPct val="80000"/>
              </a:lnSpc>
            </a:pPr>
            <a:r>
              <a:rPr lang="fr-FR" altLang="fr-FR" dirty="0"/>
              <a:t>Ils sont envoyés en </a:t>
            </a:r>
            <a:r>
              <a:rPr lang="fr-FR" altLang="fr-FR" dirty="0" smtClean="0"/>
              <a:t>monodiffusion.</a:t>
            </a:r>
            <a:endParaRPr lang="fr-FR" altLang="fr-FR" dirty="0"/>
          </a:p>
          <a:p>
            <a:pPr lvl="2" eaLnBrk="1" hangingPunct="1">
              <a:lnSpc>
                <a:spcPct val="80000"/>
              </a:lnSpc>
            </a:pPr>
            <a:endParaRPr lang="fr-FR" altLang="fr-FR" dirty="0" smtClean="0"/>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185</a:t>
            </a:fld>
            <a:endParaRPr lang="fr-BE" dirty="0"/>
          </a:p>
        </p:txBody>
      </p:sp>
    </p:spTree>
    <p:extLst>
      <p:ext uri="{BB962C8B-B14F-4D97-AF65-F5344CB8AC3E}">
        <p14:creationId xmlns:p14="http://schemas.microsoft.com/office/powerpoint/2010/main" val="361221852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5" name="Rectangle 2"/>
          <p:cNvSpPr>
            <a:spLocks noGrp="1" noChangeArrowheads="1"/>
          </p:cNvSpPr>
          <p:nvPr>
            <p:ph type="title"/>
          </p:nvPr>
        </p:nvSpPr>
        <p:spPr/>
        <p:txBody>
          <a:bodyPr>
            <a:normAutofit/>
          </a:bodyPr>
          <a:lstStyle/>
          <a:p>
            <a:pPr eaLnBrk="1" hangingPunct="1"/>
            <a:r>
              <a:rPr lang="fr-FR" altLang="fr-FR" dirty="0" smtClean="0"/>
              <a:t>Types de paquets EIGRP</a:t>
            </a:r>
          </a:p>
        </p:txBody>
      </p:sp>
      <p:sp>
        <p:nvSpPr>
          <p:cNvPr id="300036" name="Rectangle 3"/>
          <p:cNvSpPr>
            <a:spLocks noGrp="1" noChangeArrowheads="1"/>
          </p:cNvSpPr>
          <p:nvPr>
            <p:ph type="body" idx="1"/>
          </p:nvPr>
        </p:nvSpPr>
        <p:spPr/>
        <p:txBody>
          <a:bodyPr>
            <a:normAutofit/>
          </a:bodyPr>
          <a:lstStyle/>
          <a:p>
            <a:pPr eaLnBrk="1" hangingPunct="1">
              <a:lnSpc>
                <a:spcPct val="80000"/>
              </a:lnSpc>
            </a:pPr>
            <a:r>
              <a:rPr lang="fr-FR" altLang="fr-FR" dirty="0" smtClean="0">
                <a:solidFill>
                  <a:schemeClr val="accent6">
                    <a:lumMod val="75000"/>
                  </a:schemeClr>
                </a:solidFill>
              </a:rPr>
              <a:t>Les paquets de demande (requête)</a:t>
            </a:r>
          </a:p>
          <a:p>
            <a:pPr lvl="1" eaLnBrk="1" hangingPunct="1">
              <a:lnSpc>
                <a:spcPct val="80000"/>
              </a:lnSpc>
            </a:pPr>
            <a:r>
              <a:rPr lang="fr-FR" altLang="fr-FR" dirty="0" smtClean="0"/>
              <a:t>Utilisés pour la </a:t>
            </a:r>
            <a:r>
              <a:rPr lang="fr-FR" altLang="fr-FR" dirty="0"/>
              <a:t>recherche de </a:t>
            </a:r>
            <a:r>
              <a:rPr lang="fr-FR" altLang="fr-FR" dirty="0" smtClean="0"/>
              <a:t>routes.</a:t>
            </a:r>
            <a:endParaRPr lang="fr-FR" altLang="fr-FR" dirty="0"/>
          </a:p>
          <a:p>
            <a:pPr lvl="1" eaLnBrk="1" hangingPunct="1">
              <a:lnSpc>
                <a:spcPct val="80000"/>
              </a:lnSpc>
            </a:pPr>
            <a:r>
              <a:rPr lang="fr-FR" altLang="fr-FR" dirty="0" smtClean="0"/>
              <a:t>Ils utilisent </a:t>
            </a:r>
            <a:r>
              <a:rPr lang="fr-FR" altLang="fr-FR" dirty="0"/>
              <a:t>la livraison fiable. </a:t>
            </a:r>
          </a:p>
          <a:p>
            <a:pPr lvl="1" eaLnBrk="1" hangingPunct="1">
              <a:lnSpc>
                <a:spcPct val="80000"/>
              </a:lnSpc>
            </a:pPr>
            <a:r>
              <a:rPr lang="fr-FR" altLang="fr-FR" dirty="0"/>
              <a:t>Ils sont envoyés en </a:t>
            </a:r>
          </a:p>
          <a:p>
            <a:pPr lvl="2" eaLnBrk="1" hangingPunct="1">
              <a:lnSpc>
                <a:spcPct val="80000"/>
              </a:lnSpc>
            </a:pPr>
            <a:r>
              <a:rPr lang="fr-FR" altLang="fr-FR" dirty="0"/>
              <a:t>multidiffusion lorsqu’ils concernent plusieurs routeurs, </a:t>
            </a:r>
          </a:p>
          <a:p>
            <a:pPr lvl="2" eaLnBrk="1" hangingPunct="1">
              <a:lnSpc>
                <a:spcPct val="80000"/>
              </a:lnSpc>
            </a:pPr>
            <a:r>
              <a:rPr lang="fr-FR" altLang="fr-FR" dirty="0"/>
              <a:t>en monodiffusion si un seul routeur en a besoin. </a:t>
            </a:r>
          </a:p>
          <a:p>
            <a:pPr eaLnBrk="1" hangingPunct="1">
              <a:lnSpc>
                <a:spcPct val="80000"/>
              </a:lnSpc>
            </a:pPr>
            <a:r>
              <a:rPr lang="fr-FR" altLang="fr-FR" dirty="0">
                <a:solidFill>
                  <a:schemeClr val="accent6">
                    <a:lumMod val="75000"/>
                  </a:schemeClr>
                </a:solidFill>
              </a:rPr>
              <a:t>Les paquets de </a:t>
            </a:r>
            <a:r>
              <a:rPr lang="fr-FR" altLang="fr-FR" dirty="0" smtClean="0">
                <a:solidFill>
                  <a:schemeClr val="accent6">
                    <a:lumMod val="75000"/>
                  </a:schemeClr>
                </a:solidFill>
              </a:rPr>
              <a:t>réponse</a:t>
            </a:r>
            <a:endParaRPr lang="fr-FR" altLang="fr-FR" dirty="0">
              <a:solidFill>
                <a:schemeClr val="accent6">
                  <a:lumMod val="75000"/>
                </a:schemeClr>
              </a:solidFill>
            </a:endParaRPr>
          </a:p>
          <a:p>
            <a:pPr lvl="1" eaLnBrk="1" hangingPunct="1">
              <a:lnSpc>
                <a:spcPct val="80000"/>
              </a:lnSpc>
            </a:pPr>
            <a:r>
              <a:rPr lang="fr-FR" altLang="fr-FR" dirty="0" smtClean="0"/>
              <a:t>Utilisés en réponse à une demande EIGRP</a:t>
            </a:r>
          </a:p>
          <a:p>
            <a:pPr lvl="2" eaLnBrk="1" hangingPunct="1">
              <a:lnSpc>
                <a:spcPct val="80000"/>
              </a:lnSpc>
            </a:pPr>
            <a:r>
              <a:rPr lang="fr-FR" altLang="fr-FR" dirty="0" smtClean="0"/>
              <a:t>La réponse est obligatoire.</a:t>
            </a:r>
            <a:endParaRPr lang="fr-FR" altLang="fr-FR" dirty="0"/>
          </a:p>
          <a:p>
            <a:pPr lvl="1" eaLnBrk="1" hangingPunct="1">
              <a:lnSpc>
                <a:spcPct val="80000"/>
              </a:lnSpc>
            </a:pPr>
            <a:r>
              <a:rPr lang="fr-FR" altLang="fr-FR" dirty="0"/>
              <a:t>Ils utilisent la livraison fiable. </a:t>
            </a:r>
          </a:p>
          <a:p>
            <a:pPr lvl="1" eaLnBrk="1" hangingPunct="1">
              <a:lnSpc>
                <a:spcPct val="80000"/>
              </a:lnSpc>
            </a:pPr>
            <a:r>
              <a:rPr lang="fr-FR" altLang="fr-FR" dirty="0"/>
              <a:t>Ils sont envoyés en </a:t>
            </a:r>
            <a:r>
              <a:rPr lang="fr-FR" altLang="fr-FR" dirty="0" smtClean="0"/>
              <a:t>monodiffusion.</a:t>
            </a:r>
            <a:endParaRPr lang="fr-FR" altLang="fr-FR" dirty="0"/>
          </a:p>
          <a:p>
            <a:pPr eaLnBrk="1" hangingPunct="1">
              <a:lnSpc>
                <a:spcPct val="80000"/>
              </a:lnSpc>
            </a:pPr>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186</a:t>
            </a:fld>
            <a:endParaRPr lang="fr-BE" dirty="0"/>
          </a:p>
        </p:txBody>
      </p:sp>
    </p:spTree>
    <p:extLst>
      <p:ext uri="{BB962C8B-B14F-4D97-AF65-F5344CB8AC3E}">
        <p14:creationId xmlns:p14="http://schemas.microsoft.com/office/powerpoint/2010/main" val="33992433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185" y="1340768"/>
            <a:ext cx="7368577"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r>
              <a:rPr lang="fr-FR" dirty="0"/>
              <a:t>Types de paquets </a:t>
            </a:r>
            <a:r>
              <a:rPr lang="fr-FR" dirty="0" smtClean="0"/>
              <a:t>EIGRP</a:t>
            </a:r>
            <a:endParaRPr lang="fr-F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513" y="2924944"/>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037" y="2898225"/>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Connecteur droit 5"/>
          <p:cNvCxnSpPr/>
          <p:nvPr/>
        </p:nvCxnSpPr>
        <p:spPr>
          <a:xfrm>
            <a:off x="4725976" y="2161760"/>
            <a:ext cx="494721" cy="40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4905996" y="2060848"/>
            <a:ext cx="90010" cy="5782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stCxn id="1027" idx="2"/>
          </p:cNvCxnSpPr>
          <p:nvPr/>
        </p:nvCxnSpPr>
        <p:spPr>
          <a:xfrm flipH="1">
            <a:off x="3132465" y="3363094"/>
            <a:ext cx="760661" cy="12900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4806188" y="3336375"/>
            <a:ext cx="774549" cy="131676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5185293" y="2269765"/>
            <a:ext cx="2608406" cy="369332"/>
          </a:xfrm>
          <a:prstGeom prst="rect">
            <a:avLst/>
          </a:prstGeom>
          <a:noFill/>
        </p:spPr>
        <p:txBody>
          <a:bodyPr wrap="none" rtlCol="0">
            <a:spAutoFit/>
          </a:bodyPr>
          <a:lstStyle/>
          <a:p>
            <a:r>
              <a:rPr lang="fr-FR" dirty="0" smtClean="0">
                <a:solidFill>
                  <a:srgbClr val="FF0000"/>
                </a:solidFill>
              </a:rPr>
              <a:t>1) Perte de connectivité</a:t>
            </a:r>
            <a:endParaRPr lang="fr-FR" dirty="0">
              <a:solidFill>
                <a:srgbClr val="FF0000"/>
              </a:solidFill>
            </a:endParaRPr>
          </a:p>
        </p:txBody>
      </p:sp>
      <p:sp>
        <p:nvSpPr>
          <p:cNvPr id="20" name="ZoneTexte 19"/>
          <p:cNvSpPr txBox="1"/>
          <p:nvPr/>
        </p:nvSpPr>
        <p:spPr>
          <a:xfrm>
            <a:off x="5220697" y="2932634"/>
            <a:ext cx="3095719" cy="369332"/>
          </a:xfrm>
          <a:prstGeom prst="rect">
            <a:avLst/>
          </a:prstGeom>
          <a:noFill/>
        </p:spPr>
        <p:txBody>
          <a:bodyPr wrap="none" rtlCol="0">
            <a:spAutoFit/>
          </a:bodyPr>
          <a:lstStyle/>
          <a:p>
            <a:r>
              <a:rPr lang="fr-FR" dirty="0" smtClean="0"/>
              <a:t>2) Envoi immédiat d’une </a:t>
            </a:r>
            <a:r>
              <a:rPr lang="fr-FR" dirty="0" err="1" smtClean="0"/>
              <a:t>màj</a:t>
            </a:r>
            <a:endParaRPr lang="fr-FR" dirty="0"/>
          </a:p>
        </p:txBody>
      </p:sp>
      <p:pic>
        <p:nvPicPr>
          <p:cNvPr id="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5240" y="4449789"/>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260" y="4478307"/>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Connecteur droit avec flèche 26"/>
          <p:cNvCxnSpPr/>
          <p:nvPr/>
        </p:nvCxnSpPr>
        <p:spPr>
          <a:xfrm flipV="1">
            <a:off x="2803853" y="2932634"/>
            <a:ext cx="1264716" cy="15166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flipH="1" flipV="1">
            <a:off x="4572625" y="2932634"/>
            <a:ext cx="1340427" cy="15456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77485" y="4138131"/>
            <a:ext cx="1505605" cy="369332"/>
          </a:xfrm>
          <a:prstGeom prst="rect">
            <a:avLst/>
          </a:prstGeom>
        </p:spPr>
        <p:txBody>
          <a:bodyPr wrap="none">
            <a:spAutoFit/>
          </a:bodyPr>
          <a:lstStyle/>
          <a:p>
            <a:r>
              <a:rPr lang="fr-FR" dirty="0" smtClean="0"/>
              <a:t>3) ACK (</a:t>
            </a:r>
            <a:r>
              <a:rPr lang="fr-FR" dirty="0" err="1" smtClean="0"/>
              <a:t>màj</a:t>
            </a:r>
            <a:r>
              <a:rPr lang="fr-FR" dirty="0" smtClean="0"/>
              <a:t>)</a:t>
            </a:r>
            <a:endParaRPr lang="fr-FR" dirty="0"/>
          </a:p>
        </p:txBody>
      </p:sp>
      <p:sp>
        <p:nvSpPr>
          <p:cNvPr id="33" name="Rectangle 32"/>
          <p:cNvSpPr/>
          <p:nvPr/>
        </p:nvSpPr>
        <p:spPr>
          <a:xfrm>
            <a:off x="1548289" y="4008115"/>
            <a:ext cx="1505605" cy="369332"/>
          </a:xfrm>
          <a:prstGeom prst="rect">
            <a:avLst/>
          </a:prstGeom>
        </p:spPr>
        <p:txBody>
          <a:bodyPr wrap="none">
            <a:spAutoFit/>
          </a:bodyPr>
          <a:lstStyle/>
          <a:p>
            <a:r>
              <a:rPr lang="fr-FR" dirty="0" smtClean="0"/>
              <a:t>3) ACK (</a:t>
            </a:r>
            <a:r>
              <a:rPr lang="fr-FR" dirty="0" err="1" smtClean="0"/>
              <a:t>màj</a:t>
            </a:r>
            <a:r>
              <a:rPr lang="fr-FR" dirty="0" smtClean="0"/>
              <a:t>)</a:t>
            </a:r>
            <a:endParaRPr lang="fr-FR" dirty="0"/>
          </a:p>
        </p:txBody>
      </p:sp>
      <p:sp>
        <p:nvSpPr>
          <p:cNvPr id="2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187</a:t>
            </a:fld>
            <a:endParaRPr lang="fr-BE" dirty="0"/>
          </a:p>
        </p:txBody>
      </p:sp>
    </p:spTree>
    <p:extLst>
      <p:ext uri="{BB962C8B-B14F-4D97-AF65-F5344CB8AC3E}">
        <p14:creationId xmlns:p14="http://schemas.microsoft.com/office/powerpoint/2010/main" val="37771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subTnLst>
                                    <p:set>
                                      <p:cBhvr override="childStyle">
                                        <p:cTn dur="1" fill="hold" display="0" masterRel="nextClick" afterEffect="1"/>
                                        <p:tgtEl>
                                          <p:spTgt spid="1027"/>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subTnLst>
                                    <p:set>
                                      <p:cBhvr override="childStyle">
                                        <p:cTn dur="1" fill="hold" display="0" masterRel="nextClick" afterEffect="1"/>
                                        <p:tgtEl>
                                          <p:spTgt spid="1028"/>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9" grpId="0"/>
      <p:bldP spid="33"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461421"/>
            <a:ext cx="7368577"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r>
              <a:rPr lang="fr-FR" dirty="0"/>
              <a:t>Types de paquets </a:t>
            </a:r>
            <a:r>
              <a:rPr lang="fr-FR" dirty="0" smtClean="0"/>
              <a:t>EIGRP</a:t>
            </a:r>
            <a:endParaRPr lang="fr-FR"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045597"/>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492" y="3018878"/>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Connecteur droit 5"/>
          <p:cNvCxnSpPr/>
          <p:nvPr/>
        </p:nvCxnSpPr>
        <p:spPr>
          <a:xfrm>
            <a:off x="5445431" y="2282413"/>
            <a:ext cx="494721" cy="40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5625451" y="2181501"/>
            <a:ext cx="90010" cy="5782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stCxn id="1027" idx="2"/>
          </p:cNvCxnSpPr>
          <p:nvPr/>
        </p:nvCxnSpPr>
        <p:spPr>
          <a:xfrm flipH="1">
            <a:off x="3851920" y="3483747"/>
            <a:ext cx="760661" cy="12900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5525643" y="3457028"/>
            <a:ext cx="774549" cy="131676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025254" y="2518607"/>
            <a:ext cx="2454518" cy="369332"/>
          </a:xfrm>
          <a:prstGeom prst="rect">
            <a:avLst/>
          </a:prstGeom>
          <a:noFill/>
        </p:spPr>
        <p:txBody>
          <a:bodyPr wrap="none" rtlCol="0">
            <a:spAutoFit/>
          </a:bodyPr>
          <a:lstStyle/>
          <a:p>
            <a:r>
              <a:rPr lang="fr-FR" dirty="0"/>
              <a:t>4) Route de secours? </a:t>
            </a:r>
          </a:p>
        </p:txBody>
      </p:sp>
      <p:pic>
        <p:nvPicPr>
          <p:cNvPr id="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4695" y="4570442"/>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715" y="4598960"/>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Connecteur droit avec flèche 26"/>
          <p:cNvCxnSpPr/>
          <p:nvPr/>
        </p:nvCxnSpPr>
        <p:spPr>
          <a:xfrm flipV="1">
            <a:off x="3523308" y="3053287"/>
            <a:ext cx="1264716" cy="15166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flipH="1" flipV="1">
            <a:off x="5292080" y="3053287"/>
            <a:ext cx="1340427" cy="15456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996940" y="4258784"/>
            <a:ext cx="2095510" cy="646331"/>
          </a:xfrm>
          <a:prstGeom prst="rect">
            <a:avLst/>
          </a:prstGeom>
        </p:spPr>
        <p:txBody>
          <a:bodyPr wrap="none">
            <a:spAutoFit/>
          </a:bodyPr>
          <a:lstStyle/>
          <a:p>
            <a:r>
              <a:rPr lang="fr-FR" dirty="0"/>
              <a:t>5</a:t>
            </a:r>
            <a:r>
              <a:rPr lang="fr-FR" dirty="0" smtClean="0"/>
              <a:t>) ACK </a:t>
            </a:r>
            <a:r>
              <a:rPr lang="fr-FR" dirty="0"/>
              <a:t>(demande)</a:t>
            </a:r>
          </a:p>
          <a:p>
            <a:endParaRPr lang="fr-FR" dirty="0"/>
          </a:p>
        </p:txBody>
      </p:sp>
      <p:sp>
        <p:nvSpPr>
          <p:cNvPr id="33" name="Rectangle 32"/>
          <p:cNvSpPr/>
          <p:nvPr/>
        </p:nvSpPr>
        <p:spPr>
          <a:xfrm>
            <a:off x="2411760" y="4128768"/>
            <a:ext cx="2095510" cy="369332"/>
          </a:xfrm>
          <a:prstGeom prst="rect">
            <a:avLst/>
          </a:prstGeom>
        </p:spPr>
        <p:txBody>
          <a:bodyPr wrap="none">
            <a:spAutoFit/>
          </a:bodyPr>
          <a:lstStyle/>
          <a:p>
            <a:r>
              <a:rPr lang="fr-FR" dirty="0"/>
              <a:t>5</a:t>
            </a:r>
            <a:r>
              <a:rPr lang="fr-FR" dirty="0" smtClean="0"/>
              <a:t>) ACK (demande)</a:t>
            </a:r>
            <a:endParaRPr lang="fr-FR" dirty="0"/>
          </a:p>
        </p:txBody>
      </p:sp>
      <p:pic>
        <p:nvPicPr>
          <p:cNvPr id="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4694" y="4724119"/>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714" y="4752637"/>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4" name="Connecteur droit avec flèche 23"/>
          <p:cNvCxnSpPr/>
          <p:nvPr/>
        </p:nvCxnSpPr>
        <p:spPr>
          <a:xfrm flipV="1">
            <a:off x="3523307" y="3206964"/>
            <a:ext cx="1264716" cy="15166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flipH="1" flipV="1">
            <a:off x="5292079" y="3206964"/>
            <a:ext cx="1340427" cy="15456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996939" y="4412461"/>
            <a:ext cx="1377300" cy="369332"/>
          </a:xfrm>
          <a:prstGeom prst="rect">
            <a:avLst/>
          </a:prstGeom>
        </p:spPr>
        <p:txBody>
          <a:bodyPr wrap="none">
            <a:spAutoFit/>
          </a:bodyPr>
          <a:lstStyle/>
          <a:p>
            <a:r>
              <a:rPr lang="fr-FR" dirty="0"/>
              <a:t>6) Réponse</a:t>
            </a:r>
          </a:p>
        </p:txBody>
      </p:sp>
      <p:sp>
        <p:nvSpPr>
          <p:cNvPr id="32" name="Rectangle 31"/>
          <p:cNvSpPr/>
          <p:nvPr/>
        </p:nvSpPr>
        <p:spPr>
          <a:xfrm>
            <a:off x="2411760" y="4282445"/>
            <a:ext cx="1377300" cy="369332"/>
          </a:xfrm>
          <a:prstGeom prst="rect">
            <a:avLst/>
          </a:prstGeom>
        </p:spPr>
        <p:txBody>
          <a:bodyPr wrap="none">
            <a:spAutoFit/>
          </a:bodyPr>
          <a:lstStyle/>
          <a:p>
            <a:r>
              <a:rPr lang="fr-FR" dirty="0"/>
              <a:t>6</a:t>
            </a:r>
            <a:r>
              <a:rPr lang="fr-FR" dirty="0" smtClean="0"/>
              <a:t>) Réponse</a:t>
            </a:r>
            <a:endParaRPr lang="fr-FR" dirty="0"/>
          </a:p>
        </p:txBody>
      </p:sp>
      <p:pic>
        <p:nvPicPr>
          <p:cNvPr id="3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1057" y="2978922"/>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6581" y="2952203"/>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6" name="Connecteur droit avec flèche 35"/>
          <p:cNvCxnSpPr>
            <a:stCxn id="34" idx="2"/>
          </p:cNvCxnSpPr>
          <p:nvPr/>
        </p:nvCxnSpPr>
        <p:spPr>
          <a:xfrm flipH="1">
            <a:off x="3899009" y="3417072"/>
            <a:ext cx="760661" cy="12900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5572732" y="3390353"/>
            <a:ext cx="774549" cy="131676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013304" y="3093906"/>
            <a:ext cx="1967270" cy="369332"/>
          </a:xfrm>
          <a:prstGeom prst="rect">
            <a:avLst/>
          </a:prstGeom>
        </p:spPr>
        <p:txBody>
          <a:bodyPr wrap="none">
            <a:spAutoFit/>
          </a:bodyPr>
          <a:lstStyle/>
          <a:p>
            <a:r>
              <a:rPr lang="fr-FR" dirty="0" smtClean="0"/>
              <a:t>7) ACK (réponse)</a:t>
            </a:r>
            <a:endParaRPr lang="fr-FR" dirty="0"/>
          </a:p>
        </p:txBody>
      </p:sp>
      <p:sp>
        <p:nvSpPr>
          <p:cNvPr id="39" name="Rectangle 38"/>
          <p:cNvSpPr/>
          <p:nvPr/>
        </p:nvSpPr>
        <p:spPr>
          <a:xfrm>
            <a:off x="2312069" y="3132228"/>
            <a:ext cx="1967270" cy="369332"/>
          </a:xfrm>
          <a:prstGeom prst="rect">
            <a:avLst/>
          </a:prstGeom>
        </p:spPr>
        <p:txBody>
          <a:bodyPr wrap="none">
            <a:spAutoFit/>
          </a:bodyPr>
          <a:lstStyle/>
          <a:p>
            <a:r>
              <a:rPr lang="fr-FR" dirty="0" smtClean="0"/>
              <a:t>7) ACK (réponse)</a:t>
            </a:r>
            <a:endParaRPr lang="fr-FR" dirty="0"/>
          </a:p>
        </p:txBody>
      </p:sp>
      <p:sp>
        <p:nvSpPr>
          <p:cNvPr id="5" name="ZoneTexte 4"/>
          <p:cNvSpPr txBox="1"/>
          <p:nvPr/>
        </p:nvSpPr>
        <p:spPr>
          <a:xfrm>
            <a:off x="6300192" y="2757565"/>
            <a:ext cx="3044423" cy="369332"/>
          </a:xfrm>
          <a:prstGeom prst="rect">
            <a:avLst/>
          </a:prstGeom>
          <a:noFill/>
        </p:spPr>
        <p:txBody>
          <a:bodyPr wrap="none" rtlCol="0">
            <a:spAutoFit/>
          </a:bodyPr>
          <a:lstStyle/>
          <a:p>
            <a:r>
              <a:rPr lang="fr-FR" dirty="0"/>
              <a:t>Sinon envoi d’une </a:t>
            </a:r>
            <a:r>
              <a:rPr lang="fr-FR" dirty="0" smtClean="0"/>
              <a:t>demande</a:t>
            </a:r>
            <a:endParaRPr lang="fr-FR" dirty="0"/>
          </a:p>
        </p:txBody>
      </p:sp>
      <p:sp>
        <p:nvSpPr>
          <p:cNvPr id="7" name="ZoneTexte 6"/>
          <p:cNvSpPr txBox="1"/>
          <p:nvPr/>
        </p:nvSpPr>
        <p:spPr>
          <a:xfrm>
            <a:off x="611560" y="1138255"/>
            <a:ext cx="8250977" cy="646331"/>
          </a:xfrm>
          <a:prstGeom prst="rect">
            <a:avLst/>
          </a:prstGeom>
          <a:noFill/>
          <a:ln>
            <a:solidFill>
              <a:schemeClr val="tx1"/>
            </a:solidFill>
          </a:ln>
        </p:spPr>
        <p:txBody>
          <a:bodyPr wrap="none" rtlCol="0">
            <a:spAutoFit/>
          </a:bodyPr>
          <a:lstStyle/>
          <a:p>
            <a:r>
              <a:rPr lang="fr-FR" dirty="0" smtClean="0"/>
              <a:t>Réponse négative ? Seulement à ce moment le routeur retire </a:t>
            </a:r>
            <a:r>
              <a:rPr lang="fr-FR" dirty="0"/>
              <a:t>complètement le </a:t>
            </a:r>
            <a:endParaRPr lang="fr-FR" dirty="0" smtClean="0"/>
          </a:p>
          <a:p>
            <a:r>
              <a:rPr lang="fr-FR" dirty="0" smtClean="0"/>
              <a:t>réseau </a:t>
            </a:r>
            <a:r>
              <a:rPr lang="fr-FR" dirty="0"/>
              <a:t>de sa table topologique.</a:t>
            </a:r>
          </a:p>
        </p:txBody>
      </p:sp>
      <p:sp>
        <p:nvSpPr>
          <p:cNvPr id="4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4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188</a:t>
            </a:fld>
            <a:endParaRPr lang="fr-BE" dirty="0"/>
          </a:p>
        </p:txBody>
      </p:sp>
    </p:spTree>
    <p:extLst>
      <p:ext uri="{BB962C8B-B14F-4D97-AF65-F5344CB8AC3E}">
        <p14:creationId xmlns:p14="http://schemas.microsoft.com/office/powerpoint/2010/main" val="424072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subTnLst>
                                    <p:set>
                                      <p:cBhvr override="childStyle">
                                        <p:cTn dur="1" fill="hold" display="0" masterRel="nextClick" afterEffect="1"/>
                                        <p:tgtEl>
                                          <p:spTgt spid="1027"/>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subTnLst>
                                    <p:set>
                                      <p:cBhvr override="childStyle">
                                        <p:cTn dur="1" fill="hold" display="0" masterRel="nextClick" afterEffect="1"/>
                                        <p:tgtEl>
                                          <p:spTgt spid="1028"/>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33" grpId="0"/>
      <p:bldP spid="31" grpId="0"/>
      <p:bldP spid="32" grpId="0"/>
      <p:bldP spid="38" grpId="0"/>
      <p:bldP spid="39" grpId="0"/>
      <p:bldP spid="5" grpId="0"/>
      <p:bldP spid="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3" name="Rectangle 2"/>
          <p:cNvSpPr>
            <a:spLocks noGrp="1" noChangeArrowheads="1"/>
          </p:cNvSpPr>
          <p:nvPr>
            <p:ph type="title"/>
          </p:nvPr>
        </p:nvSpPr>
        <p:spPr/>
        <p:txBody>
          <a:bodyPr/>
          <a:lstStyle/>
          <a:p>
            <a:pPr eaLnBrk="1" hangingPunct="1"/>
            <a:r>
              <a:rPr lang="fr-FR" altLang="fr-FR" dirty="0" smtClean="0"/>
              <a:t>Format des messages EIGRP</a:t>
            </a:r>
          </a:p>
        </p:txBody>
      </p:sp>
      <p:pic>
        <p:nvPicPr>
          <p:cNvPr id="291844"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99592" y="1196752"/>
            <a:ext cx="7848872" cy="4840467"/>
          </a:xfrm>
        </p:spPr>
      </p:pic>
      <p:sp>
        <p:nvSpPr>
          <p:cNvPr id="502788" name="Text Box 4"/>
          <p:cNvSpPr txBox="1">
            <a:spLocks noChangeArrowheads="1"/>
          </p:cNvSpPr>
          <p:nvPr/>
        </p:nvSpPr>
        <p:spPr bwMode="auto">
          <a:xfrm>
            <a:off x="1043558" y="5092477"/>
            <a:ext cx="3600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FF0000"/>
                </a:solidFill>
              </a:rPr>
              <a:t>Dans l’en-tête de paquet IP, </a:t>
            </a:r>
          </a:p>
          <a:p>
            <a:pPr eaLnBrk="1" hangingPunct="1"/>
            <a:r>
              <a:rPr lang="fr-FR" altLang="fr-FR" dirty="0">
                <a:solidFill>
                  <a:srgbClr val="FF0000"/>
                </a:solidFill>
              </a:rPr>
              <a:t>le champ protocole est défini à 88</a:t>
            </a:r>
          </a:p>
        </p:txBody>
      </p:sp>
      <p:sp>
        <p:nvSpPr>
          <p:cNvPr id="502789" name="Oval 5"/>
          <p:cNvSpPr>
            <a:spLocks noChangeArrowheads="1"/>
          </p:cNvSpPr>
          <p:nvPr/>
        </p:nvSpPr>
        <p:spPr bwMode="auto">
          <a:xfrm>
            <a:off x="5220592" y="3212877"/>
            <a:ext cx="1584325"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502790" name="Line 6"/>
          <p:cNvSpPr>
            <a:spLocks noChangeShapeType="1"/>
          </p:cNvSpPr>
          <p:nvPr/>
        </p:nvSpPr>
        <p:spPr bwMode="auto">
          <a:xfrm flipV="1">
            <a:off x="6804917" y="2996977"/>
            <a:ext cx="360363" cy="431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2791" name="Oval 7"/>
          <p:cNvSpPr>
            <a:spLocks noChangeArrowheads="1"/>
          </p:cNvSpPr>
          <p:nvPr/>
        </p:nvSpPr>
        <p:spPr bwMode="auto">
          <a:xfrm>
            <a:off x="4033141" y="3429000"/>
            <a:ext cx="1368425" cy="433387"/>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502792" name="Oval 8"/>
          <p:cNvSpPr>
            <a:spLocks noChangeArrowheads="1"/>
          </p:cNvSpPr>
          <p:nvPr/>
        </p:nvSpPr>
        <p:spPr bwMode="auto">
          <a:xfrm>
            <a:off x="3925192" y="2492152"/>
            <a:ext cx="1584325"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502793" name="Line 9"/>
          <p:cNvSpPr>
            <a:spLocks noChangeShapeType="1"/>
          </p:cNvSpPr>
          <p:nvPr/>
        </p:nvSpPr>
        <p:spPr bwMode="auto">
          <a:xfrm>
            <a:off x="5509517" y="2708052"/>
            <a:ext cx="1366838"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2794" name="Line 10"/>
          <p:cNvSpPr>
            <a:spLocks noChangeShapeType="1"/>
          </p:cNvSpPr>
          <p:nvPr/>
        </p:nvSpPr>
        <p:spPr bwMode="auto">
          <a:xfrm flipH="1">
            <a:off x="2701230" y="3717702"/>
            <a:ext cx="1368425" cy="13668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2795" name="Text Box 11"/>
          <p:cNvSpPr txBox="1">
            <a:spLocks noChangeArrowheads="1"/>
          </p:cNvSpPr>
          <p:nvPr/>
        </p:nvSpPr>
        <p:spPr bwMode="auto">
          <a:xfrm>
            <a:off x="7004544" y="2276251"/>
            <a:ext cx="17287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FF0000"/>
                </a:solidFill>
              </a:rPr>
              <a:t>Adresses de </a:t>
            </a:r>
            <a:r>
              <a:rPr lang="fr-FR" altLang="fr-FR" dirty="0" smtClean="0">
                <a:solidFill>
                  <a:srgbClr val="FF0000"/>
                </a:solidFill>
              </a:rPr>
              <a:t>multidiffusion</a:t>
            </a:r>
          </a:p>
        </p:txBody>
      </p:sp>
      <p:sp>
        <p:nvSpPr>
          <p:cNvPr id="291853" name="Text Box 12"/>
          <p:cNvSpPr txBox="1">
            <a:spLocks noChangeArrowheads="1"/>
          </p:cNvSpPr>
          <p:nvPr/>
        </p:nvSpPr>
        <p:spPr bwMode="auto">
          <a:xfrm>
            <a:off x="5884799" y="6021868"/>
            <a:ext cx="307968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800" dirty="0"/>
              <a:t>Source : Cisco system </a:t>
            </a:r>
            <a:r>
              <a:rPr lang="fr-FR" altLang="fr-FR" sz="800" dirty="0" err="1" smtClean="0"/>
              <a:t>iIc</a:t>
            </a:r>
            <a:r>
              <a:rPr lang="fr-FR" altLang="fr-FR" sz="800" dirty="0"/>
              <a:t>, CCNA exploration </a:t>
            </a:r>
            <a:r>
              <a:rPr lang="fr-FR" altLang="fr-FR" sz="800" dirty="0" smtClean="0"/>
              <a:t>4.0, chapitre  9.</a:t>
            </a:r>
            <a:endParaRPr lang="fr-FR" altLang="fr-FR" sz="800" dirty="0"/>
          </a:p>
        </p:txBody>
      </p:sp>
      <p:sp>
        <p:nvSpPr>
          <p:cNvPr id="2" name="ZoneTexte 1"/>
          <p:cNvSpPr txBox="1"/>
          <p:nvPr/>
        </p:nvSpPr>
        <p:spPr>
          <a:xfrm>
            <a:off x="6230398" y="1562826"/>
            <a:ext cx="1510350" cy="307777"/>
          </a:xfrm>
          <a:prstGeom prst="rect">
            <a:avLst/>
          </a:prstGeom>
          <a:noFill/>
        </p:spPr>
        <p:txBody>
          <a:bodyPr wrap="none" rtlCol="0">
            <a:spAutoFit/>
          </a:bodyPr>
          <a:lstStyle/>
          <a:p>
            <a:r>
              <a:rPr lang="fr-FR" sz="1400" dirty="0" smtClean="0"/>
              <a:t>Données EIGRP</a:t>
            </a:r>
            <a:endParaRPr lang="fr-FR" sz="1400" dirty="0"/>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189</a:t>
            </a:fld>
            <a:endParaRPr lang="fr-BE" dirty="0"/>
          </a:p>
        </p:txBody>
      </p:sp>
    </p:spTree>
    <p:extLst>
      <p:ext uri="{BB962C8B-B14F-4D97-AF65-F5344CB8AC3E}">
        <p14:creationId xmlns:p14="http://schemas.microsoft.com/office/powerpoint/2010/main" val="27547292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2790"/>
                                        </p:tgtEl>
                                        <p:attrNameLst>
                                          <p:attrName>style.visibility</p:attrName>
                                        </p:attrNameLst>
                                      </p:cBhvr>
                                      <p:to>
                                        <p:strVal val="visible"/>
                                      </p:to>
                                    </p:set>
                                    <p:animEffect transition="in" filter="blinds(horizontal)">
                                      <p:cBhvr>
                                        <p:cTn id="7" dur="500"/>
                                        <p:tgtEl>
                                          <p:spTgt spid="50279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2789"/>
                                        </p:tgtEl>
                                        <p:attrNameLst>
                                          <p:attrName>style.visibility</p:attrName>
                                        </p:attrNameLst>
                                      </p:cBhvr>
                                      <p:to>
                                        <p:strVal val="visible"/>
                                      </p:to>
                                    </p:set>
                                    <p:animEffect transition="in" filter="blinds(horizontal)">
                                      <p:cBhvr>
                                        <p:cTn id="10" dur="500"/>
                                        <p:tgtEl>
                                          <p:spTgt spid="502789"/>
                                        </p:tgtEl>
                                      </p:cBhvr>
                                    </p:animEffect>
                                  </p:childTnLst>
                                </p:cTn>
                              </p:par>
                              <p:par>
                                <p:cTn id="11" presetID="3" presetClass="entr" presetSubtype="10" fill="hold" grpId="1" nodeType="withEffect">
                                  <p:stCondLst>
                                    <p:cond delay="0"/>
                                  </p:stCondLst>
                                  <p:childTnLst>
                                    <p:set>
                                      <p:cBhvr>
                                        <p:cTn id="12" dur="1" fill="hold">
                                          <p:stCondLst>
                                            <p:cond delay="0"/>
                                          </p:stCondLst>
                                        </p:cTn>
                                        <p:tgtEl>
                                          <p:spTgt spid="502789"/>
                                        </p:tgtEl>
                                        <p:attrNameLst>
                                          <p:attrName>style.visibility</p:attrName>
                                        </p:attrNameLst>
                                      </p:cBhvr>
                                      <p:to>
                                        <p:strVal val="visible"/>
                                      </p:to>
                                    </p:set>
                                    <p:animEffect transition="in" filter="blinds(horizontal)">
                                      <p:cBhvr>
                                        <p:cTn id="13" dur="500"/>
                                        <p:tgtEl>
                                          <p:spTgt spid="502789"/>
                                        </p:tgtEl>
                                      </p:cBhvr>
                                    </p:animEffect>
                                  </p:childTnLst>
                                </p:cTn>
                              </p:par>
                              <p:par>
                                <p:cTn id="14" presetID="3" presetClass="entr" presetSubtype="10" fill="hold" grpId="1" nodeType="withEffect">
                                  <p:stCondLst>
                                    <p:cond delay="0"/>
                                  </p:stCondLst>
                                  <p:childTnLst>
                                    <p:set>
                                      <p:cBhvr>
                                        <p:cTn id="15" dur="1" fill="hold">
                                          <p:stCondLst>
                                            <p:cond delay="0"/>
                                          </p:stCondLst>
                                        </p:cTn>
                                        <p:tgtEl>
                                          <p:spTgt spid="502790"/>
                                        </p:tgtEl>
                                        <p:attrNameLst>
                                          <p:attrName>style.visibility</p:attrName>
                                        </p:attrNameLst>
                                      </p:cBhvr>
                                      <p:to>
                                        <p:strVal val="visible"/>
                                      </p:to>
                                    </p:set>
                                    <p:animEffect transition="in" filter="blinds(horizontal)">
                                      <p:cBhvr>
                                        <p:cTn id="16" dur="500"/>
                                        <p:tgtEl>
                                          <p:spTgt spid="50279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02792"/>
                                        </p:tgtEl>
                                        <p:attrNameLst>
                                          <p:attrName>style.visibility</p:attrName>
                                        </p:attrNameLst>
                                      </p:cBhvr>
                                      <p:to>
                                        <p:strVal val="visible"/>
                                      </p:to>
                                    </p:set>
                                    <p:animEffect transition="in" filter="blinds(horizontal)">
                                      <p:cBhvr>
                                        <p:cTn id="19" dur="500"/>
                                        <p:tgtEl>
                                          <p:spTgt spid="502792"/>
                                        </p:tgtEl>
                                      </p:cBhvr>
                                    </p:animEffect>
                                  </p:childTnLst>
                                </p:cTn>
                              </p:par>
                              <p:par>
                                <p:cTn id="20" presetID="3" presetClass="entr" presetSubtype="10" fill="hold" grpId="1" nodeType="withEffect">
                                  <p:stCondLst>
                                    <p:cond delay="0"/>
                                  </p:stCondLst>
                                  <p:childTnLst>
                                    <p:set>
                                      <p:cBhvr>
                                        <p:cTn id="21" dur="1" fill="hold">
                                          <p:stCondLst>
                                            <p:cond delay="0"/>
                                          </p:stCondLst>
                                        </p:cTn>
                                        <p:tgtEl>
                                          <p:spTgt spid="502792"/>
                                        </p:tgtEl>
                                        <p:attrNameLst>
                                          <p:attrName>style.visibility</p:attrName>
                                        </p:attrNameLst>
                                      </p:cBhvr>
                                      <p:to>
                                        <p:strVal val="visible"/>
                                      </p:to>
                                    </p:set>
                                    <p:animEffect transition="in" filter="blinds(horizontal)">
                                      <p:cBhvr>
                                        <p:cTn id="22" dur="500"/>
                                        <p:tgtEl>
                                          <p:spTgt spid="50279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02793"/>
                                        </p:tgtEl>
                                        <p:attrNameLst>
                                          <p:attrName>style.visibility</p:attrName>
                                        </p:attrNameLst>
                                      </p:cBhvr>
                                      <p:to>
                                        <p:strVal val="visible"/>
                                      </p:to>
                                    </p:set>
                                    <p:animEffect transition="in" filter="blinds(horizontal)">
                                      <p:cBhvr>
                                        <p:cTn id="25" dur="500"/>
                                        <p:tgtEl>
                                          <p:spTgt spid="502793"/>
                                        </p:tgtEl>
                                      </p:cBhvr>
                                    </p:animEffect>
                                  </p:childTnLst>
                                </p:cTn>
                              </p:par>
                              <p:par>
                                <p:cTn id="26" presetID="3" presetClass="entr" presetSubtype="10" fill="hold" grpId="1" nodeType="withEffect">
                                  <p:stCondLst>
                                    <p:cond delay="0"/>
                                  </p:stCondLst>
                                  <p:childTnLst>
                                    <p:set>
                                      <p:cBhvr>
                                        <p:cTn id="27" dur="1" fill="hold">
                                          <p:stCondLst>
                                            <p:cond delay="0"/>
                                          </p:stCondLst>
                                        </p:cTn>
                                        <p:tgtEl>
                                          <p:spTgt spid="502793"/>
                                        </p:tgtEl>
                                        <p:attrNameLst>
                                          <p:attrName>style.visibility</p:attrName>
                                        </p:attrNameLst>
                                      </p:cBhvr>
                                      <p:to>
                                        <p:strVal val="visible"/>
                                      </p:to>
                                    </p:set>
                                    <p:animEffect transition="in" filter="blinds(horizontal)">
                                      <p:cBhvr>
                                        <p:cTn id="28" dur="500"/>
                                        <p:tgtEl>
                                          <p:spTgt spid="50279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02795"/>
                                        </p:tgtEl>
                                        <p:attrNameLst>
                                          <p:attrName>style.visibility</p:attrName>
                                        </p:attrNameLst>
                                      </p:cBhvr>
                                      <p:to>
                                        <p:strVal val="visible"/>
                                      </p:to>
                                    </p:set>
                                    <p:animEffect transition="in" filter="blinds(horizontal)">
                                      <p:cBhvr>
                                        <p:cTn id="31" dur="500"/>
                                        <p:tgtEl>
                                          <p:spTgt spid="502795"/>
                                        </p:tgtEl>
                                      </p:cBhvr>
                                    </p:animEffect>
                                  </p:childTnLst>
                                </p:cTn>
                              </p:par>
                              <p:par>
                                <p:cTn id="32" presetID="3" presetClass="entr" presetSubtype="10" fill="hold" grpId="1" nodeType="withEffect">
                                  <p:stCondLst>
                                    <p:cond delay="0"/>
                                  </p:stCondLst>
                                  <p:childTnLst>
                                    <p:set>
                                      <p:cBhvr>
                                        <p:cTn id="33" dur="1" fill="hold">
                                          <p:stCondLst>
                                            <p:cond delay="0"/>
                                          </p:stCondLst>
                                        </p:cTn>
                                        <p:tgtEl>
                                          <p:spTgt spid="502795"/>
                                        </p:tgtEl>
                                        <p:attrNameLst>
                                          <p:attrName>style.visibility</p:attrName>
                                        </p:attrNameLst>
                                      </p:cBhvr>
                                      <p:to>
                                        <p:strVal val="visible"/>
                                      </p:to>
                                    </p:set>
                                    <p:animEffect transition="in" filter="blinds(horizontal)">
                                      <p:cBhvr>
                                        <p:cTn id="34" dur="500"/>
                                        <p:tgtEl>
                                          <p:spTgt spid="50279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502788"/>
                                        </p:tgtEl>
                                        <p:attrNameLst>
                                          <p:attrName>style.visibility</p:attrName>
                                        </p:attrNameLst>
                                      </p:cBhvr>
                                      <p:to>
                                        <p:strVal val="visible"/>
                                      </p:to>
                                    </p:set>
                                    <p:animEffect transition="in" filter="blinds(horizontal)">
                                      <p:cBhvr>
                                        <p:cTn id="39" dur="500"/>
                                        <p:tgtEl>
                                          <p:spTgt spid="50278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02791"/>
                                        </p:tgtEl>
                                        <p:attrNameLst>
                                          <p:attrName>style.visibility</p:attrName>
                                        </p:attrNameLst>
                                      </p:cBhvr>
                                      <p:to>
                                        <p:strVal val="visible"/>
                                      </p:to>
                                    </p:set>
                                    <p:animEffect transition="in" filter="blinds(horizontal)">
                                      <p:cBhvr>
                                        <p:cTn id="42" dur="500"/>
                                        <p:tgtEl>
                                          <p:spTgt spid="502791"/>
                                        </p:tgtEl>
                                      </p:cBhvr>
                                    </p:animEffect>
                                  </p:childTnLst>
                                </p:cTn>
                              </p:par>
                              <p:par>
                                <p:cTn id="43" presetID="3" presetClass="entr" presetSubtype="10" fill="hold" grpId="1" nodeType="withEffect">
                                  <p:stCondLst>
                                    <p:cond delay="0"/>
                                  </p:stCondLst>
                                  <p:childTnLst>
                                    <p:set>
                                      <p:cBhvr>
                                        <p:cTn id="44" dur="1" fill="hold">
                                          <p:stCondLst>
                                            <p:cond delay="0"/>
                                          </p:stCondLst>
                                        </p:cTn>
                                        <p:tgtEl>
                                          <p:spTgt spid="502791"/>
                                        </p:tgtEl>
                                        <p:attrNameLst>
                                          <p:attrName>style.visibility</p:attrName>
                                        </p:attrNameLst>
                                      </p:cBhvr>
                                      <p:to>
                                        <p:strVal val="visible"/>
                                      </p:to>
                                    </p:set>
                                    <p:animEffect transition="in" filter="blinds(horizontal)">
                                      <p:cBhvr>
                                        <p:cTn id="45" dur="500"/>
                                        <p:tgtEl>
                                          <p:spTgt spid="502791"/>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502794"/>
                                        </p:tgtEl>
                                        <p:attrNameLst>
                                          <p:attrName>style.visibility</p:attrName>
                                        </p:attrNameLst>
                                      </p:cBhvr>
                                      <p:to>
                                        <p:strVal val="visible"/>
                                      </p:to>
                                    </p:set>
                                    <p:animEffect transition="in" filter="blinds(horizontal)">
                                      <p:cBhvr>
                                        <p:cTn id="48" dur="500"/>
                                        <p:tgtEl>
                                          <p:spTgt spid="502794"/>
                                        </p:tgtEl>
                                      </p:cBhvr>
                                    </p:animEffect>
                                  </p:childTnLst>
                                </p:cTn>
                              </p:par>
                              <p:par>
                                <p:cTn id="49" presetID="3" presetClass="entr" presetSubtype="10" fill="hold" grpId="1" nodeType="withEffect">
                                  <p:stCondLst>
                                    <p:cond delay="0"/>
                                  </p:stCondLst>
                                  <p:childTnLst>
                                    <p:set>
                                      <p:cBhvr>
                                        <p:cTn id="50" dur="1" fill="hold">
                                          <p:stCondLst>
                                            <p:cond delay="0"/>
                                          </p:stCondLst>
                                        </p:cTn>
                                        <p:tgtEl>
                                          <p:spTgt spid="502794"/>
                                        </p:tgtEl>
                                        <p:attrNameLst>
                                          <p:attrName>style.visibility</p:attrName>
                                        </p:attrNameLst>
                                      </p:cBhvr>
                                      <p:to>
                                        <p:strVal val="visible"/>
                                      </p:to>
                                    </p:set>
                                    <p:animEffect transition="in" filter="blinds(horizontal)">
                                      <p:cBhvr>
                                        <p:cTn id="51" dur="500"/>
                                        <p:tgtEl>
                                          <p:spTgt spid="502794"/>
                                        </p:tgtEl>
                                      </p:cBhvr>
                                    </p:animEffect>
                                  </p:childTnLst>
                                </p:cTn>
                              </p:par>
                              <p:par>
                                <p:cTn id="52" presetID="3" presetClass="entr" presetSubtype="10" fill="hold" grpId="1" nodeType="withEffect">
                                  <p:stCondLst>
                                    <p:cond delay="0"/>
                                  </p:stCondLst>
                                  <p:childTnLst>
                                    <p:set>
                                      <p:cBhvr>
                                        <p:cTn id="53" dur="1" fill="hold">
                                          <p:stCondLst>
                                            <p:cond delay="0"/>
                                          </p:stCondLst>
                                        </p:cTn>
                                        <p:tgtEl>
                                          <p:spTgt spid="502788"/>
                                        </p:tgtEl>
                                        <p:attrNameLst>
                                          <p:attrName>style.visibility</p:attrName>
                                        </p:attrNameLst>
                                      </p:cBhvr>
                                      <p:to>
                                        <p:strVal val="visible"/>
                                      </p:to>
                                    </p:set>
                                    <p:animEffect transition="in" filter="blinds(horizontal)">
                                      <p:cBhvr>
                                        <p:cTn id="54" dur="500"/>
                                        <p:tgtEl>
                                          <p:spTgt spid="502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8" grpId="0"/>
      <p:bldP spid="502788" grpId="1"/>
      <p:bldP spid="502789" grpId="0" animBg="1"/>
      <p:bldP spid="502789" grpId="1" animBg="1"/>
      <p:bldP spid="502790" grpId="0" animBg="1"/>
      <p:bldP spid="502790" grpId="1" animBg="1"/>
      <p:bldP spid="502791" grpId="0" animBg="1"/>
      <p:bldP spid="502791" grpId="1" animBg="1"/>
      <p:bldP spid="502792" grpId="0" animBg="1"/>
      <p:bldP spid="502792" grpId="1" animBg="1"/>
      <p:bldP spid="502793" grpId="0" animBg="1"/>
      <p:bldP spid="502793" grpId="1" animBg="1"/>
      <p:bldP spid="502794" grpId="0" animBg="1"/>
      <p:bldP spid="502794" grpId="1" animBg="1"/>
      <p:bldP spid="502795" grpId="0"/>
      <p:bldP spid="50279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altLang="fr-FR" dirty="0"/>
              <a:t>Principe des réseaux hiérarchiques</a:t>
            </a:r>
            <a:endParaRPr lang="fr-FR" dirty="0"/>
          </a:p>
        </p:txBody>
      </p:sp>
      <p:sp>
        <p:nvSpPr>
          <p:cNvPr id="3" name="Espace réservé du contenu 2"/>
          <p:cNvSpPr>
            <a:spLocks noGrp="1"/>
          </p:cNvSpPr>
          <p:nvPr>
            <p:ph idx="1"/>
          </p:nvPr>
        </p:nvSpPr>
        <p:spPr>
          <a:xfrm>
            <a:off x="467544" y="1412776"/>
            <a:ext cx="8229600" cy="4713387"/>
          </a:xfrm>
        </p:spPr>
        <p:txBody>
          <a:bodyPr/>
          <a:lstStyle/>
          <a:p>
            <a:pPr>
              <a:lnSpc>
                <a:spcPct val="80000"/>
              </a:lnSpc>
            </a:pPr>
            <a:r>
              <a:rPr lang="fr-BE" altLang="fr-FR" dirty="0">
                <a:solidFill>
                  <a:schemeClr val="accent6">
                    <a:lumMod val="75000"/>
                  </a:schemeClr>
                </a:solidFill>
              </a:rPr>
              <a:t>Couche cœur de réseau</a:t>
            </a:r>
          </a:p>
          <a:p>
            <a:pPr lvl="1">
              <a:lnSpc>
                <a:spcPct val="80000"/>
              </a:lnSpc>
            </a:pPr>
            <a:r>
              <a:rPr lang="fr-FR" altLang="fr-FR" dirty="0"/>
              <a:t>Constitue le réseau fédérateur à haut débit  (</a:t>
            </a:r>
            <a:r>
              <a:rPr lang="fr-FR" altLang="fr-FR" dirty="0" err="1"/>
              <a:t>backbone</a:t>
            </a:r>
            <a:r>
              <a:rPr lang="fr-FR" altLang="fr-FR" dirty="0"/>
              <a:t>) </a:t>
            </a:r>
          </a:p>
          <a:p>
            <a:pPr lvl="1">
              <a:lnSpc>
                <a:spcPct val="80000"/>
              </a:lnSpc>
            </a:pPr>
            <a:r>
              <a:rPr lang="fr-FR" altLang="fr-FR" dirty="0"/>
              <a:t>Assure l’</a:t>
            </a:r>
            <a:r>
              <a:rPr lang="fr-FR" altLang="fr-FR" dirty="0" err="1"/>
              <a:t>interconnectivité</a:t>
            </a:r>
            <a:r>
              <a:rPr lang="fr-FR" altLang="fr-FR" dirty="0"/>
              <a:t> entre les périphériques de la couche de distribution </a:t>
            </a:r>
          </a:p>
          <a:p>
            <a:pPr lvl="2">
              <a:lnSpc>
                <a:spcPct val="80000"/>
              </a:lnSpc>
            </a:pPr>
            <a:r>
              <a:rPr lang="fr-FR" altLang="fr-FR" sz="1600" dirty="0">
                <a:sym typeface="Wingdings" pitchFamily="2" charset="2"/>
              </a:rPr>
              <a:t> </a:t>
            </a:r>
            <a:r>
              <a:rPr lang="fr-FR" altLang="fr-FR" sz="1600" dirty="0"/>
              <a:t>capable d’effectuer la transmission rapide d’importantes quantités de données</a:t>
            </a:r>
            <a:endParaRPr lang="fr-BE" altLang="fr-FR" sz="1600" dirty="0"/>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19</a:t>
            </a:fld>
            <a:endParaRPr lang="fr-BE" dirty="0"/>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1414" y="2820069"/>
            <a:ext cx="8097838" cy="3302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341152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8"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En-tête de paquet EIGRP</a:t>
            </a:r>
          </a:p>
          <a:p>
            <a:pPr lvl="1" eaLnBrk="1" hangingPunct="1"/>
            <a:r>
              <a:rPr lang="fr-FR" altLang="fr-FR" sz="2400" dirty="0" smtClean="0"/>
              <a:t>Seuls les champs utiles pour le CCNA sont présentés</a:t>
            </a:r>
          </a:p>
        </p:txBody>
      </p:sp>
      <p:pic>
        <p:nvPicPr>
          <p:cNvPr id="292869"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11560" y="2564904"/>
            <a:ext cx="8136582" cy="3389498"/>
          </a:xfrm>
        </p:spPr>
      </p:pic>
      <p:sp>
        <p:nvSpPr>
          <p:cNvPr id="292870" name="Text Box 5"/>
          <p:cNvSpPr txBox="1">
            <a:spLocks noChangeArrowheads="1"/>
          </p:cNvSpPr>
          <p:nvPr/>
        </p:nvSpPr>
        <p:spPr bwMode="auto">
          <a:xfrm>
            <a:off x="5148064" y="5905361"/>
            <a:ext cx="353903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800" dirty="0"/>
              <a:t>Source : Cisco system </a:t>
            </a:r>
            <a:r>
              <a:rPr lang="fr-FR" altLang="fr-FR" sz="800" dirty="0" err="1"/>
              <a:t>inc</a:t>
            </a:r>
            <a:r>
              <a:rPr lang="fr-FR" altLang="fr-FR" sz="800" dirty="0"/>
              <a:t>, CCNA exploration </a:t>
            </a:r>
            <a:r>
              <a:rPr lang="fr-FR" altLang="fr-FR" sz="800" dirty="0" smtClean="0"/>
              <a:t>4,0, </a:t>
            </a:r>
            <a:r>
              <a:rPr lang="fr-FR" altLang="fr-FR" sz="800" dirty="0"/>
              <a:t>chapitre  9.1.2.2</a:t>
            </a: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190</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Format des messages EIGRP</a:t>
            </a:r>
          </a:p>
        </p:txBody>
      </p:sp>
    </p:spTree>
    <p:extLst>
      <p:ext uri="{BB962C8B-B14F-4D97-AF65-F5344CB8AC3E}">
        <p14:creationId xmlns:p14="http://schemas.microsoft.com/office/powerpoint/2010/main" val="10091742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2"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Paramètres EIGRP (champ TLV)</a:t>
            </a:r>
          </a:p>
          <a:p>
            <a:pPr lvl="1" eaLnBrk="1" hangingPunct="1"/>
            <a:r>
              <a:rPr lang="fr-FR" altLang="fr-FR" sz="2400" dirty="0" smtClean="0"/>
              <a:t>Contient les pondérations que le protocole EIGRP utilise pour sa mesure composite</a:t>
            </a:r>
          </a:p>
        </p:txBody>
      </p:sp>
      <p:pic>
        <p:nvPicPr>
          <p:cNvPr id="293893"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75656" y="2897588"/>
            <a:ext cx="7272486" cy="3051692"/>
          </a:xfrm>
        </p:spPr>
      </p:pic>
      <p:sp>
        <p:nvSpPr>
          <p:cNvPr id="293894" name="Text Box 5"/>
          <p:cNvSpPr txBox="1">
            <a:spLocks noChangeArrowheads="1"/>
          </p:cNvSpPr>
          <p:nvPr/>
        </p:nvSpPr>
        <p:spPr bwMode="auto">
          <a:xfrm>
            <a:off x="5651375" y="5949404"/>
            <a:ext cx="3313113"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800" dirty="0"/>
              <a:t>Source : Cisco system </a:t>
            </a:r>
            <a:r>
              <a:rPr lang="fr-FR" altLang="fr-FR" sz="800" dirty="0" err="1"/>
              <a:t>inc</a:t>
            </a:r>
            <a:r>
              <a:rPr lang="fr-FR" altLang="fr-FR" sz="800" dirty="0"/>
              <a:t>, CCNA exploration </a:t>
            </a:r>
            <a:r>
              <a:rPr lang="fr-FR" altLang="fr-FR" sz="800" dirty="0" smtClean="0"/>
              <a:t>4.0, </a:t>
            </a:r>
            <a:r>
              <a:rPr lang="fr-FR" altLang="fr-FR" sz="800" dirty="0"/>
              <a:t>chapitre  9.1.2.2</a:t>
            </a: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191</a:t>
            </a:fld>
            <a:endParaRPr lang="fr-BE" dirty="0"/>
          </a:p>
        </p:txBody>
      </p:sp>
      <p:sp>
        <p:nvSpPr>
          <p:cNvPr id="9" name="Rectangle 2"/>
          <p:cNvSpPr>
            <a:spLocks noGrp="1" noChangeArrowheads="1"/>
          </p:cNvSpPr>
          <p:nvPr>
            <p:ph type="title"/>
          </p:nvPr>
        </p:nvSpPr>
        <p:spPr>
          <a:xfrm>
            <a:off x="2123728" y="116632"/>
            <a:ext cx="6563072" cy="936104"/>
          </a:xfrm>
        </p:spPr>
        <p:txBody>
          <a:bodyPr>
            <a:normAutofit/>
          </a:bodyPr>
          <a:lstStyle/>
          <a:p>
            <a:pPr eaLnBrk="1" hangingPunct="1"/>
            <a:r>
              <a:rPr lang="fr-FR" altLang="fr-FR" sz="2800" dirty="0" smtClean="0"/>
              <a:t>Format des messages EIGRP</a:t>
            </a:r>
          </a:p>
        </p:txBody>
      </p:sp>
    </p:spTree>
    <p:extLst>
      <p:ext uri="{BB962C8B-B14F-4D97-AF65-F5344CB8AC3E}">
        <p14:creationId xmlns:p14="http://schemas.microsoft.com/office/powerpoint/2010/main" val="421980949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6"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IP interne (champs TLV)</a:t>
            </a:r>
          </a:p>
          <a:p>
            <a:pPr lvl="1" eaLnBrk="1" hangingPunct="1"/>
            <a:r>
              <a:rPr lang="fr-FR" altLang="fr-FR" sz="2400" dirty="0" smtClean="0"/>
              <a:t>Sert à annoncer les routes EIGRP dans un système autonome</a:t>
            </a:r>
          </a:p>
        </p:txBody>
      </p:sp>
      <p:pic>
        <p:nvPicPr>
          <p:cNvPr id="294917"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619672" y="2642093"/>
            <a:ext cx="6120680" cy="3307187"/>
          </a:xfrm>
        </p:spPr>
      </p:pic>
      <p:sp>
        <p:nvSpPr>
          <p:cNvPr id="294918" name="Text Box 5"/>
          <p:cNvSpPr txBox="1">
            <a:spLocks noChangeArrowheads="1"/>
          </p:cNvSpPr>
          <p:nvPr/>
        </p:nvSpPr>
        <p:spPr bwMode="auto">
          <a:xfrm>
            <a:off x="1547664" y="5949404"/>
            <a:ext cx="3313113"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800" dirty="0"/>
              <a:t>Source : Cisco system </a:t>
            </a:r>
            <a:r>
              <a:rPr lang="fr-FR" altLang="fr-FR" sz="800" dirty="0" err="1" smtClean="0"/>
              <a:t>Inc</a:t>
            </a:r>
            <a:r>
              <a:rPr lang="fr-FR" altLang="fr-FR" sz="800" dirty="0"/>
              <a:t>, CCNA exploration </a:t>
            </a:r>
            <a:r>
              <a:rPr lang="fr-FR" altLang="fr-FR" sz="800" dirty="0" smtClean="0"/>
              <a:t>4.0, </a:t>
            </a:r>
            <a:r>
              <a:rPr lang="fr-FR" altLang="fr-FR" sz="800" dirty="0"/>
              <a:t>chapitre  9.1.2.2</a:t>
            </a: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192</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Format des messages EIGRP</a:t>
            </a:r>
          </a:p>
        </p:txBody>
      </p:sp>
    </p:spTree>
    <p:extLst>
      <p:ext uri="{BB962C8B-B14F-4D97-AF65-F5344CB8AC3E}">
        <p14:creationId xmlns:p14="http://schemas.microsoft.com/office/powerpoint/2010/main" val="37170982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40"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IP externe (champs TLV)</a:t>
            </a:r>
          </a:p>
          <a:p>
            <a:pPr lvl="1" eaLnBrk="1" hangingPunct="1"/>
            <a:r>
              <a:rPr lang="fr-FR" altLang="fr-FR" sz="2400" dirty="0" smtClean="0"/>
              <a:t>Utilisé lorsque des routes externes sont importées dans le processus de routage EIGRP</a:t>
            </a:r>
          </a:p>
        </p:txBody>
      </p:sp>
      <p:pic>
        <p:nvPicPr>
          <p:cNvPr id="295941"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898073" y="2924944"/>
            <a:ext cx="5915044" cy="3061339"/>
          </a:xfrm>
        </p:spPr>
      </p:pic>
      <p:sp>
        <p:nvSpPr>
          <p:cNvPr id="295942" name="Text Box 5"/>
          <p:cNvSpPr txBox="1">
            <a:spLocks noChangeArrowheads="1"/>
          </p:cNvSpPr>
          <p:nvPr/>
        </p:nvSpPr>
        <p:spPr bwMode="auto">
          <a:xfrm>
            <a:off x="1834951" y="5949280"/>
            <a:ext cx="3313113"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800" dirty="0"/>
              <a:t>Source : Cisco system </a:t>
            </a:r>
            <a:r>
              <a:rPr lang="fr-FR" altLang="fr-FR" sz="800" dirty="0" err="1"/>
              <a:t>inc</a:t>
            </a:r>
            <a:r>
              <a:rPr lang="fr-FR" altLang="fr-FR" sz="800" dirty="0"/>
              <a:t>, CCNA exploration </a:t>
            </a:r>
            <a:r>
              <a:rPr lang="fr-FR" altLang="fr-FR" sz="800" dirty="0" smtClean="0"/>
              <a:t>4.0, </a:t>
            </a:r>
            <a:r>
              <a:rPr lang="fr-FR" altLang="fr-FR" sz="800" dirty="0"/>
              <a:t>chapitre  9.1.2.2</a:t>
            </a: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193</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Format des messages EIGRP</a:t>
            </a:r>
          </a:p>
        </p:txBody>
      </p:sp>
    </p:spTree>
    <p:extLst>
      <p:ext uri="{BB962C8B-B14F-4D97-AF65-F5344CB8AC3E}">
        <p14:creationId xmlns:p14="http://schemas.microsoft.com/office/powerpoint/2010/main" val="78445094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Système autonome</a:t>
            </a:r>
            <a:endParaRPr lang="fr-FR" dirty="0"/>
          </a:p>
        </p:txBody>
      </p:sp>
      <p:sp>
        <p:nvSpPr>
          <p:cNvPr id="3" name="Espace réservé du contenu 2"/>
          <p:cNvSpPr>
            <a:spLocks noGrp="1"/>
          </p:cNvSpPr>
          <p:nvPr>
            <p:ph idx="1"/>
          </p:nvPr>
        </p:nvSpPr>
        <p:spPr/>
        <p:txBody>
          <a:bodyPr>
            <a:normAutofit lnSpcReduction="10000"/>
          </a:bodyPr>
          <a:lstStyle/>
          <a:p>
            <a:r>
              <a:rPr lang="fr-FR" dirty="0">
                <a:solidFill>
                  <a:schemeClr val="accent6">
                    <a:lumMod val="75000"/>
                  </a:schemeClr>
                </a:solidFill>
              </a:rPr>
              <a:t>Système autonome (AS)</a:t>
            </a:r>
          </a:p>
          <a:p>
            <a:pPr lvl="1"/>
            <a:r>
              <a:rPr lang="fr-FR" dirty="0"/>
              <a:t>Ensemble de réseaux dont la politique de routage interne est sous le contrôle administratif d’une entité </a:t>
            </a:r>
            <a:r>
              <a:rPr lang="fr-FR" dirty="0" smtClean="0"/>
              <a:t>unique.</a:t>
            </a:r>
            <a:endParaRPr lang="fr-FR" dirty="0"/>
          </a:p>
          <a:p>
            <a:r>
              <a:rPr lang="fr-FR" dirty="0" smtClean="0">
                <a:solidFill>
                  <a:schemeClr val="accent6">
                    <a:lumMod val="75000"/>
                  </a:schemeClr>
                </a:solidFill>
              </a:rPr>
              <a:t>Protocole </a:t>
            </a:r>
            <a:r>
              <a:rPr lang="fr-FR" dirty="0">
                <a:solidFill>
                  <a:schemeClr val="accent6">
                    <a:lumMod val="75000"/>
                  </a:schemeClr>
                </a:solidFill>
              </a:rPr>
              <a:t>de routage intérieur </a:t>
            </a:r>
            <a:r>
              <a:rPr lang="fr-FR" dirty="0" smtClean="0">
                <a:solidFill>
                  <a:schemeClr val="accent6">
                    <a:lumMod val="75000"/>
                  </a:schemeClr>
                </a:solidFill>
              </a:rPr>
              <a:t>(IGP)</a:t>
            </a:r>
            <a:endParaRPr lang="fr-FR" dirty="0">
              <a:solidFill>
                <a:schemeClr val="accent6">
                  <a:lumMod val="75000"/>
                </a:schemeClr>
              </a:solidFill>
            </a:endParaRPr>
          </a:p>
          <a:p>
            <a:pPr lvl="1"/>
            <a:r>
              <a:rPr lang="fr-FR" dirty="0" smtClean="0">
                <a:solidFill>
                  <a:srgbClr val="0070C0"/>
                </a:solidFill>
              </a:rPr>
              <a:t>Dans un AS, </a:t>
            </a:r>
            <a:r>
              <a:rPr lang="fr-FR" dirty="0">
                <a:solidFill>
                  <a:srgbClr val="0070C0"/>
                </a:solidFill>
              </a:rPr>
              <a:t>les routes sont gérées par des </a:t>
            </a:r>
            <a:r>
              <a:rPr lang="fr-FR" dirty="0" smtClean="0">
                <a:solidFill>
                  <a:srgbClr val="0070C0"/>
                </a:solidFill>
              </a:rPr>
              <a:t>IGP</a:t>
            </a:r>
            <a:endParaRPr lang="fr-FR" dirty="0">
              <a:solidFill>
                <a:srgbClr val="0070C0"/>
              </a:solidFill>
            </a:endParaRPr>
          </a:p>
          <a:p>
            <a:pPr lvl="2"/>
            <a:r>
              <a:rPr lang="fr-FR" dirty="0"/>
              <a:t>Routage à </a:t>
            </a:r>
            <a:r>
              <a:rPr lang="fr-FR" dirty="0" smtClean="0"/>
              <a:t>vecteurs </a:t>
            </a:r>
            <a:r>
              <a:rPr lang="fr-FR" dirty="0"/>
              <a:t>de distance (RIP, EIGRP)</a:t>
            </a:r>
          </a:p>
          <a:p>
            <a:pPr lvl="2"/>
            <a:r>
              <a:rPr lang="fr-FR" dirty="0"/>
              <a:t>Routage à </a:t>
            </a:r>
            <a:r>
              <a:rPr lang="fr-FR" dirty="0" smtClean="0"/>
              <a:t>états </a:t>
            </a:r>
            <a:r>
              <a:rPr lang="fr-FR" dirty="0"/>
              <a:t>de lien (OSPF, IS-IS)</a:t>
            </a:r>
          </a:p>
          <a:p>
            <a:r>
              <a:rPr lang="fr-FR" dirty="0">
                <a:solidFill>
                  <a:schemeClr val="accent6">
                    <a:lumMod val="75000"/>
                  </a:schemeClr>
                </a:solidFill>
              </a:rPr>
              <a:t>Protocoles de routage extérieur </a:t>
            </a:r>
            <a:r>
              <a:rPr lang="fr-FR" dirty="0" smtClean="0">
                <a:solidFill>
                  <a:schemeClr val="accent6">
                    <a:lumMod val="75000"/>
                  </a:schemeClr>
                </a:solidFill>
              </a:rPr>
              <a:t>(EGP)</a:t>
            </a:r>
            <a:endParaRPr lang="fr-FR" dirty="0">
              <a:solidFill>
                <a:schemeClr val="accent6">
                  <a:lumMod val="75000"/>
                </a:schemeClr>
              </a:solidFill>
            </a:endParaRPr>
          </a:p>
          <a:p>
            <a:pPr lvl="1"/>
            <a:r>
              <a:rPr lang="fr-FR" dirty="0">
                <a:solidFill>
                  <a:srgbClr val="0070C0"/>
                </a:solidFill>
              </a:rPr>
              <a:t>Utilisés pour connecter les systèmes autonomes entre eux</a:t>
            </a:r>
          </a:p>
          <a:p>
            <a:pPr lvl="2"/>
            <a:r>
              <a:rPr lang="fr-FR" dirty="0" smtClean="0"/>
              <a:t>BGP (Border Gateway Protocol)</a:t>
            </a:r>
            <a:endParaRPr lang="fr-FR" dirty="0"/>
          </a:p>
          <a:p>
            <a:pPr lvl="1"/>
            <a:r>
              <a:rPr lang="fr-FR" dirty="0">
                <a:solidFill>
                  <a:srgbClr val="0070C0"/>
                </a:solidFill>
              </a:rPr>
              <a:t>Intérêts</a:t>
            </a:r>
          </a:p>
          <a:p>
            <a:pPr lvl="2"/>
            <a:r>
              <a:rPr lang="fr-FR" dirty="0"/>
              <a:t>Permettent de limiter le trafic entre les réseaux</a:t>
            </a:r>
          </a:p>
          <a:p>
            <a:pPr lvl="2"/>
            <a:r>
              <a:rPr lang="fr-FR" dirty="0"/>
              <a:t>Permettent de conserver sa propre politique de gestion dans son réseau</a:t>
            </a:r>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194</a:t>
            </a:fld>
            <a:endParaRPr lang="fr-BE" dirty="0"/>
          </a:p>
        </p:txBody>
      </p:sp>
    </p:spTree>
    <p:extLst>
      <p:ext uri="{BB962C8B-B14F-4D97-AF65-F5344CB8AC3E}">
        <p14:creationId xmlns:p14="http://schemas.microsoft.com/office/powerpoint/2010/main" val="80991308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Système autonome</a:t>
            </a:r>
            <a:endParaRPr lang="fr-FR"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20888"/>
            <a:ext cx="7832283" cy="3645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Box 15"/>
          <p:cNvSpPr txBox="1">
            <a:spLocks noChangeArrowheads="1"/>
          </p:cNvSpPr>
          <p:nvPr/>
        </p:nvSpPr>
        <p:spPr bwMode="auto">
          <a:xfrm>
            <a:off x="633276" y="1700808"/>
            <a:ext cx="7880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t>Le FAI est responsable du routage des paquets à </a:t>
            </a:r>
          </a:p>
          <a:p>
            <a:pPr eaLnBrk="1" hangingPunct="1"/>
            <a:r>
              <a:rPr lang="fr-FR" altLang="fr-FR" dirty="0"/>
              <a:t>l’intérieur de son système autonome et vers les autres systèmes autonomes</a:t>
            </a:r>
          </a:p>
        </p:txBody>
      </p:sp>
      <p:sp>
        <p:nvSpPr>
          <p:cNvPr id="9" name="Line 16"/>
          <p:cNvSpPr>
            <a:spLocks noChangeShapeType="1"/>
          </p:cNvSpPr>
          <p:nvPr/>
        </p:nvSpPr>
        <p:spPr bwMode="auto">
          <a:xfrm flipH="1" flipV="1">
            <a:off x="2013697" y="2342158"/>
            <a:ext cx="1622197" cy="1734914"/>
          </a:xfrm>
          <a:prstGeom prst="line">
            <a:avLst/>
          </a:prstGeom>
          <a:noFill/>
          <a:ln w="28575">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 name="Oval 17"/>
          <p:cNvSpPr>
            <a:spLocks noChangeArrowheads="1"/>
          </p:cNvSpPr>
          <p:nvPr/>
        </p:nvSpPr>
        <p:spPr bwMode="auto">
          <a:xfrm>
            <a:off x="3131840" y="4005064"/>
            <a:ext cx="2808312" cy="697768"/>
          </a:xfrm>
          <a:prstGeom prst="ellipse">
            <a:avLst/>
          </a:prstGeom>
          <a:noFill/>
          <a:ln w="28575">
            <a:solidFill>
              <a:srgbClr val="0070C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195</a:t>
            </a:fld>
            <a:endParaRPr lang="fr-BE" dirty="0"/>
          </a:p>
        </p:txBody>
      </p:sp>
    </p:spTree>
    <p:extLst>
      <p:ext uri="{BB962C8B-B14F-4D97-AF65-F5344CB8AC3E}">
        <p14:creationId xmlns:p14="http://schemas.microsoft.com/office/powerpoint/2010/main" val="40765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2"/>
          <p:cNvSpPr>
            <a:spLocks noGrp="1" noChangeArrowheads="1"/>
          </p:cNvSpPr>
          <p:nvPr>
            <p:ph type="title"/>
          </p:nvPr>
        </p:nvSpPr>
        <p:spPr/>
        <p:txBody>
          <a:bodyPr/>
          <a:lstStyle/>
          <a:p>
            <a:pPr eaLnBrk="1" hangingPunct="1"/>
            <a:r>
              <a:rPr lang="fr-FR" altLang="fr-FR" smtClean="0"/>
              <a:t>Système autonome</a:t>
            </a:r>
          </a:p>
        </p:txBody>
      </p:sp>
      <p:sp>
        <p:nvSpPr>
          <p:cNvPr id="313348" name="Rectangle 3"/>
          <p:cNvSpPr>
            <a:spLocks noGrp="1" noChangeArrowheads="1"/>
          </p:cNvSpPr>
          <p:nvPr>
            <p:ph type="body" idx="1"/>
          </p:nvPr>
        </p:nvSpPr>
        <p:spPr>
          <a:xfrm>
            <a:off x="457200" y="1600200"/>
            <a:ext cx="8229600" cy="4852988"/>
          </a:xfrm>
        </p:spPr>
        <p:txBody>
          <a:bodyPr/>
          <a:lstStyle/>
          <a:p>
            <a:pPr eaLnBrk="1" hangingPunct="1">
              <a:lnSpc>
                <a:spcPct val="80000"/>
              </a:lnSpc>
            </a:pPr>
            <a:r>
              <a:rPr lang="fr-FR" altLang="fr-FR" dirty="0" smtClean="0">
                <a:solidFill>
                  <a:schemeClr val="accent6">
                    <a:lumMod val="75000"/>
                  </a:schemeClr>
                </a:solidFill>
              </a:rPr>
              <a:t>ASN (</a:t>
            </a:r>
            <a:r>
              <a:rPr lang="fr-FR" altLang="fr-FR" dirty="0" err="1" smtClean="0">
                <a:solidFill>
                  <a:schemeClr val="accent6">
                    <a:lumMod val="75000"/>
                  </a:schemeClr>
                </a:solidFill>
              </a:rPr>
              <a:t>Autonomous</a:t>
            </a:r>
            <a:r>
              <a:rPr lang="fr-FR" altLang="fr-FR" dirty="0" smtClean="0">
                <a:solidFill>
                  <a:schemeClr val="accent6">
                    <a:lumMod val="75000"/>
                  </a:schemeClr>
                </a:solidFill>
              </a:rPr>
              <a:t> System </a:t>
            </a:r>
            <a:r>
              <a:rPr lang="fr-FR" altLang="fr-FR" dirty="0" err="1" smtClean="0">
                <a:solidFill>
                  <a:schemeClr val="accent6">
                    <a:lumMod val="75000"/>
                  </a:schemeClr>
                </a:solidFill>
              </a:rPr>
              <a:t>Number</a:t>
            </a:r>
            <a:r>
              <a:rPr lang="fr-FR" altLang="fr-FR" dirty="0" smtClean="0">
                <a:solidFill>
                  <a:schemeClr val="accent6">
                    <a:lumMod val="75000"/>
                  </a:schemeClr>
                </a:solidFill>
              </a:rPr>
              <a:t>)</a:t>
            </a:r>
          </a:p>
          <a:p>
            <a:pPr lvl="1" eaLnBrk="1" hangingPunct="1">
              <a:lnSpc>
                <a:spcPct val="80000"/>
              </a:lnSpc>
            </a:pPr>
            <a:r>
              <a:rPr lang="fr-FR" altLang="fr-FR" dirty="0" smtClean="0">
                <a:solidFill>
                  <a:srgbClr val="0070C0"/>
                </a:solidFill>
              </a:rPr>
              <a:t>Identifie un AS </a:t>
            </a:r>
          </a:p>
          <a:p>
            <a:pPr lvl="2" eaLnBrk="1" hangingPunct="1">
              <a:lnSpc>
                <a:spcPct val="80000"/>
              </a:lnSpc>
            </a:pPr>
            <a:r>
              <a:rPr lang="fr-FR" altLang="fr-FR" dirty="0" smtClean="0"/>
              <a:t>Nombre entier (32 bits).</a:t>
            </a:r>
          </a:p>
          <a:p>
            <a:pPr lvl="2" eaLnBrk="1" hangingPunct="1">
              <a:lnSpc>
                <a:spcPct val="80000"/>
              </a:lnSpc>
            </a:pPr>
            <a:r>
              <a:rPr lang="fr-FR" altLang="fr-FR" dirty="0" smtClean="0"/>
              <a:t>BGP est l’unique protocole de routage qui utilise un numéro de système autonome </a:t>
            </a:r>
            <a:r>
              <a:rPr lang="fr-FR" altLang="fr-FR" u="sng" dirty="0" smtClean="0"/>
              <a:t>réel</a:t>
            </a:r>
            <a:r>
              <a:rPr lang="fr-FR" altLang="fr-FR" dirty="0" smtClean="0"/>
              <a:t> dans sa configuration.</a:t>
            </a:r>
          </a:p>
          <a:p>
            <a:pPr lvl="1" eaLnBrk="1" hangingPunct="1">
              <a:lnSpc>
                <a:spcPct val="80000"/>
              </a:lnSpc>
            </a:pPr>
            <a:r>
              <a:rPr lang="fr-FR" altLang="fr-FR" dirty="0" smtClean="0">
                <a:solidFill>
                  <a:srgbClr val="0070C0"/>
                </a:solidFill>
              </a:rPr>
              <a:t>Attribués par l’IANA et les RIR, pour</a:t>
            </a:r>
          </a:p>
          <a:p>
            <a:pPr lvl="2" eaLnBrk="1" hangingPunct="1">
              <a:lnSpc>
                <a:spcPct val="80000"/>
              </a:lnSpc>
            </a:pPr>
            <a:r>
              <a:rPr lang="fr-FR" altLang="fr-FR" dirty="0"/>
              <a:t>L</a:t>
            </a:r>
            <a:r>
              <a:rPr lang="fr-FR" altLang="fr-FR" dirty="0" smtClean="0"/>
              <a:t>es FAI (Fournisseurs d’Accès </a:t>
            </a:r>
            <a:r>
              <a:rPr lang="fr-FR" altLang="fr-FR" dirty="0"/>
              <a:t>I</a:t>
            </a:r>
            <a:r>
              <a:rPr lang="fr-FR" altLang="fr-FR" dirty="0" smtClean="0"/>
              <a:t>nternet).</a:t>
            </a:r>
          </a:p>
          <a:p>
            <a:pPr lvl="2" eaLnBrk="1" hangingPunct="1">
              <a:lnSpc>
                <a:spcPct val="80000"/>
              </a:lnSpc>
            </a:pPr>
            <a:r>
              <a:rPr lang="fr-FR" altLang="fr-FR" dirty="0"/>
              <a:t>L</a:t>
            </a:r>
            <a:r>
              <a:rPr lang="fr-FR" altLang="fr-FR" dirty="0" smtClean="0"/>
              <a:t>es fournisseurs de réseaux fédérateurs Internet.</a:t>
            </a:r>
          </a:p>
          <a:p>
            <a:pPr lvl="2" eaLnBrk="1" hangingPunct="1">
              <a:lnSpc>
                <a:spcPct val="80000"/>
              </a:lnSpc>
            </a:pPr>
            <a:r>
              <a:rPr lang="fr-FR" altLang="fr-FR" dirty="0" smtClean="0"/>
              <a:t>Certains grands organismes.</a:t>
            </a:r>
          </a:p>
          <a:p>
            <a:pPr lvl="1" eaLnBrk="1" hangingPunct="1">
              <a:lnSpc>
                <a:spcPct val="80000"/>
              </a:lnSpc>
            </a:pPr>
            <a:r>
              <a:rPr lang="fr-FR" altLang="fr-FR" dirty="0" smtClean="0">
                <a:solidFill>
                  <a:srgbClr val="0070C0"/>
                </a:solidFill>
              </a:rPr>
              <a:t>Pas d’ASN pour</a:t>
            </a:r>
          </a:p>
          <a:p>
            <a:pPr lvl="2" eaLnBrk="1" hangingPunct="1">
              <a:lnSpc>
                <a:spcPct val="80000"/>
              </a:lnSpc>
            </a:pPr>
            <a:r>
              <a:rPr lang="fr-FR" altLang="fr-FR" dirty="0" smtClean="0"/>
              <a:t>La grande majorité des sociétés et des institutions n’ont pas besoin de numéro AS. </a:t>
            </a:r>
          </a:p>
          <a:p>
            <a:pPr marL="1371600" lvl="3" indent="0" eaLnBrk="1" hangingPunct="1">
              <a:lnSpc>
                <a:spcPct val="80000"/>
              </a:lnSpc>
              <a:buNone/>
            </a:pPr>
            <a:r>
              <a:rPr lang="fr-FR" altLang="fr-FR" sz="1800" dirty="0" smtClean="0">
                <a:sym typeface="Wingdings" panose="05000000000000000000" pitchFamily="2" charset="2"/>
              </a:rPr>
              <a:t> </a:t>
            </a:r>
            <a:r>
              <a:rPr lang="fr-FR" altLang="fr-FR" sz="1800" dirty="0">
                <a:sym typeface="Wingdings" panose="05000000000000000000" pitchFamily="2" charset="2"/>
              </a:rPr>
              <a:t>I</a:t>
            </a:r>
            <a:r>
              <a:rPr lang="fr-FR" altLang="fr-FR" sz="1800" dirty="0" smtClean="0"/>
              <a:t>ls sont sous le contrôle d’une entité plus importante, comme un FAI.</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196</a:t>
            </a:fld>
            <a:endParaRPr lang="fr-BE" dirty="0"/>
          </a:p>
        </p:txBody>
      </p:sp>
    </p:spTree>
    <p:extLst>
      <p:ext uri="{BB962C8B-B14F-4D97-AF65-F5344CB8AC3E}">
        <p14:creationId xmlns:p14="http://schemas.microsoft.com/office/powerpoint/2010/main" val="308976408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Rectangle 2"/>
          <p:cNvSpPr>
            <a:spLocks noGrp="1" noChangeArrowheads="1"/>
          </p:cNvSpPr>
          <p:nvPr>
            <p:ph type="title"/>
          </p:nvPr>
        </p:nvSpPr>
        <p:spPr/>
        <p:txBody>
          <a:bodyPr/>
          <a:lstStyle/>
          <a:p>
            <a:pPr eaLnBrk="1" hangingPunct="1"/>
            <a:r>
              <a:rPr lang="fr-FR" altLang="fr-FR" smtClean="0"/>
              <a:t>ID de processus</a:t>
            </a:r>
          </a:p>
        </p:txBody>
      </p:sp>
      <p:sp>
        <p:nvSpPr>
          <p:cNvPr id="314372" name="Rectangle 3"/>
          <p:cNvSpPr>
            <a:spLocks noGrp="1" noChangeArrowheads="1"/>
          </p:cNvSpPr>
          <p:nvPr>
            <p:ph type="body" idx="1"/>
          </p:nvPr>
        </p:nvSpPr>
        <p:spPr/>
        <p:txBody>
          <a:bodyPr/>
          <a:lstStyle/>
          <a:p>
            <a:pPr eaLnBrk="1" hangingPunct="1">
              <a:lnSpc>
                <a:spcPct val="90000"/>
              </a:lnSpc>
            </a:pPr>
            <a:r>
              <a:rPr lang="fr-FR" altLang="fr-FR" sz="2400" dirty="0" smtClean="0">
                <a:solidFill>
                  <a:schemeClr val="accent6">
                    <a:lumMod val="75000"/>
                  </a:schemeClr>
                </a:solidFill>
              </a:rPr>
              <a:t>ID de processus et ASN</a:t>
            </a:r>
          </a:p>
          <a:p>
            <a:pPr lvl="1" eaLnBrk="1" hangingPunct="1">
              <a:lnSpc>
                <a:spcPct val="90000"/>
              </a:lnSpc>
            </a:pPr>
            <a:r>
              <a:rPr lang="fr-FR" altLang="fr-FR" sz="2000" dirty="0" smtClean="0">
                <a:solidFill>
                  <a:srgbClr val="0070C0"/>
                </a:solidFill>
              </a:rPr>
              <a:t>Multiples processus EIGRP</a:t>
            </a:r>
          </a:p>
          <a:p>
            <a:pPr lvl="2" eaLnBrk="1" hangingPunct="1">
              <a:lnSpc>
                <a:spcPct val="90000"/>
              </a:lnSpc>
            </a:pPr>
            <a:r>
              <a:rPr lang="fr-FR" sz="1800" dirty="0" smtClean="0"/>
              <a:t>Plusieurs </a:t>
            </a:r>
            <a:r>
              <a:rPr lang="fr-FR" sz="1800" dirty="0"/>
              <a:t>instances EIGRP peuvent </a:t>
            </a:r>
            <a:r>
              <a:rPr lang="fr-FR" sz="1800" dirty="0" smtClean="0"/>
              <a:t>être </a:t>
            </a:r>
            <a:r>
              <a:rPr lang="fr-FR" altLang="fr-FR" sz="1800" dirty="0" smtClean="0"/>
              <a:t>exécutées </a:t>
            </a:r>
            <a:r>
              <a:rPr lang="fr-FR" sz="1800" dirty="0" smtClean="0"/>
              <a:t>simultanément </a:t>
            </a:r>
            <a:r>
              <a:rPr lang="fr-FR" sz="1800" dirty="0"/>
              <a:t>sur un </a:t>
            </a:r>
            <a:r>
              <a:rPr lang="fr-FR" sz="1800" dirty="0" smtClean="0"/>
              <a:t>réseau. </a:t>
            </a:r>
          </a:p>
          <a:p>
            <a:pPr lvl="3" eaLnBrk="1" hangingPunct="1">
              <a:lnSpc>
                <a:spcPct val="90000"/>
              </a:lnSpc>
            </a:pPr>
            <a:r>
              <a:rPr lang="fr-FR" sz="1400" dirty="0" smtClean="0"/>
              <a:t>Ce qui n’est, en général, ni nécessaire, ni conseillé</a:t>
            </a:r>
          </a:p>
          <a:p>
            <a:pPr lvl="2" eaLnBrk="1" hangingPunct="1">
              <a:lnSpc>
                <a:spcPct val="90000"/>
              </a:lnSpc>
            </a:pPr>
            <a:r>
              <a:rPr lang="fr-FR" altLang="fr-FR" sz="1800" dirty="0" smtClean="0"/>
              <a:t>Chacune de ces instances est représentées par un ID de processus</a:t>
            </a:r>
          </a:p>
          <a:p>
            <a:pPr lvl="1" eaLnBrk="1" hangingPunct="1">
              <a:lnSpc>
                <a:spcPct val="90000"/>
              </a:lnSpc>
            </a:pPr>
            <a:r>
              <a:rPr lang="fr-FR" altLang="fr-FR" sz="2000" dirty="0" smtClean="0">
                <a:solidFill>
                  <a:srgbClr val="0070C0"/>
                </a:solidFill>
              </a:rPr>
              <a:t>Router(config)# router  </a:t>
            </a:r>
            <a:r>
              <a:rPr lang="fr-FR" altLang="fr-FR" sz="2000" dirty="0" err="1" smtClean="0">
                <a:solidFill>
                  <a:srgbClr val="0070C0"/>
                </a:solidFill>
              </a:rPr>
              <a:t>eigrp</a:t>
            </a:r>
            <a:r>
              <a:rPr lang="fr-FR" altLang="fr-FR" sz="2000" dirty="0" smtClean="0">
                <a:solidFill>
                  <a:srgbClr val="0070C0"/>
                </a:solidFill>
              </a:rPr>
              <a:t>  </a:t>
            </a:r>
            <a:r>
              <a:rPr lang="fr-FR" altLang="fr-FR" sz="2000" i="1" dirty="0" err="1" smtClean="0">
                <a:solidFill>
                  <a:srgbClr val="0070C0"/>
                </a:solidFill>
              </a:rPr>
              <a:t>autonomous</a:t>
            </a:r>
            <a:r>
              <a:rPr lang="fr-FR" altLang="fr-FR" sz="2000" i="1" dirty="0" smtClean="0">
                <a:solidFill>
                  <a:srgbClr val="0070C0"/>
                </a:solidFill>
              </a:rPr>
              <a:t>-system</a:t>
            </a:r>
          </a:p>
          <a:p>
            <a:pPr lvl="2" eaLnBrk="1" hangingPunct="1">
              <a:lnSpc>
                <a:spcPct val="90000"/>
              </a:lnSpc>
            </a:pPr>
            <a:r>
              <a:rPr lang="fr-FR" altLang="fr-FR" sz="1800" dirty="0" smtClean="0"/>
              <a:t>Cette commande active EIGRP sur le </a:t>
            </a:r>
            <a:r>
              <a:rPr lang="fr-FR" altLang="fr-FR" sz="1800" u="sng" dirty="0" smtClean="0"/>
              <a:t>routeur</a:t>
            </a:r>
          </a:p>
          <a:p>
            <a:pPr lvl="2" eaLnBrk="1" hangingPunct="1">
              <a:lnSpc>
                <a:spcPct val="90000"/>
              </a:lnSpc>
            </a:pPr>
            <a:r>
              <a:rPr lang="fr-FR" altLang="fr-FR" sz="1800" i="1" dirty="0" err="1" smtClean="0"/>
              <a:t>autonomous</a:t>
            </a:r>
            <a:r>
              <a:rPr lang="fr-FR" altLang="fr-FR" sz="1800" i="1" dirty="0" smtClean="0"/>
              <a:t>-system</a:t>
            </a:r>
            <a:r>
              <a:rPr lang="fr-FR" altLang="fr-FR" sz="1800" dirty="0" smtClean="0"/>
              <a:t> ~ ID de processus</a:t>
            </a:r>
          </a:p>
          <a:p>
            <a:pPr lvl="1" eaLnBrk="1" hangingPunct="1">
              <a:lnSpc>
                <a:spcPct val="90000"/>
              </a:lnSpc>
            </a:pPr>
            <a:r>
              <a:rPr lang="fr-FR" altLang="fr-FR" sz="2000" dirty="0" smtClean="0">
                <a:solidFill>
                  <a:srgbClr val="0070C0"/>
                </a:solidFill>
              </a:rPr>
              <a:t>Choix de l’ID de processus</a:t>
            </a:r>
          </a:p>
          <a:p>
            <a:pPr lvl="2" eaLnBrk="1" hangingPunct="1">
              <a:lnSpc>
                <a:spcPct val="90000"/>
              </a:lnSpc>
            </a:pPr>
            <a:r>
              <a:rPr lang="fr-FR" altLang="fr-FR" sz="1800" dirty="0" smtClean="0"/>
              <a:t>Nombre choisi entre 1 et 65 535 par l’administrateur réseau</a:t>
            </a:r>
          </a:p>
          <a:p>
            <a:pPr lvl="2" eaLnBrk="1" hangingPunct="1">
              <a:lnSpc>
                <a:spcPct val="90000"/>
              </a:lnSpc>
            </a:pPr>
            <a:r>
              <a:rPr lang="fr-FR" altLang="fr-FR" sz="1800" dirty="0" smtClean="0"/>
              <a:t>EIGRP requiert que tous les routeurs du même domaine de routage soient configurés avec le même ID de processus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197</a:t>
            </a:fld>
            <a:endParaRPr lang="fr-BE" dirty="0"/>
          </a:p>
        </p:txBody>
      </p:sp>
    </p:spTree>
    <p:extLst>
      <p:ext uri="{BB962C8B-B14F-4D97-AF65-F5344CB8AC3E}">
        <p14:creationId xmlns:p14="http://schemas.microsoft.com/office/powerpoint/2010/main" val="119387596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9" name="Rectangle 2"/>
          <p:cNvSpPr>
            <a:spLocks noGrp="1" noChangeArrowheads="1"/>
          </p:cNvSpPr>
          <p:nvPr>
            <p:ph type="title"/>
          </p:nvPr>
        </p:nvSpPr>
        <p:spPr/>
        <p:txBody>
          <a:bodyPr/>
          <a:lstStyle/>
          <a:p>
            <a:pPr eaLnBrk="1" hangingPunct="1"/>
            <a:r>
              <a:rPr lang="fr-FR" altLang="fr-FR" smtClean="0"/>
              <a:t>Configuration de EIGRP</a:t>
            </a:r>
          </a:p>
        </p:txBody>
      </p:sp>
      <p:sp>
        <p:nvSpPr>
          <p:cNvPr id="316420" name="Rectangle 3"/>
          <p:cNvSpPr>
            <a:spLocks noGrp="1" noChangeArrowheads="1"/>
          </p:cNvSpPr>
          <p:nvPr>
            <p:ph type="body" idx="1"/>
          </p:nvPr>
        </p:nvSpPr>
        <p:spPr/>
        <p:txBody>
          <a:bodyPr>
            <a:normAutofit/>
          </a:bodyPr>
          <a:lstStyle/>
          <a:p>
            <a:pPr eaLnBrk="1" hangingPunct="1"/>
            <a:r>
              <a:rPr lang="fr-FR" altLang="fr-FR" dirty="0" smtClean="0">
                <a:solidFill>
                  <a:schemeClr val="accent6">
                    <a:lumMod val="75000"/>
                  </a:schemeClr>
                </a:solidFill>
              </a:rPr>
              <a:t>Activer/désactiver EIGRP sur un routeur</a:t>
            </a:r>
          </a:p>
          <a:p>
            <a:pPr lvl="2" eaLnBrk="1" hangingPunct="1"/>
            <a:r>
              <a:rPr lang="fr-FR" altLang="fr-FR" dirty="0" smtClean="0">
                <a:solidFill>
                  <a:srgbClr val="808000"/>
                </a:solidFill>
              </a:rPr>
              <a:t>Router(config)# router </a:t>
            </a:r>
            <a:r>
              <a:rPr lang="fr-FR" altLang="fr-FR" dirty="0" err="1" smtClean="0">
                <a:solidFill>
                  <a:srgbClr val="808000"/>
                </a:solidFill>
              </a:rPr>
              <a:t>eigrp</a:t>
            </a:r>
            <a:r>
              <a:rPr lang="fr-FR" altLang="fr-FR" dirty="0" smtClean="0">
                <a:solidFill>
                  <a:srgbClr val="808000"/>
                </a:solidFill>
              </a:rPr>
              <a:t> </a:t>
            </a:r>
            <a:r>
              <a:rPr lang="fr-FR" altLang="fr-FR" i="1" dirty="0" err="1" smtClean="0">
                <a:solidFill>
                  <a:srgbClr val="808000"/>
                </a:solidFill>
              </a:rPr>
              <a:t>autonomous</a:t>
            </a:r>
            <a:r>
              <a:rPr lang="fr-FR" altLang="fr-FR" i="1" dirty="0" smtClean="0">
                <a:solidFill>
                  <a:srgbClr val="808000"/>
                </a:solidFill>
              </a:rPr>
              <a:t>-system</a:t>
            </a:r>
          </a:p>
          <a:p>
            <a:pPr lvl="2" eaLnBrk="1" hangingPunct="1"/>
            <a:r>
              <a:rPr lang="fr-FR" altLang="fr-FR" dirty="0">
                <a:solidFill>
                  <a:srgbClr val="808000"/>
                </a:solidFill>
              </a:rPr>
              <a:t>Router(config)# router </a:t>
            </a:r>
            <a:r>
              <a:rPr lang="fr-FR" altLang="fr-FR" dirty="0" err="1">
                <a:solidFill>
                  <a:srgbClr val="808000"/>
                </a:solidFill>
              </a:rPr>
              <a:t>eigrp</a:t>
            </a:r>
            <a:r>
              <a:rPr lang="fr-FR" altLang="fr-FR" dirty="0">
                <a:solidFill>
                  <a:srgbClr val="808000"/>
                </a:solidFill>
              </a:rPr>
              <a:t> </a:t>
            </a:r>
            <a:r>
              <a:rPr lang="fr-FR" altLang="fr-FR" dirty="0" smtClean="0">
                <a:solidFill>
                  <a:srgbClr val="808000"/>
                </a:solidFill>
              </a:rPr>
              <a:t>1</a:t>
            </a:r>
          </a:p>
          <a:p>
            <a:pPr lvl="2" eaLnBrk="1" hangingPunct="1"/>
            <a:r>
              <a:rPr lang="fr-FR" altLang="fr-FR" dirty="0">
                <a:solidFill>
                  <a:srgbClr val="808000"/>
                </a:solidFill>
              </a:rPr>
              <a:t>Router(config)# </a:t>
            </a:r>
            <a:r>
              <a:rPr lang="fr-FR" altLang="fr-FR" dirty="0" smtClean="0">
                <a:solidFill>
                  <a:srgbClr val="808000"/>
                </a:solidFill>
              </a:rPr>
              <a:t>no router </a:t>
            </a:r>
            <a:r>
              <a:rPr lang="fr-FR" altLang="fr-FR" dirty="0" err="1">
                <a:solidFill>
                  <a:srgbClr val="808000"/>
                </a:solidFill>
              </a:rPr>
              <a:t>eigrp</a:t>
            </a:r>
            <a:r>
              <a:rPr lang="fr-FR" altLang="fr-FR" dirty="0">
                <a:solidFill>
                  <a:srgbClr val="808000"/>
                </a:solidFill>
              </a:rPr>
              <a:t> </a:t>
            </a:r>
            <a:r>
              <a:rPr lang="fr-FR" altLang="fr-FR" dirty="0" smtClean="0">
                <a:solidFill>
                  <a:srgbClr val="808000"/>
                </a:solidFill>
              </a:rPr>
              <a:t>1</a:t>
            </a:r>
          </a:p>
          <a:p>
            <a:pPr lvl="3" eaLnBrk="1" hangingPunct="1"/>
            <a:r>
              <a:rPr lang="fr-FR" altLang="fr-FR" dirty="0" smtClean="0">
                <a:solidFill>
                  <a:srgbClr val="808000"/>
                </a:solidFill>
              </a:rPr>
              <a:t>Supprime toutes les configurations EIGRP pour l’AS n°1</a:t>
            </a:r>
          </a:p>
          <a:p>
            <a:pPr eaLnBrk="1" hangingPunct="1"/>
            <a:r>
              <a:rPr lang="fr-FR" altLang="fr-FR" dirty="0" smtClean="0">
                <a:solidFill>
                  <a:schemeClr val="accent6">
                    <a:lumMod val="75000"/>
                  </a:schemeClr>
                </a:solidFill>
              </a:rPr>
              <a:t>Activer le routage sur une interface</a:t>
            </a:r>
          </a:p>
          <a:p>
            <a:pPr lvl="1" eaLnBrk="1" hangingPunct="1"/>
            <a:r>
              <a:rPr lang="fr-FR" altLang="fr-FR" dirty="0" smtClean="0">
                <a:solidFill>
                  <a:srgbClr val="0070C0"/>
                </a:solidFill>
              </a:rPr>
              <a:t>Commande </a:t>
            </a:r>
            <a:r>
              <a:rPr lang="fr-FR" altLang="fr-FR" dirty="0" err="1" smtClean="0">
                <a:solidFill>
                  <a:srgbClr val="0070C0"/>
                </a:solidFill>
              </a:rPr>
              <a:t>network+NetID</a:t>
            </a:r>
            <a:endParaRPr lang="fr-FR" altLang="fr-FR" dirty="0" smtClean="0">
              <a:solidFill>
                <a:srgbClr val="0070C0"/>
              </a:solidFill>
            </a:endParaRPr>
          </a:p>
          <a:p>
            <a:pPr marL="1371600" lvl="2" indent="-457200" eaLnBrk="1" hangingPunct="1">
              <a:buFont typeface="+mj-lt"/>
              <a:buAutoNum type="arabicPeriod"/>
            </a:pPr>
            <a:r>
              <a:rPr lang="fr-FR" altLang="fr-FR" dirty="0" smtClean="0"/>
              <a:t>Active </a:t>
            </a:r>
            <a:r>
              <a:rPr lang="fr-FR" altLang="fr-FR" dirty="0"/>
              <a:t>toutes les interfaces du routeur appartenant à cette adresse de réseau </a:t>
            </a:r>
            <a:r>
              <a:rPr lang="fr-FR" altLang="fr-FR" u="sng" dirty="0"/>
              <a:t>par classe</a:t>
            </a:r>
            <a:r>
              <a:rPr lang="fr-FR" altLang="fr-FR" dirty="0"/>
              <a:t> pour le processus </a:t>
            </a:r>
            <a:r>
              <a:rPr lang="fr-FR" altLang="fr-FR" dirty="0" smtClean="0"/>
              <a:t>EIGRP</a:t>
            </a:r>
          </a:p>
          <a:p>
            <a:pPr marL="1371600" lvl="2" indent="-457200" eaLnBrk="1" hangingPunct="1">
              <a:buFont typeface="+mj-lt"/>
              <a:buAutoNum type="arabicPeriod"/>
            </a:pPr>
            <a:r>
              <a:rPr lang="fr-FR" dirty="0"/>
              <a:t>I</a:t>
            </a:r>
            <a:r>
              <a:rPr lang="fr-FR" dirty="0" smtClean="0"/>
              <a:t>nclus le réseau </a:t>
            </a:r>
            <a:r>
              <a:rPr lang="fr-FR" dirty="0"/>
              <a:t>dans les mises à jour de routage EIGRP</a:t>
            </a:r>
            <a:endParaRPr lang="fr-FR" altLang="fr-FR" dirty="0"/>
          </a:p>
          <a:p>
            <a:pPr lvl="2" eaLnBrk="1" hangingPunct="1"/>
            <a:r>
              <a:rPr lang="fr-FR" altLang="fr-FR" dirty="0" smtClean="0">
                <a:solidFill>
                  <a:srgbClr val="808000"/>
                </a:solidFill>
              </a:rPr>
              <a:t>Router(config-router)# network </a:t>
            </a:r>
            <a:r>
              <a:rPr lang="fr-FR" altLang="fr-FR" i="1" dirty="0" smtClean="0">
                <a:solidFill>
                  <a:srgbClr val="808000"/>
                </a:solidFill>
              </a:rPr>
              <a:t>network-</a:t>
            </a:r>
            <a:r>
              <a:rPr lang="fr-FR" altLang="fr-FR" i="1" dirty="0" err="1" smtClean="0">
                <a:solidFill>
                  <a:srgbClr val="808000"/>
                </a:solidFill>
              </a:rPr>
              <a:t>address</a:t>
            </a:r>
            <a:endParaRPr lang="fr-FR" altLang="fr-FR" i="1" dirty="0" smtClean="0">
              <a:solidFill>
                <a:srgbClr val="808000"/>
              </a:solidFill>
            </a:endParaRPr>
          </a:p>
          <a:p>
            <a:pPr lvl="2" eaLnBrk="1" hangingPunct="1"/>
            <a:r>
              <a:rPr lang="fr-FR" altLang="fr-FR" dirty="0">
                <a:solidFill>
                  <a:srgbClr val="808000"/>
                </a:solidFill>
              </a:rPr>
              <a:t>Router(config-router)# </a:t>
            </a:r>
            <a:r>
              <a:rPr lang="fr-FR" altLang="fr-FR" dirty="0" smtClean="0">
                <a:solidFill>
                  <a:srgbClr val="808000"/>
                </a:solidFill>
              </a:rPr>
              <a:t>network 172.16.0.0</a:t>
            </a:r>
            <a:endParaRPr lang="fr-FR" altLang="fr-FR" i="1" dirty="0" smtClean="0">
              <a:solidFill>
                <a:srgbClr val="808000"/>
              </a:solidFill>
            </a:endParaRPr>
          </a:p>
          <a:p>
            <a:pPr lvl="3" eaLnBrk="1" hangingPunct="1"/>
            <a:r>
              <a:rPr lang="fr-FR" altLang="fr-FR" i="1" dirty="0" smtClean="0"/>
              <a:t>network-</a:t>
            </a:r>
            <a:r>
              <a:rPr lang="fr-FR" altLang="fr-FR" i="1" dirty="0" err="1" smtClean="0"/>
              <a:t>address</a:t>
            </a:r>
            <a:r>
              <a:rPr lang="fr-FR" altLang="fr-FR" dirty="0" smtClean="0"/>
              <a:t>  est  l’adresse réseau par classe d’une interface</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198</a:t>
            </a:fld>
            <a:endParaRPr lang="fr-BE" dirty="0"/>
          </a:p>
        </p:txBody>
      </p:sp>
    </p:spTree>
    <p:extLst>
      <p:ext uri="{BB962C8B-B14F-4D97-AF65-F5344CB8AC3E}">
        <p14:creationId xmlns:p14="http://schemas.microsoft.com/office/powerpoint/2010/main" val="284146808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2"/>
          <p:cNvSpPr>
            <a:spLocks noGrp="1" noChangeArrowheads="1"/>
          </p:cNvSpPr>
          <p:nvPr>
            <p:ph type="title"/>
          </p:nvPr>
        </p:nvSpPr>
        <p:spPr/>
        <p:txBody>
          <a:bodyPr/>
          <a:lstStyle/>
          <a:p>
            <a:pPr eaLnBrk="1" hangingPunct="1"/>
            <a:r>
              <a:rPr lang="fr-FR" altLang="fr-FR" dirty="0" smtClean="0"/>
              <a:t>Configuration de EIGRP</a:t>
            </a:r>
          </a:p>
        </p:txBody>
      </p:sp>
      <p:sp>
        <p:nvSpPr>
          <p:cNvPr id="318468" name="Rectangle 3"/>
          <p:cNvSpPr>
            <a:spLocks noGrp="1" noChangeArrowheads="1"/>
          </p:cNvSpPr>
          <p:nvPr>
            <p:ph type="body" idx="1"/>
          </p:nvPr>
        </p:nvSpPr>
        <p:spPr>
          <a:xfrm>
            <a:off x="457200" y="1600200"/>
            <a:ext cx="8229600" cy="3844925"/>
          </a:xfrm>
        </p:spPr>
        <p:txBody>
          <a:bodyPr/>
          <a:lstStyle/>
          <a:p>
            <a:pPr eaLnBrk="1" hangingPunct="1"/>
            <a:r>
              <a:rPr lang="fr-FR" altLang="fr-FR" dirty="0">
                <a:solidFill>
                  <a:schemeClr val="accent6">
                    <a:lumMod val="75000"/>
                  </a:schemeClr>
                </a:solidFill>
              </a:rPr>
              <a:t>Masque </a:t>
            </a:r>
            <a:r>
              <a:rPr lang="fr-FR" altLang="fr-FR" dirty="0" smtClean="0">
                <a:solidFill>
                  <a:schemeClr val="accent6">
                    <a:lumMod val="75000"/>
                  </a:schemeClr>
                </a:solidFill>
              </a:rPr>
              <a:t>générique</a:t>
            </a:r>
            <a:endParaRPr lang="fr-FR" altLang="fr-FR" dirty="0">
              <a:solidFill>
                <a:schemeClr val="accent6">
                  <a:lumMod val="75000"/>
                </a:schemeClr>
              </a:solidFill>
            </a:endParaRPr>
          </a:p>
          <a:p>
            <a:pPr lvl="1" eaLnBrk="1" hangingPunct="1"/>
            <a:r>
              <a:rPr lang="fr-FR" altLang="fr-FR" sz="2400" dirty="0" smtClean="0">
                <a:solidFill>
                  <a:srgbClr val="0070C0"/>
                </a:solidFill>
              </a:rPr>
              <a:t>Commande </a:t>
            </a:r>
            <a:r>
              <a:rPr lang="fr-FR" altLang="fr-FR" sz="2400" dirty="0" err="1" smtClean="0">
                <a:solidFill>
                  <a:srgbClr val="0070C0"/>
                </a:solidFill>
              </a:rPr>
              <a:t>network+NetID+masque</a:t>
            </a:r>
            <a:r>
              <a:rPr lang="fr-FR" altLang="fr-FR" sz="2400" dirty="0" smtClean="0">
                <a:solidFill>
                  <a:srgbClr val="0070C0"/>
                </a:solidFill>
              </a:rPr>
              <a:t> générique</a:t>
            </a:r>
          </a:p>
          <a:p>
            <a:pPr lvl="2" eaLnBrk="1" hangingPunct="1"/>
            <a:r>
              <a:rPr lang="fr-FR" altLang="fr-FR" sz="2000" dirty="0" smtClean="0"/>
              <a:t>Permet </a:t>
            </a:r>
            <a:r>
              <a:rPr lang="fr-FR" altLang="fr-FR" sz="2000" dirty="0"/>
              <a:t>d’annoncer des sous-réseaux spécifiques</a:t>
            </a:r>
          </a:p>
          <a:p>
            <a:pPr lvl="3" eaLnBrk="1" hangingPunct="1"/>
            <a:r>
              <a:rPr lang="fr-FR" altLang="fr-FR" sz="1700" dirty="0" smtClean="0">
                <a:solidFill>
                  <a:srgbClr val="808000"/>
                </a:solidFill>
              </a:rPr>
              <a:t>Router(config-router)# network </a:t>
            </a:r>
            <a:r>
              <a:rPr lang="fr-FR" altLang="fr-FR" sz="1700" i="1" dirty="0" smtClean="0">
                <a:solidFill>
                  <a:srgbClr val="808000"/>
                </a:solidFill>
              </a:rPr>
              <a:t>network-</a:t>
            </a:r>
            <a:r>
              <a:rPr lang="fr-FR" altLang="fr-FR" sz="1700" i="1" dirty="0" err="1" smtClean="0">
                <a:solidFill>
                  <a:srgbClr val="808000"/>
                </a:solidFill>
              </a:rPr>
              <a:t>address</a:t>
            </a:r>
            <a:r>
              <a:rPr lang="fr-FR" altLang="fr-FR" sz="1700" dirty="0" smtClean="0">
                <a:solidFill>
                  <a:srgbClr val="808000"/>
                </a:solidFill>
              </a:rPr>
              <a:t> [</a:t>
            </a:r>
            <a:r>
              <a:rPr lang="fr-FR" altLang="fr-FR" sz="1700" i="1" dirty="0" err="1" smtClean="0">
                <a:solidFill>
                  <a:srgbClr val="808000"/>
                </a:solidFill>
              </a:rPr>
              <a:t>wildcard-mask</a:t>
            </a:r>
            <a:r>
              <a:rPr lang="fr-FR" altLang="fr-FR" sz="1700" dirty="0" smtClean="0">
                <a:solidFill>
                  <a:srgbClr val="808000"/>
                </a:solidFill>
              </a:rPr>
              <a:t>]</a:t>
            </a:r>
          </a:p>
          <a:p>
            <a:pPr lvl="1" eaLnBrk="1" hangingPunct="1"/>
            <a:r>
              <a:rPr lang="fr-FR" altLang="fr-FR" sz="2400" dirty="0" err="1" smtClean="0">
                <a:solidFill>
                  <a:srgbClr val="0070C0"/>
                </a:solidFill>
              </a:rPr>
              <a:t>Wildcard-mask</a:t>
            </a:r>
            <a:r>
              <a:rPr lang="fr-FR" altLang="fr-FR" sz="2400" dirty="0" smtClean="0">
                <a:solidFill>
                  <a:srgbClr val="0070C0"/>
                </a:solidFill>
              </a:rPr>
              <a:t> (masque générique)</a:t>
            </a:r>
          </a:p>
          <a:p>
            <a:pPr lvl="2" eaLnBrk="1" hangingPunct="1"/>
            <a:r>
              <a:rPr lang="fr-FR" altLang="fr-FR" sz="2000" dirty="0"/>
              <a:t>P</a:t>
            </a:r>
            <a:r>
              <a:rPr lang="fr-FR" altLang="fr-FR" sz="2000" dirty="0" smtClean="0"/>
              <a:t>eut parfois être </a:t>
            </a:r>
            <a:r>
              <a:rPr lang="fr-FR" altLang="fr-FR" sz="2000" dirty="0"/>
              <a:t>considéré comme l’inverse d’un masque de </a:t>
            </a:r>
            <a:r>
              <a:rPr lang="fr-FR" altLang="fr-FR" sz="2000" dirty="0" smtClean="0"/>
              <a:t>sous-réseau</a:t>
            </a:r>
          </a:p>
          <a:p>
            <a:pPr lvl="2" eaLnBrk="1" hangingPunct="1"/>
            <a:endParaRPr lang="fr-FR" altLang="fr-FR" sz="2000" dirty="0"/>
          </a:p>
          <a:p>
            <a:pPr lvl="2" eaLnBrk="1" hangingPunct="1"/>
            <a:endParaRPr lang="fr-FR" altLang="fr-FR" sz="2000" dirty="0" smtClean="0"/>
          </a:p>
          <a:p>
            <a:pPr lvl="2" eaLnBrk="1" hangingPunct="1"/>
            <a:r>
              <a:rPr lang="fr-FR" altLang="fr-FR" sz="2000" dirty="0" smtClean="0"/>
              <a:t>Exemple de calcul </a:t>
            </a:r>
            <a:r>
              <a:rPr lang="fr-FR" altLang="fr-FR" sz="2000" dirty="0"/>
              <a:t>du masque </a:t>
            </a:r>
            <a:r>
              <a:rPr lang="fr-FR" altLang="fr-FR" sz="2000" dirty="0" smtClean="0"/>
              <a:t>générique</a:t>
            </a:r>
            <a:endParaRPr lang="fr-FR" altLang="fr-FR"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992" y="5234556"/>
            <a:ext cx="3549440" cy="953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4005064"/>
            <a:ext cx="4824536" cy="1171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4"/>
          <p:cNvSpPr>
            <a:spLocks noChangeArrowheads="1"/>
          </p:cNvSpPr>
          <p:nvPr/>
        </p:nvSpPr>
        <p:spPr bwMode="auto">
          <a:xfrm>
            <a:off x="4608004" y="4590976"/>
            <a:ext cx="108012" cy="345494"/>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8" name="Text Box 5"/>
          <p:cNvSpPr txBox="1">
            <a:spLocks noChangeArrowheads="1"/>
          </p:cNvSpPr>
          <p:nvPr/>
        </p:nvSpPr>
        <p:spPr bwMode="auto">
          <a:xfrm>
            <a:off x="702663" y="4571836"/>
            <a:ext cx="22157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B050"/>
                </a:solidFill>
              </a:rPr>
              <a:t>Doit correspondre</a:t>
            </a:r>
            <a:endParaRPr lang="fr-FR" altLang="fr-FR" dirty="0">
              <a:solidFill>
                <a:srgbClr val="00B050"/>
              </a:solidFill>
            </a:endParaRPr>
          </a:p>
        </p:txBody>
      </p:sp>
      <p:sp>
        <p:nvSpPr>
          <p:cNvPr id="9" name="Line 6"/>
          <p:cNvSpPr>
            <a:spLocks noChangeShapeType="1"/>
          </p:cNvSpPr>
          <p:nvPr/>
        </p:nvSpPr>
        <p:spPr bwMode="auto">
          <a:xfrm flipH="1" flipV="1">
            <a:off x="2915817" y="4763723"/>
            <a:ext cx="1728191" cy="0"/>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 name="Rectangle 4"/>
          <p:cNvSpPr>
            <a:spLocks noChangeArrowheads="1"/>
          </p:cNvSpPr>
          <p:nvPr/>
        </p:nvSpPr>
        <p:spPr bwMode="auto">
          <a:xfrm>
            <a:off x="7452320" y="4619297"/>
            <a:ext cx="108012" cy="321871"/>
          </a:xfrm>
          <a:prstGeom prst="rect">
            <a:avLst/>
          </a:prstGeom>
          <a:noFill/>
          <a:ln w="28575">
            <a:solidFill>
              <a:srgbClr val="CC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1" name="Text Box 5"/>
          <p:cNvSpPr txBox="1">
            <a:spLocks noChangeArrowheads="1"/>
          </p:cNvSpPr>
          <p:nvPr/>
        </p:nvSpPr>
        <p:spPr bwMode="auto">
          <a:xfrm>
            <a:off x="2344945" y="5373216"/>
            <a:ext cx="172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CC66FF"/>
                </a:solidFill>
              </a:rPr>
              <a:t>Valeur quelconque</a:t>
            </a:r>
            <a:endParaRPr lang="fr-FR" altLang="fr-FR" dirty="0">
              <a:solidFill>
                <a:srgbClr val="CC66FF"/>
              </a:solidFill>
            </a:endParaRPr>
          </a:p>
        </p:txBody>
      </p:sp>
      <p:sp>
        <p:nvSpPr>
          <p:cNvPr id="12" name="Line 6"/>
          <p:cNvSpPr>
            <a:spLocks noChangeShapeType="1"/>
          </p:cNvSpPr>
          <p:nvPr/>
        </p:nvSpPr>
        <p:spPr bwMode="auto">
          <a:xfrm flipH="1">
            <a:off x="3635896" y="4792044"/>
            <a:ext cx="3816424" cy="797196"/>
          </a:xfrm>
          <a:prstGeom prst="line">
            <a:avLst/>
          </a:prstGeom>
          <a:noFill/>
          <a:ln w="28575">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199</a:t>
            </a:fld>
            <a:endParaRPr lang="fr-BE" dirty="0"/>
          </a:p>
        </p:txBody>
      </p:sp>
    </p:spTree>
    <p:extLst>
      <p:ext uri="{BB962C8B-B14F-4D97-AF65-F5344CB8AC3E}">
        <p14:creationId xmlns:p14="http://schemas.microsoft.com/office/powerpoint/2010/main" val="71036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normAutofit/>
          </a:bodyPr>
          <a:lstStyle/>
          <a:p>
            <a:r>
              <a:rPr lang="fr-BE" dirty="0"/>
              <a:t>Activité d’apprentissage </a:t>
            </a:r>
            <a:br>
              <a:rPr lang="fr-BE" dirty="0"/>
            </a:br>
            <a:r>
              <a:rPr lang="fr-BE" dirty="0"/>
              <a:t>Télécommunication et réseaux avancés</a:t>
            </a:r>
          </a:p>
        </p:txBody>
      </p:sp>
      <p:sp>
        <p:nvSpPr>
          <p:cNvPr id="5" name="Sous-titre 4"/>
          <p:cNvSpPr>
            <a:spLocks noGrp="1"/>
          </p:cNvSpPr>
          <p:nvPr>
            <p:ph type="subTitle" idx="1"/>
          </p:nvPr>
        </p:nvSpPr>
        <p:spPr/>
        <p:txBody>
          <a:bodyPr/>
          <a:lstStyle/>
          <a:p>
            <a:endParaRPr lang="fr-BE" dirty="0" smtClean="0"/>
          </a:p>
        </p:txBody>
      </p:sp>
      <p:sp>
        <p:nvSpPr>
          <p:cNvPr id="6" name="Espace réservé de la date 5"/>
          <p:cNvSpPr>
            <a:spLocks noGrp="1"/>
          </p:cNvSpPr>
          <p:nvPr>
            <p:ph type="dt" sz="half" idx="10"/>
          </p:nvPr>
        </p:nvSpPr>
        <p:spPr/>
        <p:txBody>
          <a:bodyPr/>
          <a:lstStyle/>
          <a:p>
            <a:fld id="{0DD10897-BDB6-47DF-961C-AED939EF9583}" type="datetime1">
              <a:rPr lang="fr-BE" smtClean="0"/>
              <a:t>09-11-16</a:t>
            </a:fld>
            <a:endParaRPr lang="fr-BE"/>
          </a:p>
        </p:txBody>
      </p:sp>
      <p:sp>
        <p:nvSpPr>
          <p:cNvPr id="7" name="Espace réservé du pied de page 6"/>
          <p:cNvSpPr>
            <a:spLocks noGrp="1"/>
          </p:cNvSpPr>
          <p:nvPr>
            <p:ph type="ftr" sz="quarter" idx="11"/>
          </p:nvPr>
        </p:nvSpPr>
        <p:spPr/>
        <p:txBody>
          <a:bodyPr/>
          <a:lstStyle/>
          <a:p>
            <a:r>
              <a:rPr lang="fr-BE" dirty="0" smtClean="0"/>
              <a:t>www.heh.be</a:t>
            </a:r>
            <a:endParaRPr lang="fr-BE" dirty="0"/>
          </a:p>
        </p:txBody>
      </p:sp>
      <p:sp>
        <p:nvSpPr>
          <p:cNvPr id="8" name="Espace réservé du numéro de diapositive 7"/>
          <p:cNvSpPr>
            <a:spLocks noGrp="1"/>
          </p:cNvSpPr>
          <p:nvPr>
            <p:ph type="sldNum" sz="quarter" idx="12"/>
          </p:nvPr>
        </p:nvSpPr>
        <p:spPr/>
        <p:txBody>
          <a:bodyPr/>
          <a:lstStyle/>
          <a:p>
            <a:fld id="{F8B969FB-3CDB-4BA7-BB65-4C9B3D66EC11}" type="slidenum">
              <a:rPr lang="fr-BE" smtClean="0"/>
              <a:t>2</a:t>
            </a:fld>
            <a:endParaRPr lang="fr-BE" dirty="0"/>
          </a:p>
        </p:txBody>
      </p:sp>
    </p:spTree>
    <p:extLst>
      <p:ext uri="{BB962C8B-B14F-4D97-AF65-F5344CB8AC3E}">
        <p14:creationId xmlns:p14="http://schemas.microsoft.com/office/powerpoint/2010/main" val="6599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altLang="fr-FR" dirty="0"/>
              <a:t>Principe des réseaux hiérarchiques</a:t>
            </a:r>
            <a:endParaRPr lang="fr-FR" dirty="0"/>
          </a:p>
        </p:txBody>
      </p:sp>
      <p:sp>
        <p:nvSpPr>
          <p:cNvPr id="3" name="Espace réservé du contenu 2"/>
          <p:cNvSpPr>
            <a:spLocks noGrp="1"/>
          </p:cNvSpPr>
          <p:nvPr>
            <p:ph idx="1"/>
          </p:nvPr>
        </p:nvSpPr>
        <p:spPr>
          <a:xfrm>
            <a:off x="539552" y="1340768"/>
            <a:ext cx="7931224" cy="1512168"/>
          </a:xfrm>
        </p:spPr>
        <p:txBody>
          <a:bodyPr>
            <a:normAutofit fontScale="92500"/>
          </a:bodyPr>
          <a:lstStyle/>
          <a:p>
            <a:pPr>
              <a:defRPr/>
            </a:pPr>
            <a:r>
              <a:rPr lang="fr-BE" altLang="fr-FR" sz="3000" dirty="0">
                <a:solidFill>
                  <a:schemeClr val="accent6">
                    <a:lumMod val="75000"/>
                  </a:schemeClr>
                </a:solidFill>
              </a:rPr>
              <a:t>Avantages</a:t>
            </a:r>
          </a:p>
          <a:p>
            <a:pPr lvl="1">
              <a:defRPr/>
            </a:pPr>
            <a:r>
              <a:rPr lang="fr-BE" altLang="fr-FR" dirty="0">
                <a:solidFill>
                  <a:srgbClr val="0070C0"/>
                </a:solidFill>
              </a:rPr>
              <a:t>Tolérance aux pannes (1)</a:t>
            </a:r>
          </a:p>
          <a:p>
            <a:pPr lvl="2">
              <a:defRPr/>
            </a:pPr>
            <a:r>
              <a:rPr lang="fr-BE" altLang="fr-FR" dirty="0"/>
              <a:t>Assure la disponibilité d’un chemin par la redondance des liens et des périphériques</a:t>
            </a:r>
          </a:p>
          <a:p>
            <a:pPr lvl="2">
              <a:defRPr/>
            </a:pPr>
            <a:r>
              <a:rPr lang="fr-BE" altLang="fr-FR" dirty="0"/>
              <a:t>Certains équipements doivent disposer de </a:t>
            </a:r>
            <a:r>
              <a:rPr lang="fr-FR" altLang="fr-FR" dirty="0"/>
              <a:t>services de basculement</a:t>
            </a:r>
            <a:endParaRPr lang="fr-BE" altLang="fr-FR" dirty="0"/>
          </a:p>
          <a:p>
            <a:pPr lvl="1">
              <a:defRPr/>
            </a:pPr>
            <a:endParaRPr lang="fr-BE" altLang="fr-FR" sz="1600" dirty="0"/>
          </a:p>
          <a:p>
            <a:endParaRPr lang="fr-FR" dirty="0"/>
          </a:p>
        </p:txBody>
      </p:sp>
      <p:sp>
        <p:nvSpPr>
          <p:cNvPr id="4" name="Espace réservé de la date 3"/>
          <p:cNvSpPr>
            <a:spLocks noGrp="1"/>
          </p:cNvSpPr>
          <p:nvPr>
            <p:ph type="dt" sz="half" idx="10"/>
          </p:nvPr>
        </p:nvSpPr>
        <p:spPr>
          <a:xfrm>
            <a:off x="7020272" y="6381327"/>
            <a:ext cx="1152128" cy="404664"/>
          </a:xfrm>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a:xfrm>
            <a:off x="3124200" y="6381327"/>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381327"/>
            <a:ext cx="548641" cy="404664"/>
          </a:xfrm>
        </p:spPr>
        <p:txBody>
          <a:bodyPr/>
          <a:lstStyle/>
          <a:p>
            <a:fld id="{F8B969FB-3CDB-4BA7-BB65-4C9B3D66EC11}" type="slidenum">
              <a:rPr lang="fr-BE" smtClean="0"/>
              <a:t>20</a:t>
            </a:fld>
            <a:endParaRPr lang="fr-BE"/>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2890515"/>
            <a:ext cx="7848874" cy="320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88" y="2890515"/>
            <a:ext cx="7861630" cy="320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70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2" name="Rectangle 3"/>
          <p:cNvSpPr>
            <a:spLocks noGrp="1" noChangeArrowheads="1"/>
          </p:cNvSpPr>
          <p:nvPr>
            <p:ph type="body" sz="half" idx="1"/>
          </p:nvPr>
        </p:nvSpPr>
        <p:spPr/>
        <p:txBody>
          <a:bodyPr/>
          <a:lstStyle/>
          <a:p>
            <a:pPr eaLnBrk="1" hangingPunct="1"/>
            <a:r>
              <a:rPr lang="fr-FR" altLang="fr-FR" dirty="0" smtClean="0">
                <a:solidFill>
                  <a:schemeClr val="accent6">
                    <a:lumMod val="75000"/>
                  </a:schemeClr>
                </a:solidFill>
              </a:rPr>
              <a:t>Masque générique (suite)</a:t>
            </a:r>
          </a:p>
          <a:p>
            <a:pPr lvl="1" eaLnBrk="1" hangingPunct="1"/>
            <a:r>
              <a:rPr lang="fr-FR" altLang="fr-FR" sz="1800" dirty="0" smtClean="0"/>
              <a:t>Certaines versions de l’IOS permettent d’utiliser le masque de sous-réseau</a:t>
            </a:r>
          </a:p>
          <a:p>
            <a:pPr lvl="1" eaLnBrk="1" hangingPunct="1"/>
            <a:r>
              <a:rPr lang="fr-FR" altLang="fr-FR" sz="1800" dirty="0" smtClean="0"/>
              <a:t>L’IOS convertit alors la commande au format de masque générique</a:t>
            </a:r>
          </a:p>
        </p:txBody>
      </p:sp>
      <p:pic>
        <p:nvPicPr>
          <p:cNvPr id="319493"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779399" y="3861048"/>
            <a:ext cx="2872721" cy="2071638"/>
          </a:xfrm>
        </p:spPr>
      </p:pic>
      <p:sp>
        <p:nvSpPr>
          <p:cNvPr id="542725" name="Oval 5"/>
          <p:cNvSpPr>
            <a:spLocks noChangeArrowheads="1"/>
          </p:cNvSpPr>
          <p:nvPr/>
        </p:nvSpPr>
        <p:spPr bwMode="auto">
          <a:xfrm>
            <a:off x="4643611" y="5085184"/>
            <a:ext cx="1152525" cy="404813"/>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200</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Configuration de EIGRP</a:t>
            </a:r>
          </a:p>
        </p:txBody>
      </p:sp>
    </p:spTree>
    <p:extLst>
      <p:ext uri="{BB962C8B-B14F-4D97-AF65-F5344CB8AC3E}">
        <p14:creationId xmlns:p14="http://schemas.microsoft.com/office/powerpoint/2010/main" val="2632110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2725"/>
                                        </p:tgtEl>
                                        <p:attrNameLst>
                                          <p:attrName>style.visibility</p:attrName>
                                        </p:attrNameLst>
                                      </p:cBhvr>
                                      <p:to>
                                        <p:strVal val="visible"/>
                                      </p:to>
                                    </p:set>
                                    <p:animEffect transition="in" filter="blinds(horizontal)">
                                      <p:cBhvr>
                                        <p:cTn id="7" dur="500"/>
                                        <p:tgtEl>
                                          <p:spTgt spid="542725"/>
                                        </p:tgtEl>
                                      </p:cBhvr>
                                    </p:animEffect>
                                  </p:childTnLst>
                                  <p:subTnLst>
                                    <p:set>
                                      <p:cBhvr override="childStyle">
                                        <p:cTn dur="1" fill="hold" display="0" masterRel="nextClick" afterEffect="1"/>
                                        <p:tgtEl>
                                          <p:spTgt spid="5427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Configuration de EIGRP</a:t>
            </a:r>
            <a:endParaRPr lang="fr-FR" dirty="0"/>
          </a:p>
        </p:txBody>
      </p:sp>
      <p:sp>
        <p:nvSpPr>
          <p:cNvPr id="3" name="Espace réservé du contenu 2"/>
          <p:cNvSpPr>
            <a:spLocks noGrp="1"/>
          </p:cNvSpPr>
          <p:nvPr>
            <p:ph idx="1"/>
          </p:nvPr>
        </p:nvSpPr>
        <p:spPr>
          <a:xfrm>
            <a:off x="457200" y="1600201"/>
            <a:ext cx="8229600" cy="2899416"/>
          </a:xfrm>
        </p:spPr>
        <p:txBody>
          <a:bodyPr>
            <a:normAutofit/>
          </a:bodyPr>
          <a:lstStyle/>
          <a:p>
            <a:r>
              <a:rPr lang="fr-FR" dirty="0" smtClean="0">
                <a:solidFill>
                  <a:schemeClr val="accent6">
                    <a:lumMod val="75000"/>
                  </a:schemeClr>
                </a:solidFill>
              </a:rPr>
              <a:t>Commande </a:t>
            </a:r>
            <a:r>
              <a:rPr lang="fr-FR" dirty="0" err="1" smtClean="0">
                <a:solidFill>
                  <a:schemeClr val="accent6">
                    <a:lumMod val="75000"/>
                  </a:schemeClr>
                </a:solidFill>
              </a:rPr>
              <a:t>eigrp</a:t>
            </a:r>
            <a:r>
              <a:rPr lang="fr-FR" dirty="0" smtClean="0">
                <a:solidFill>
                  <a:schemeClr val="accent6">
                    <a:lumMod val="75000"/>
                  </a:schemeClr>
                </a:solidFill>
              </a:rPr>
              <a:t> </a:t>
            </a:r>
            <a:r>
              <a:rPr lang="fr-FR" dirty="0">
                <a:solidFill>
                  <a:schemeClr val="accent6">
                    <a:lumMod val="75000"/>
                  </a:schemeClr>
                </a:solidFill>
              </a:rPr>
              <a:t>log-</a:t>
            </a:r>
            <a:r>
              <a:rPr lang="fr-FR" dirty="0" err="1">
                <a:solidFill>
                  <a:schemeClr val="accent6">
                    <a:lumMod val="75000"/>
                  </a:schemeClr>
                </a:solidFill>
              </a:rPr>
              <a:t>neighbor</a:t>
            </a:r>
            <a:r>
              <a:rPr lang="fr-FR" dirty="0">
                <a:solidFill>
                  <a:schemeClr val="accent6">
                    <a:lumMod val="75000"/>
                  </a:schemeClr>
                </a:solidFill>
              </a:rPr>
              <a:t>-changes</a:t>
            </a:r>
          </a:p>
          <a:p>
            <a:pPr lvl="1"/>
            <a:r>
              <a:rPr lang="fr-FR" dirty="0">
                <a:solidFill>
                  <a:srgbClr val="0070C0"/>
                </a:solidFill>
              </a:rPr>
              <a:t>Activée par </a:t>
            </a:r>
            <a:r>
              <a:rPr lang="fr-FR" dirty="0" smtClean="0">
                <a:solidFill>
                  <a:srgbClr val="0070C0"/>
                </a:solidFill>
              </a:rPr>
              <a:t>défaut</a:t>
            </a:r>
          </a:p>
          <a:p>
            <a:pPr lvl="2"/>
            <a:r>
              <a:rPr lang="fr-FR" dirty="0" smtClean="0"/>
              <a:t>Activer/Désactiver </a:t>
            </a:r>
            <a:r>
              <a:rPr lang="fr-FR" dirty="0"/>
              <a:t>la journalisation des changements de </a:t>
            </a:r>
            <a:r>
              <a:rPr lang="fr-FR" dirty="0" smtClean="0"/>
              <a:t>contiguïté avec les voisins EIGRP</a:t>
            </a:r>
            <a:endParaRPr lang="fr-FR" dirty="0"/>
          </a:p>
          <a:p>
            <a:pPr lvl="1"/>
            <a:r>
              <a:rPr lang="fr-FR" dirty="0">
                <a:solidFill>
                  <a:srgbClr val="0070C0"/>
                </a:solidFill>
              </a:rPr>
              <a:t>Vérifier les </a:t>
            </a:r>
            <a:r>
              <a:rPr lang="fr-FR" dirty="0" smtClean="0">
                <a:solidFill>
                  <a:srgbClr val="0070C0"/>
                </a:solidFill>
              </a:rPr>
              <a:t>contiguïtés </a:t>
            </a:r>
          </a:p>
          <a:p>
            <a:pPr lvl="2"/>
            <a:r>
              <a:rPr lang="fr-FR" dirty="0"/>
              <a:t>A</a:t>
            </a:r>
            <a:r>
              <a:rPr lang="fr-FR" dirty="0" smtClean="0"/>
              <a:t>fficher sur la console les </a:t>
            </a:r>
            <a:r>
              <a:rPr lang="fr-FR" dirty="0"/>
              <a:t>modifications apportées aux contiguïtés de voisinage </a:t>
            </a:r>
            <a:r>
              <a:rPr lang="fr-FR" dirty="0" smtClean="0"/>
              <a:t>EIGRP</a:t>
            </a:r>
          </a:p>
          <a:p>
            <a:pPr lvl="1"/>
            <a:endParaRPr lang="fr-FR"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43608" y="4662639"/>
            <a:ext cx="6480820" cy="112442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4"/>
          <p:cNvSpPr>
            <a:spLocks noChangeArrowheads="1"/>
          </p:cNvSpPr>
          <p:nvPr/>
        </p:nvSpPr>
        <p:spPr bwMode="auto">
          <a:xfrm>
            <a:off x="3698965" y="5499367"/>
            <a:ext cx="2232248" cy="34549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 name="Text Box 5"/>
          <p:cNvSpPr txBox="1">
            <a:spLocks noChangeArrowheads="1"/>
          </p:cNvSpPr>
          <p:nvPr/>
        </p:nvSpPr>
        <p:spPr bwMode="auto">
          <a:xfrm>
            <a:off x="6129820" y="4221088"/>
            <a:ext cx="278921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FF0000"/>
                </a:solidFill>
              </a:rPr>
              <a:t>Une </a:t>
            </a:r>
            <a:r>
              <a:rPr lang="fr-FR" altLang="fr-FR" dirty="0">
                <a:solidFill>
                  <a:srgbClr val="FF0000"/>
                </a:solidFill>
              </a:rPr>
              <a:t>relation de voisinage </a:t>
            </a:r>
            <a:endParaRPr lang="fr-FR" altLang="fr-FR" dirty="0" smtClean="0">
              <a:solidFill>
                <a:srgbClr val="FF0000"/>
              </a:solidFill>
            </a:endParaRPr>
          </a:p>
          <a:p>
            <a:pPr eaLnBrk="1" hangingPunct="1"/>
            <a:r>
              <a:rPr lang="fr-FR" altLang="fr-FR" dirty="0" smtClean="0">
                <a:solidFill>
                  <a:srgbClr val="FF0000"/>
                </a:solidFill>
              </a:rPr>
              <a:t>avec un </a:t>
            </a:r>
            <a:r>
              <a:rPr lang="fr-FR" altLang="fr-FR" dirty="0">
                <a:solidFill>
                  <a:srgbClr val="FF0000"/>
                </a:solidFill>
              </a:rPr>
              <a:t>autre routeur </a:t>
            </a:r>
            <a:endParaRPr lang="fr-FR" altLang="fr-FR" dirty="0" smtClean="0">
              <a:solidFill>
                <a:srgbClr val="FF0000"/>
              </a:solidFill>
            </a:endParaRPr>
          </a:p>
          <a:p>
            <a:pPr eaLnBrk="1" hangingPunct="1"/>
            <a:r>
              <a:rPr lang="fr-FR" altLang="fr-FR" dirty="0" smtClean="0">
                <a:solidFill>
                  <a:srgbClr val="FF0000"/>
                </a:solidFill>
              </a:rPr>
              <a:t>EIGRP a été </a:t>
            </a:r>
            <a:r>
              <a:rPr lang="fr-FR" altLang="fr-FR" dirty="0">
                <a:solidFill>
                  <a:srgbClr val="FF0000"/>
                </a:solidFill>
              </a:rPr>
              <a:t>établie</a:t>
            </a:r>
          </a:p>
        </p:txBody>
      </p:sp>
      <p:sp>
        <p:nvSpPr>
          <p:cNvPr id="8" name="Line 6"/>
          <p:cNvSpPr>
            <a:spLocks noChangeShapeType="1"/>
          </p:cNvSpPr>
          <p:nvPr/>
        </p:nvSpPr>
        <p:spPr bwMode="auto">
          <a:xfrm flipV="1">
            <a:off x="5931213" y="5144417"/>
            <a:ext cx="648072" cy="52769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201</a:t>
            </a:fld>
            <a:endParaRPr lang="fr-BE" dirty="0"/>
          </a:p>
        </p:txBody>
      </p:sp>
    </p:spTree>
    <p:extLst>
      <p:ext uri="{BB962C8B-B14F-4D97-AF65-F5344CB8AC3E}">
        <p14:creationId xmlns:p14="http://schemas.microsoft.com/office/powerpoint/2010/main" val="228499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Configuration de EIGRP</a:t>
            </a:r>
            <a:endParaRPr lang="fr-FR" dirty="0"/>
          </a:p>
        </p:txBody>
      </p:sp>
      <p:sp>
        <p:nvSpPr>
          <p:cNvPr id="3" name="Espace réservé du contenu 2"/>
          <p:cNvSpPr>
            <a:spLocks noGrp="1"/>
          </p:cNvSpPr>
          <p:nvPr>
            <p:ph idx="1"/>
          </p:nvPr>
        </p:nvSpPr>
        <p:spPr/>
        <p:txBody>
          <a:bodyPr>
            <a:normAutofit/>
          </a:bodyPr>
          <a:lstStyle/>
          <a:p>
            <a:pPr eaLnBrk="1" hangingPunct="1"/>
            <a:r>
              <a:rPr lang="fr-FR" altLang="fr-FR" dirty="0">
                <a:solidFill>
                  <a:schemeClr val="accent6">
                    <a:lumMod val="75000"/>
                  </a:schemeClr>
                </a:solidFill>
              </a:rPr>
              <a:t>Envoi de mises à jour sur une interface </a:t>
            </a:r>
            <a:r>
              <a:rPr lang="fr-FR" altLang="fr-FR" dirty="0" smtClean="0">
                <a:solidFill>
                  <a:schemeClr val="accent6">
                    <a:lumMod val="75000"/>
                  </a:schemeClr>
                </a:solidFill>
              </a:rPr>
              <a:t>LAN</a:t>
            </a:r>
            <a:endParaRPr lang="fr-FR" altLang="fr-FR" dirty="0">
              <a:solidFill>
                <a:schemeClr val="accent6">
                  <a:lumMod val="75000"/>
                </a:schemeClr>
              </a:solidFill>
            </a:endParaRPr>
          </a:p>
          <a:p>
            <a:pPr lvl="1" eaLnBrk="1" hangingPunct="1"/>
            <a:r>
              <a:rPr lang="fr-FR" altLang="fr-FR" sz="2400" dirty="0" smtClean="0">
                <a:solidFill>
                  <a:srgbClr val="0070C0"/>
                </a:solidFill>
              </a:rPr>
              <a:t>Bande </a:t>
            </a:r>
            <a:r>
              <a:rPr lang="fr-FR" altLang="fr-FR" sz="2400" dirty="0">
                <a:solidFill>
                  <a:srgbClr val="0070C0"/>
                </a:solidFill>
              </a:rPr>
              <a:t>passante gaspillée</a:t>
            </a:r>
          </a:p>
          <a:p>
            <a:pPr lvl="2" eaLnBrk="1" hangingPunct="1"/>
            <a:r>
              <a:rPr lang="fr-FR" altLang="fr-FR" sz="2000" dirty="0"/>
              <a:t>Les commutateurs </a:t>
            </a:r>
            <a:r>
              <a:rPr lang="fr-FR" altLang="fr-FR" sz="2000" dirty="0" smtClean="0"/>
              <a:t>pourraient diffuser les </a:t>
            </a:r>
            <a:r>
              <a:rPr lang="fr-FR" altLang="fr-FR" sz="2000" dirty="0"/>
              <a:t>mises à jours</a:t>
            </a:r>
          </a:p>
          <a:p>
            <a:pPr lvl="1" eaLnBrk="1" hangingPunct="1"/>
            <a:r>
              <a:rPr lang="fr-FR" altLang="fr-FR" sz="2400" dirty="0">
                <a:solidFill>
                  <a:srgbClr val="0070C0"/>
                </a:solidFill>
              </a:rPr>
              <a:t>Temps de traitement</a:t>
            </a:r>
          </a:p>
          <a:p>
            <a:pPr lvl="2" eaLnBrk="1" hangingPunct="1"/>
            <a:r>
              <a:rPr lang="fr-FR" altLang="fr-FR" sz="2000" dirty="0" smtClean="0"/>
              <a:t>Si diffusion, tous </a:t>
            </a:r>
            <a:r>
              <a:rPr lang="fr-FR" altLang="fr-FR" sz="2000" dirty="0"/>
              <a:t>les périphériques </a:t>
            </a:r>
            <a:r>
              <a:rPr lang="fr-FR" altLang="fr-FR" sz="2000" dirty="0" smtClean="0"/>
              <a:t>du LAN devront « traiter » </a:t>
            </a:r>
            <a:r>
              <a:rPr lang="fr-FR" altLang="fr-FR" sz="2000" dirty="0"/>
              <a:t>la mise à </a:t>
            </a:r>
            <a:r>
              <a:rPr lang="fr-FR" altLang="fr-FR" sz="2000" dirty="0" smtClean="0"/>
              <a:t>jour</a:t>
            </a:r>
          </a:p>
          <a:p>
            <a:pPr lvl="1" eaLnBrk="1" hangingPunct="1"/>
            <a:r>
              <a:rPr lang="fr-FR" altLang="fr-FR" sz="2400" dirty="0">
                <a:solidFill>
                  <a:srgbClr val="0070C0"/>
                </a:solidFill>
              </a:rPr>
              <a:t>Sécurité</a:t>
            </a:r>
          </a:p>
          <a:p>
            <a:pPr lvl="2" eaLnBrk="1" hangingPunct="1"/>
            <a:r>
              <a:rPr lang="fr-FR" altLang="fr-FR" sz="2000" dirty="0" err="1" smtClean="0"/>
              <a:t>Sniffing</a:t>
            </a:r>
            <a:r>
              <a:rPr lang="fr-FR" altLang="fr-FR" sz="2000" dirty="0" smtClean="0"/>
              <a:t> des mises </a:t>
            </a:r>
            <a:r>
              <a:rPr lang="fr-FR" altLang="fr-FR" sz="2000" dirty="0"/>
              <a:t>à jour </a:t>
            </a:r>
            <a:endParaRPr lang="fr-FR" altLang="fr-FR" sz="2000" dirty="0" smtClean="0"/>
          </a:p>
          <a:p>
            <a:pPr lvl="2" eaLnBrk="1" hangingPunct="1"/>
            <a:r>
              <a:rPr lang="fr-FR" altLang="fr-FR" sz="2000" dirty="0" smtClean="0"/>
              <a:t>Des </a:t>
            </a:r>
            <a:r>
              <a:rPr lang="fr-FR" altLang="fr-FR" sz="2000" dirty="0"/>
              <a:t>mises à jour de routage peuvent être </a:t>
            </a:r>
            <a:r>
              <a:rPr lang="fr-FR" altLang="fr-FR" sz="2000" dirty="0" smtClean="0"/>
              <a:t>modifiées/créés </a:t>
            </a:r>
            <a:r>
              <a:rPr lang="fr-FR" altLang="fr-FR" sz="2000" dirty="0"/>
              <a:t>et retournées au routeur pour corrompre la table de </a:t>
            </a:r>
            <a:r>
              <a:rPr lang="fr-FR" altLang="fr-FR" sz="2000" dirty="0" smtClean="0"/>
              <a:t>routage</a:t>
            </a:r>
            <a:endParaRPr lang="fr-FR" altLang="fr-FR" sz="2000"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202</a:t>
            </a:fld>
            <a:endParaRPr lang="fr-BE" dirty="0"/>
          </a:p>
        </p:txBody>
      </p:sp>
    </p:spTree>
    <p:extLst>
      <p:ext uri="{BB962C8B-B14F-4D97-AF65-F5344CB8AC3E}">
        <p14:creationId xmlns:p14="http://schemas.microsoft.com/office/powerpoint/2010/main" val="288807546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03648" y="3789040"/>
            <a:ext cx="4111315"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3300" name="Rectangle 3"/>
          <p:cNvSpPr>
            <a:spLocks noGrp="1" noChangeArrowheads="1"/>
          </p:cNvSpPr>
          <p:nvPr>
            <p:ph type="body" sz="half" idx="1"/>
          </p:nvPr>
        </p:nvSpPr>
        <p:spPr/>
        <p:txBody>
          <a:bodyPr/>
          <a:lstStyle/>
          <a:p>
            <a:pPr eaLnBrk="1" hangingPunct="1"/>
            <a:r>
              <a:rPr lang="fr-FR" altLang="fr-FR" dirty="0" smtClean="0">
                <a:solidFill>
                  <a:schemeClr val="accent6">
                    <a:lumMod val="75000"/>
                  </a:schemeClr>
                </a:solidFill>
              </a:rPr>
              <a:t>Interface passive</a:t>
            </a:r>
          </a:p>
          <a:p>
            <a:pPr lvl="1" eaLnBrk="1" hangingPunct="1"/>
            <a:r>
              <a:rPr lang="fr-FR" altLang="fr-FR" dirty="0" smtClean="0"/>
              <a:t>Une interface configurée en mode passif n’enverra pas de mise à jour de routage</a:t>
            </a:r>
          </a:p>
          <a:p>
            <a:pPr lvl="2" eaLnBrk="1" hangingPunct="1"/>
            <a:r>
              <a:rPr lang="fr-FR" altLang="fr-FR" dirty="0">
                <a:solidFill>
                  <a:srgbClr val="808000"/>
                </a:solidFill>
              </a:rPr>
              <a:t>Router(config-router</a:t>
            </a:r>
            <a:r>
              <a:rPr lang="fr-FR" altLang="fr-FR" dirty="0" smtClean="0">
                <a:solidFill>
                  <a:srgbClr val="808000"/>
                </a:solidFill>
              </a:rPr>
              <a:t>)# passive-interface Fa 0/0</a:t>
            </a:r>
          </a:p>
          <a:p>
            <a:pPr lvl="2" eaLnBrk="1" hangingPunct="1"/>
            <a:r>
              <a:rPr lang="fr-FR" altLang="fr-FR" dirty="0">
                <a:solidFill>
                  <a:srgbClr val="808000"/>
                </a:solidFill>
              </a:rPr>
              <a:t>Router(config-router)# passive-interface </a:t>
            </a:r>
            <a:r>
              <a:rPr lang="fr-FR" altLang="fr-FR" dirty="0" smtClean="0">
                <a:solidFill>
                  <a:srgbClr val="808000"/>
                </a:solidFill>
              </a:rPr>
              <a:t>default</a:t>
            </a:r>
            <a:endParaRPr lang="fr-FR" altLang="fr-FR" dirty="0">
              <a:solidFill>
                <a:srgbClr val="808000"/>
              </a:solidFill>
            </a:endParaRPr>
          </a:p>
        </p:txBody>
      </p:sp>
      <p:sp>
        <p:nvSpPr>
          <p:cNvPr id="183304" name="Rectangle 7"/>
          <p:cNvSpPr>
            <a:spLocks noChangeArrowheads="1"/>
          </p:cNvSpPr>
          <p:nvPr/>
        </p:nvSpPr>
        <p:spPr bwMode="auto">
          <a:xfrm>
            <a:off x="1547664" y="5695348"/>
            <a:ext cx="2448272" cy="506412"/>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351240" name="Rectangle 8"/>
          <p:cNvSpPr>
            <a:spLocks noChangeArrowheads="1"/>
          </p:cNvSpPr>
          <p:nvPr/>
        </p:nvSpPr>
        <p:spPr bwMode="auto">
          <a:xfrm>
            <a:off x="1547664" y="4797152"/>
            <a:ext cx="2448272" cy="576065"/>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83307" name="Text Box 10"/>
          <p:cNvSpPr txBox="1">
            <a:spLocks noChangeArrowheads="1"/>
          </p:cNvSpPr>
          <p:nvPr/>
        </p:nvSpPr>
        <p:spPr bwMode="auto">
          <a:xfrm>
            <a:off x="5855505" y="5620735"/>
            <a:ext cx="26590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1600" dirty="0">
                <a:solidFill>
                  <a:schemeClr val="accent2"/>
                </a:solidFill>
              </a:rPr>
              <a:t>Plus d’envoi de mises à jour sur Fa0/0</a:t>
            </a:r>
          </a:p>
        </p:txBody>
      </p:sp>
      <p:sp>
        <p:nvSpPr>
          <p:cNvPr id="351243" name="Text Box 11"/>
          <p:cNvSpPr txBox="1">
            <a:spLocks noChangeArrowheads="1"/>
          </p:cNvSpPr>
          <p:nvPr/>
        </p:nvSpPr>
        <p:spPr bwMode="auto">
          <a:xfrm>
            <a:off x="5842230" y="4788441"/>
            <a:ext cx="30118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1600" dirty="0">
                <a:solidFill>
                  <a:srgbClr val="009900"/>
                </a:solidFill>
              </a:rPr>
              <a:t>Le réseau est toujours annoncé dans les mises à jour</a:t>
            </a:r>
          </a:p>
        </p:txBody>
      </p:sp>
      <p:sp>
        <p:nvSpPr>
          <p:cNvPr id="351244" name="Line 12"/>
          <p:cNvSpPr>
            <a:spLocks noChangeShapeType="1"/>
          </p:cNvSpPr>
          <p:nvPr/>
        </p:nvSpPr>
        <p:spPr bwMode="auto">
          <a:xfrm>
            <a:off x="3995936" y="5085183"/>
            <a:ext cx="1846294" cy="1"/>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 name="Line 12"/>
          <p:cNvSpPr>
            <a:spLocks noChangeShapeType="1"/>
          </p:cNvSpPr>
          <p:nvPr/>
        </p:nvSpPr>
        <p:spPr bwMode="auto">
          <a:xfrm>
            <a:off x="3991243" y="5905715"/>
            <a:ext cx="1846294" cy="1"/>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203</a:t>
            </a:fld>
            <a:endParaRPr lang="fr-BE" dirty="0"/>
          </a:p>
        </p:txBody>
      </p:sp>
      <p:sp>
        <p:nvSpPr>
          <p:cNvPr id="14" name="Rectangle 2"/>
          <p:cNvSpPr>
            <a:spLocks noGrp="1" noChangeArrowheads="1"/>
          </p:cNvSpPr>
          <p:nvPr>
            <p:ph type="title"/>
          </p:nvPr>
        </p:nvSpPr>
        <p:spPr>
          <a:xfrm>
            <a:off x="2123728" y="116632"/>
            <a:ext cx="6563072" cy="936104"/>
          </a:xfrm>
        </p:spPr>
        <p:txBody>
          <a:bodyPr>
            <a:normAutofit/>
          </a:bodyPr>
          <a:lstStyle/>
          <a:p>
            <a:pPr eaLnBrk="1" hangingPunct="1"/>
            <a:r>
              <a:rPr lang="fr-FR" altLang="fr-FR" sz="2800" dirty="0" smtClean="0"/>
              <a:t>Configuration de EIGRP</a:t>
            </a:r>
          </a:p>
        </p:txBody>
      </p:sp>
    </p:spTree>
    <p:extLst>
      <p:ext uri="{BB962C8B-B14F-4D97-AF65-F5344CB8AC3E}">
        <p14:creationId xmlns:p14="http://schemas.microsoft.com/office/powerpoint/2010/main" val="323658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33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3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4" grpId="0" animBg="1"/>
      <p:bldP spid="183307" grpId="0"/>
      <p:bldP spid="18"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Configuration de EIGRP</a:t>
            </a:r>
            <a:endParaRPr lang="fr-FR" dirty="0"/>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ID de routeur </a:t>
            </a:r>
            <a:r>
              <a:rPr lang="fr-FR" dirty="0" smtClean="0">
                <a:solidFill>
                  <a:schemeClr val="accent6">
                    <a:lumMod val="75000"/>
                  </a:schemeClr>
                </a:solidFill>
              </a:rPr>
              <a:t>EIGRP</a:t>
            </a:r>
            <a:endParaRPr lang="fr-FR" dirty="0">
              <a:solidFill>
                <a:schemeClr val="accent6">
                  <a:lumMod val="75000"/>
                </a:schemeClr>
              </a:solidFill>
            </a:endParaRPr>
          </a:p>
          <a:p>
            <a:pPr lvl="1"/>
            <a:r>
              <a:rPr lang="fr-FR" dirty="0" smtClean="0">
                <a:solidFill>
                  <a:srgbClr val="0070C0"/>
                </a:solidFill>
              </a:rPr>
              <a:t>Format</a:t>
            </a:r>
          </a:p>
          <a:p>
            <a:pPr lvl="2"/>
            <a:r>
              <a:rPr lang="fr-FR" dirty="0" smtClean="0"/>
              <a:t>Nombre sur 32 bits, en notation décimale pointée</a:t>
            </a:r>
          </a:p>
          <a:p>
            <a:pPr lvl="2"/>
            <a:r>
              <a:rPr lang="fr-FR" dirty="0" smtClean="0"/>
              <a:t>0.0.0.0 et 255.255.255.255 ne peuvent pas être utilisés</a:t>
            </a:r>
          </a:p>
          <a:p>
            <a:pPr lvl="1"/>
            <a:r>
              <a:rPr lang="fr-FR" dirty="0" smtClean="0">
                <a:solidFill>
                  <a:srgbClr val="0070C0"/>
                </a:solidFill>
              </a:rPr>
              <a:t>Utilité</a:t>
            </a:r>
          </a:p>
          <a:p>
            <a:pPr lvl="2"/>
            <a:r>
              <a:rPr lang="fr-FR" dirty="0" smtClean="0"/>
              <a:t>Permet </a:t>
            </a:r>
            <a:r>
              <a:rPr lang="fr-FR" dirty="0"/>
              <a:t>d’identifier chaque routeur de façon unique dans le domaine de routage</a:t>
            </a:r>
            <a:r>
              <a:rPr lang="fr-FR" dirty="0" smtClean="0"/>
              <a:t>.</a:t>
            </a:r>
          </a:p>
          <a:p>
            <a:pPr lvl="2"/>
            <a:r>
              <a:rPr lang="fr-FR" dirty="0" smtClean="0"/>
              <a:t>Permet d’identifier </a:t>
            </a:r>
            <a:r>
              <a:rPr lang="fr-FR" dirty="0"/>
              <a:t>le routeur d'origine pour la redistribution des routes externes.</a:t>
            </a:r>
          </a:p>
          <a:p>
            <a:pPr lvl="1"/>
            <a:r>
              <a:rPr lang="fr-FR" dirty="0" smtClean="0">
                <a:solidFill>
                  <a:srgbClr val="0070C0"/>
                </a:solidFill>
              </a:rPr>
              <a:t>Configuration</a:t>
            </a:r>
            <a:endParaRPr lang="fr-FR" dirty="0">
              <a:solidFill>
                <a:srgbClr val="0070C0"/>
              </a:solidFill>
            </a:endParaRPr>
          </a:p>
          <a:p>
            <a:pPr marL="1371600" lvl="2" indent="-457200">
              <a:buFont typeface="+mj-lt"/>
              <a:buAutoNum type="arabicPeriod"/>
            </a:pPr>
            <a:r>
              <a:rPr lang="fr-FR" altLang="fr-FR" dirty="0" smtClean="0"/>
              <a:t>Configuration manuelle</a:t>
            </a:r>
          </a:p>
          <a:p>
            <a:pPr lvl="3"/>
            <a:r>
              <a:rPr lang="fr-FR" altLang="fr-FR" dirty="0" smtClean="0">
                <a:solidFill>
                  <a:srgbClr val="808000"/>
                </a:solidFill>
              </a:rPr>
              <a:t>Router(config-router)# </a:t>
            </a:r>
            <a:r>
              <a:rPr lang="fr-FR" altLang="fr-FR" dirty="0" err="1" smtClean="0">
                <a:solidFill>
                  <a:srgbClr val="808000"/>
                </a:solidFill>
              </a:rPr>
              <a:t>eigrp</a:t>
            </a:r>
            <a:r>
              <a:rPr lang="fr-FR" altLang="fr-FR" dirty="0" smtClean="0">
                <a:solidFill>
                  <a:srgbClr val="808000"/>
                </a:solidFill>
              </a:rPr>
              <a:t> router-id </a:t>
            </a:r>
            <a:r>
              <a:rPr lang="fr-FR" altLang="fr-FR" i="1" dirty="0" smtClean="0">
                <a:solidFill>
                  <a:srgbClr val="808000"/>
                </a:solidFill>
              </a:rPr>
              <a:t>valeur</a:t>
            </a:r>
          </a:p>
          <a:p>
            <a:pPr marL="1371600" lvl="2" indent="-457200">
              <a:buFont typeface="+mj-lt"/>
              <a:buAutoNum type="arabicPeriod"/>
            </a:pPr>
            <a:r>
              <a:rPr lang="fr-FR" dirty="0" smtClean="0"/>
              <a:t>Adresse </a:t>
            </a:r>
            <a:r>
              <a:rPr lang="fr-FR" dirty="0"/>
              <a:t>IPv4 la plus élevée parmi celles </a:t>
            </a:r>
            <a:r>
              <a:rPr lang="fr-FR" dirty="0" smtClean="0"/>
              <a:t>des </a:t>
            </a:r>
            <a:r>
              <a:rPr lang="fr-FR" dirty="0"/>
              <a:t>interfaces de </a:t>
            </a:r>
            <a:r>
              <a:rPr lang="fr-FR" dirty="0" smtClean="0"/>
              <a:t>bouclage</a:t>
            </a:r>
          </a:p>
          <a:p>
            <a:pPr marL="1371600" lvl="2" indent="-457200">
              <a:buFont typeface="+mj-lt"/>
              <a:buAutoNum type="arabicPeriod"/>
            </a:pPr>
            <a:r>
              <a:rPr lang="fr-FR" dirty="0" smtClean="0"/>
              <a:t>L'adresse </a:t>
            </a:r>
            <a:r>
              <a:rPr lang="fr-FR" dirty="0"/>
              <a:t>IPv4 active la plus élevée</a:t>
            </a:r>
            <a:endParaRPr lang="fr-FR" i="1"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204</a:t>
            </a:fld>
            <a:endParaRPr lang="fr-BE" dirty="0"/>
          </a:p>
        </p:txBody>
      </p:sp>
    </p:spTree>
    <p:extLst>
      <p:ext uri="{BB962C8B-B14F-4D97-AF65-F5344CB8AC3E}">
        <p14:creationId xmlns:p14="http://schemas.microsoft.com/office/powerpoint/2010/main" val="343794712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Configuration de EIGRP</a:t>
            </a:r>
            <a:endParaRPr lang="fr-FR" dirty="0"/>
          </a:p>
        </p:txBody>
      </p:sp>
      <p:sp>
        <p:nvSpPr>
          <p:cNvPr id="3" name="Espace réservé du contenu 2"/>
          <p:cNvSpPr>
            <a:spLocks noGrp="1"/>
          </p:cNvSpPr>
          <p:nvPr>
            <p:ph idx="1"/>
          </p:nvPr>
        </p:nvSpPr>
        <p:spPr/>
        <p:txBody>
          <a:bodyPr/>
          <a:lstStyle/>
          <a:p>
            <a:pPr eaLnBrk="1" hangingPunct="1"/>
            <a:r>
              <a:rPr lang="fr-BE" altLang="fr-FR" dirty="0">
                <a:solidFill>
                  <a:schemeClr val="accent6">
                    <a:lumMod val="75000"/>
                  </a:schemeClr>
                </a:solidFill>
              </a:rPr>
              <a:t>Adresse de bouclage</a:t>
            </a:r>
          </a:p>
          <a:p>
            <a:pPr lvl="1" eaLnBrk="1" hangingPunct="1"/>
            <a:r>
              <a:rPr lang="fr-BE" altLang="fr-FR" dirty="0" smtClean="0">
                <a:solidFill>
                  <a:srgbClr val="0070C0"/>
                </a:solidFill>
              </a:rPr>
              <a:t>Interface virtuelle</a:t>
            </a:r>
            <a:endParaRPr lang="fr-BE" altLang="fr-FR" dirty="0">
              <a:solidFill>
                <a:srgbClr val="0070C0"/>
              </a:solidFill>
            </a:endParaRPr>
          </a:p>
          <a:p>
            <a:pPr lvl="2" eaLnBrk="1" hangingPunct="1"/>
            <a:r>
              <a:rPr lang="fr-BE" altLang="fr-FR" dirty="0"/>
              <a:t>Une adresse de bouclage est une interface virtuelle qui est automatiquement à l’état up lorsqu’elle est configurée. </a:t>
            </a:r>
          </a:p>
          <a:p>
            <a:pPr lvl="2" eaLnBrk="1" hangingPunct="1"/>
            <a:r>
              <a:rPr lang="fr-BE" altLang="fr-FR" dirty="0"/>
              <a:t>Configuration</a:t>
            </a:r>
          </a:p>
          <a:p>
            <a:pPr marL="1371600" lvl="3" indent="0" eaLnBrk="1" hangingPunct="1">
              <a:buNone/>
            </a:pPr>
            <a:r>
              <a:rPr lang="fr-BE" altLang="fr-FR" sz="1700" dirty="0">
                <a:solidFill>
                  <a:srgbClr val="808000"/>
                </a:solidFill>
              </a:rPr>
              <a:t>Router(config</a:t>
            </a:r>
            <a:r>
              <a:rPr lang="fr-BE" altLang="fr-FR" sz="1700" dirty="0" smtClean="0">
                <a:solidFill>
                  <a:srgbClr val="808000"/>
                </a:solidFill>
              </a:rPr>
              <a:t>)# interface </a:t>
            </a:r>
            <a:r>
              <a:rPr lang="fr-BE" altLang="fr-FR" sz="1700" dirty="0" err="1">
                <a:solidFill>
                  <a:srgbClr val="808000"/>
                </a:solidFill>
              </a:rPr>
              <a:t>loopback</a:t>
            </a:r>
            <a:r>
              <a:rPr lang="fr-BE" altLang="fr-FR" sz="1700" dirty="0">
                <a:solidFill>
                  <a:srgbClr val="808000"/>
                </a:solidFill>
              </a:rPr>
              <a:t> </a:t>
            </a:r>
            <a:r>
              <a:rPr lang="fr-BE" altLang="fr-FR" sz="1700" i="1" dirty="0" err="1">
                <a:solidFill>
                  <a:srgbClr val="808000"/>
                </a:solidFill>
              </a:rPr>
              <a:t>number</a:t>
            </a:r>
            <a:endParaRPr lang="fr-BE" altLang="fr-FR" sz="1700" i="1" dirty="0">
              <a:solidFill>
                <a:srgbClr val="808000"/>
              </a:solidFill>
            </a:endParaRPr>
          </a:p>
          <a:p>
            <a:pPr marL="1371600" lvl="3" indent="0" eaLnBrk="1" hangingPunct="1">
              <a:buNone/>
            </a:pPr>
            <a:r>
              <a:rPr lang="fr-BE" altLang="fr-FR" sz="1700" dirty="0">
                <a:solidFill>
                  <a:srgbClr val="808000"/>
                </a:solidFill>
              </a:rPr>
              <a:t>Router(config-if</a:t>
            </a:r>
            <a:r>
              <a:rPr lang="fr-BE" altLang="fr-FR" sz="1700" dirty="0" smtClean="0">
                <a:solidFill>
                  <a:srgbClr val="808000"/>
                </a:solidFill>
              </a:rPr>
              <a:t>)# </a:t>
            </a:r>
            <a:r>
              <a:rPr lang="fr-BE" altLang="fr-FR" sz="1700" dirty="0" err="1" smtClean="0">
                <a:solidFill>
                  <a:srgbClr val="808000"/>
                </a:solidFill>
              </a:rPr>
              <a:t>ip</a:t>
            </a:r>
            <a:r>
              <a:rPr lang="fr-BE" altLang="fr-FR" sz="1700" dirty="0" smtClean="0">
                <a:solidFill>
                  <a:srgbClr val="808000"/>
                </a:solidFill>
              </a:rPr>
              <a:t> </a:t>
            </a:r>
            <a:r>
              <a:rPr lang="fr-BE" altLang="fr-FR" sz="1700" dirty="0" err="1">
                <a:solidFill>
                  <a:srgbClr val="808000"/>
                </a:solidFill>
              </a:rPr>
              <a:t>address</a:t>
            </a:r>
            <a:r>
              <a:rPr lang="fr-BE" altLang="fr-FR" sz="1700" dirty="0">
                <a:solidFill>
                  <a:srgbClr val="808000"/>
                </a:solidFill>
              </a:rPr>
              <a:t> </a:t>
            </a:r>
            <a:r>
              <a:rPr lang="fr-BE" altLang="fr-FR" sz="1700" dirty="0" smtClean="0">
                <a:solidFill>
                  <a:srgbClr val="808000"/>
                </a:solidFill>
              </a:rPr>
              <a:t> </a:t>
            </a:r>
            <a:r>
              <a:rPr lang="fr-BE" altLang="fr-FR" sz="1700" i="1" dirty="0" err="1" smtClean="0">
                <a:solidFill>
                  <a:srgbClr val="808000"/>
                </a:solidFill>
              </a:rPr>
              <a:t>adresseIP</a:t>
            </a:r>
            <a:r>
              <a:rPr lang="fr-BE" altLang="fr-FR" sz="1700" i="1" dirty="0" smtClean="0">
                <a:solidFill>
                  <a:srgbClr val="808000"/>
                </a:solidFill>
              </a:rPr>
              <a:t>  </a:t>
            </a:r>
            <a:r>
              <a:rPr lang="fr-BE" altLang="fr-FR" sz="1700" i="1" dirty="0" err="1" smtClean="0">
                <a:solidFill>
                  <a:srgbClr val="808000"/>
                </a:solidFill>
              </a:rPr>
              <a:t>subnet-mask</a:t>
            </a:r>
            <a:endParaRPr lang="fr-BE" altLang="fr-FR" sz="1700" i="1" dirty="0">
              <a:solidFill>
                <a:srgbClr val="808000"/>
              </a:solidFill>
            </a:endParaRPr>
          </a:p>
          <a:p>
            <a:pPr lvl="1" eaLnBrk="1" hangingPunct="1"/>
            <a:r>
              <a:rPr lang="fr-BE" altLang="fr-FR" dirty="0" smtClean="0">
                <a:solidFill>
                  <a:srgbClr val="0070C0"/>
                </a:solidFill>
              </a:rPr>
              <a:t>Avantage pour le router ID</a:t>
            </a:r>
            <a:endParaRPr lang="fr-BE" altLang="fr-FR" dirty="0">
              <a:solidFill>
                <a:srgbClr val="0070C0"/>
              </a:solidFill>
            </a:endParaRPr>
          </a:p>
          <a:p>
            <a:pPr lvl="2" eaLnBrk="1" hangingPunct="1"/>
            <a:r>
              <a:rPr lang="fr-BE" altLang="fr-FR" dirty="0"/>
              <a:t>Une interface de bouclage ne peut pas tomber en panne. </a:t>
            </a:r>
          </a:p>
          <a:p>
            <a:pPr lvl="2" eaLnBrk="1" hangingPunct="1"/>
            <a:r>
              <a:rPr lang="fr-BE" altLang="fr-FR" dirty="0"/>
              <a:t>Son utilisation pour déterminer l’ID de routeur offre donc de la stabilité au </a:t>
            </a:r>
            <a:r>
              <a:rPr lang="fr-BE" altLang="fr-FR" dirty="0" smtClean="0"/>
              <a:t>processus EIGRP</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205</a:t>
            </a:fld>
            <a:endParaRPr lang="fr-BE" dirty="0"/>
          </a:p>
        </p:txBody>
      </p:sp>
    </p:spTree>
    <p:extLst>
      <p:ext uri="{BB962C8B-B14F-4D97-AF65-F5344CB8AC3E}">
        <p14:creationId xmlns:p14="http://schemas.microsoft.com/office/powerpoint/2010/main" val="203814726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type="title"/>
          </p:nvPr>
        </p:nvSpPr>
        <p:spPr/>
        <p:txBody>
          <a:bodyPr/>
          <a:lstStyle/>
          <a:p>
            <a:pPr eaLnBrk="1" hangingPunct="1"/>
            <a:r>
              <a:rPr lang="fr-FR" altLang="fr-FR" dirty="0" smtClean="0"/>
              <a:t>Distance Administrative EIGRP</a:t>
            </a:r>
          </a:p>
        </p:txBody>
      </p:sp>
      <p:sp>
        <p:nvSpPr>
          <p:cNvPr id="117764"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Sources de routes</a:t>
            </a:r>
          </a:p>
          <a:p>
            <a:pPr lvl="1" eaLnBrk="1" hangingPunct="1"/>
            <a:r>
              <a:rPr lang="fr-FR" altLang="fr-FR" dirty="0" smtClean="0">
                <a:solidFill>
                  <a:srgbClr val="0070C0"/>
                </a:solidFill>
              </a:rPr>
              <a:t>Découverte des routes</a:t>
            </a:r>
          </a:p>
          <a:p>
            <a:pPr lvl="2" eaLnBrk="1" hangingPunct="1"/>
            <a:r>
              <a:rPr lang="fr-FR" altLang="fr-FR" dirty="0" smtClean="0"/>
              <a:t>Réseaux directement connectés</a:t>
            </a:r>
          </a:p>
          <a:p>
            <a:pPr lvl="2" eaLnBrk="1" hangingPunct="1"/>
            <a:r>
              <a:rPr lang="fr-FR" altLang="fr-FR" dirty="0" smtClean="0"/>
              <a:t>Routes statiques configurées manuellement</a:t>
            </a:r>
          </a:p>
          <a:p>
            <a:pPr lvl="2" eaLnBrk="1" hangingPunct="1"/>
            <a:r>
              <a:rPr lang="fr-FR" altLang="fr-FR" dirty="0" smtClean="0"/>
              <a:t>Protocoles de routage RIP, OSPF, EIGRP,…</a:t>
            </a:r>
          </a:p>
          <a:p>
            <a:pPr lvl="1" eaLnBrk="1" hangingPunct="1"/>
            <a:r>
              <a:rPr lang="fr-FR" altLang="fr-FR" dirty="0" smtClean="0">
                <a:solidFill>
                  <a:srgbClr val="0070C0"/>
                </a:solidFill>
              </a:rPr>
              <a:t>Choix d’une route</a:t>
            </a:r>
          </a:p>
          <a:p>
            <a:pPr lvl="2" eaLnBrk="1" hangingPunct="1"/>
            <a:r>
              <a:rPr lang="fr-FR" altLang="fr-FR" dirty="0" smtClean="0"/>
              <a:t>Les mesures ne sont pas comparables </a:t>
            </a:r>
          </a:p>
          <a:p>
            <a:pPr lvl="3" eaLnBrk="1" hangingPunct="1"/>
            <a:r>
              <a:rPr lang="fr-FR" altLang="fr-FR" dirty="0" smtClean="0"/>
              <a:t>Route vers 10.0.0.0/8 : RIP = 3 sauts </a:t>
            </a:r>
          </a:p>
          <a:p>
            <a:pPr lvl="3" eaLnBrk="1" hangingPunct="1"/>
            <a:r>
              <a:rPr lang="fr-FR" altLang="fr-FR" dirty="0" smtClean="0"/>
              <a:t>Route </a:t>
            </a:r>
            <a:r>
              <a:rPr lang="fr-FR" altLang="fr-FR" dirty="0"/>
              <a:t>vers 10.0.0.0/8 </a:t>
            </a:r>
            <a:r>
              <a:rPr lang="fr-FR" altLang="fr-FR" dirty="0" smtClean="0"/>
              <a:t> : OSPF = coût de 15436</a:t>
            </a:r>
          </a:p>
          <a:p>
            <a:pPr lvl="2" eaLnBrk="1" hangingPunct="1"/>
            <a:r>
              <a:rPr lang="fr-FR" altLang="fr-FR" dirty="0" smtClean="0"/>
              <a:t>Quelle route insérer dans la R.T.?</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206</a:t>
            </a:fld>
            <a:endParaRPr lang="fr-BE" dirty="0"/>
          </a:p>
        </p:txBody>
      </p:sp>
    </p:spTree>
    <p:extLst>
      <p:ext uri="{BB962C8B-B14F-4D97-AF65-F5344CB8AC3E}">
        <p14:creationId xmlns:p14="http://schemas.microsoft.com/office/powerpoint/2010/main" val="225410557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pPr eaLnBrk="1" hangingPunct="1"/>
            <a:r>
              <a:rPr lang="fr-FR" altLang="fr-FR" dirty="0"/>
              <a:t>Distance Administrative EIGRP</a:t>
            </a:r>
            <a:endParaRPr lang="fr-FR" altLang="fr-FR" dirty="0" smtClean="0"/>
          </a:p>
        </p:txBody>
      </p:sp>
      <p:sp>
        <p:nvSpPr>
          <p:cNvPr id="118788"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Distance administrative</a:t>
            </a:r>
          </a:p>
          <a:p>
            <a:pPr lvl="1" eaLnBrk="1" hangingPunct="1"/>
            <a:r>
              <a:rPr lang="fr-FR" altLang="fr-FR" dirty="0" smtClean="0">
                <a:solidFill>
                  <a:srgbClr val="0070C0"/>
                </a:solidFill>
              </a:rPr>
              <a:t>Administrative Distance (AD)</a:t>
            </a:r>
          </a:p>
          <a:p>
            <a:pPr lvl="2" eaLnBrk="1" hangingPunct="1"/>
            <a:r>
              <a:rPr lang="fr-FR" altLang="fr-FR" dirty="0" smtClean="0"/>
              <a:t>Définit la préférence d’une source de routage</a:t>
            </a:r>
            <a:endParaRPr lang="fr-FR" altLang="fr-FR" dirty="0" smtClean="0">
              <a:solidFill>
                <a:srgbClr val="FF6600"/>
              </a:solidFill>
            </a:endParaRPr>
          </a:p>
          <a:p>
            <a:pPr lvl="2" eaLnBrk="1" hangingPunct="1"/>
            <a:r>
              <a:rPr lang="fr-FR" altLang="fr-FR" dirty="0" smtClean="0"/>
              <a:t>Valeur entière comprise entre 0 et 255</a:t>
            </a:r>
          </a:p>
          <a:p>
            <a:pPr marL="1371600" lvl="3" indent="0" eaLnBrk="1" hangingPunct="1">
              <a:buNone/>
            </a:pPr>
            <a:r>
              <a:rPr lang="fr-FR" altLang="fr-FR" dirty="0" smtClean="0"/>
              <a:t>  0 = route directement connectée</a:t>
            </a:r>
          </a:p>
          <a:p>
            <a:pPr marL="1371600" lvl="3" indent="0" eaLnBrk="1" hangingPunct="1">
              <a:buNone/>
            </a:pPr>
            <a:r>
              <a:rPr lang="fr-FR" altLang="fr-FR" dirty="0" smtClean="0"/>
              <a:t>  255 = non fiable, non insérée dans la R.T.</a:t>
            </a:r>
          </a:p>
          <a:p>
            <a:pPr lvl="2" eaLnBrk="1" hangingPunct="1"/>
            <a:r>
              <a:rPr lang="fr-FR" altLang="fr-FR" dirty="0" smtClean="0"/>
              <a:t>Plus la valeur est faible, plus la source de la route est privilégiée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184449"/>
            <a:ext cx="75628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6"/>
          <p:cNvSpPr>
            <a:spLocks noChangeArrowheads="1"/>
          </p:cNvSpPr>
          <p:nvPr/>
        </p:nvSpPr>
        <p:spPr bwMode="auto">
          <a:xfrm>
            <a:off x="3240873" y="5182836"/>
            <a:ext cx="456854" cy="360363"/>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 name="Line 7"/>
          <p:cNvSpPr>
            <a:spLocks noChangeShapeType="1"/>
          </p:cNvSpPr>
          <p:nvPr/>
        </p:nvSpPr>
        <p:spPr bwMode="auto">
          <a:xfrm flipH="1">
            <a:off x="3469300" y="4116412"/>
            <a:ext cx="1368424" cy="110713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Line 8"/>
          <p:cNvSpPr>
            <a:spLocks noChangeShapeType="1"/>
          </p:cNvSpPr>
          <p:nvPr/>
        </p:nvSpPr>
        <p:spPr bwMode="auto">
          <a:xfrm flipH="1">
            <a:off x="4609295" y="4485312"/>
            <a:ext cx="2209778" cy="806268"/>
          </a:xfrm>
          <a:prstGeom prst="line">
            <a:avLst/>
          </a:prstGeom>
          <a:noFill/>
          <a:ln w="381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Text Box 9"/>
          <p:cNvSpPr txBox="1">
            <a:spLocks noChangeArrowheads="1"/>
          </p:cNvSpPr>
          <p:nvPr/>
        </p:nvSpPr>
        <p:spPr bwMode="auto">
          <a:xfrm>
            <a:off x="4879834" y="3933056"/>
            <a:ext cx="3060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FF0000"/>
                </a:solidFill>
              </a:rPr>
              <a:t>Distance administrative = 90</a:t>
            </a:r>
          </a:p>
        </p:txBody>
      </p:sp>
      <p:sp>
        <p:nvSpPr>
          <p:cNvPr id="10" name="Text Box 10"/>
          <p:cNvSpPr txBox="1">
            <a:spLocks noChangeArrowheads="1"/>
          </p:cNvSpPr>
          <p:nvPr/>
        </p:nvSpPr>
        <p:spPr bwMode="auto">
          <a:xfrm>
            <a:off x="6819073" y="4300646"/>
            <a:ext cx="2242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0070C0"/>
                </a:solidFill>
              </a:rPr>
              <a:t>Mesure = </a:t>
            </a:r>
            <a:r>
              <a:rPr lang="fr-FR" altLang="fr-FR" dirty="0" smtClean="0">
                <a:solidFill>
                  <a:srgbClr val="0070C0"/>
                </a:solidFill>
              </a:rPr>
              <a:t>40514560</a:t>
            </a:r>
            <a:endParaRPr lang="fr-FR" altLang="fr-FR" dirty="0">
              <a:solidFill>
                <a:srgbClr val="0070C0"/>
              </a:solidFill>
            </a:endParaRPr>
          </a:p>
        </p:txBody>
      </p:sp>
      <p:sp>
        <p:nvSpPr>
          <p:cNvPr id="11" name="Oval 6"/>
          <p:cNvSpPr>
            <a:spLocks noChangeArrowheads="1"/>
          </p:cNvSpPr>
          <p:nvPr/>
        </p:nvSpPr>
        <p:spPr bwMode="auto">
          <a:xfrm>
            <a:off x="3697727" y="5155054"/>
            <a:ext cx="911568" cy="388145"/>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207</a:t>
            </a:fld>
            <a:endParaRPr lang="fr-BE" dirty="0"/>
          </a:p>
        </p:txBody>
      </p:sp>
    </p:spTree>
    <p:extLst>
      <p:ext uri="{BB962C8B-B14F-4D97-AF65-F5344CB8AC3E}">
        <p14:creationId xmlns:p14="http://schemas.microsoft.com/office/powerpoint/2010/main" val="322747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Espace réservé du contenu 2"/>
          <p:cNvGraphicFramePr>
            <a:graphicFrameLocks noGrp="1"/>
          </p:cNvGraphicFramePr>
          <p:nvPr>
            <p:ph sz="half" idx="2"/>
            <p:extLst>
              <p:ext uri="{D42A27DB-BD31-4B8C-83A1-F6EECF244321}">
                <p14:modId xmlns:p14="http://schemas.microsoft.com/office/powerpoint/2010/main" val="2752223064"/>
              </p:ext>
            </p:extLst>
          </p:nvPr>
        </p:nvGraphicFramePr>
        <p:xfrm>
          <a:off x="1979712" y="1628800"/>
          <a:ext cx="5328592" cy="4389120"/>
        </p:xfrm>
        <a:graphic>
          <a:graphicData uri="http://schemas.openxmlformats.org/drawingml/2006/table">
            <a:tbl>
              <a:tblPr firstRow="1" bandRow="1">
                <a:tableStyleId>{5C22544A-7EE6-4342-B048-85BDC9FD1C3A}</a:tableStyleId>
              </a:tblPr>
              <a:tblGrid>
                <a:gridCol w="2664296"/>
                <a:gridCol w="2664296"/>
              </a:tblGrid>
              <a:tr h="310833">
                <a:tc>
                  <a:txBody>
                    <a:bodyPr/>
                    <a:lstStyle/>
                    <a:p>
                      <a:pPr algn="ctr"/>
                      <a:r>
                        <a:rPr lang="fr-FR" dirty="0" smtClean="0"/>
                        <a:t>Origine de la route</a:t>
                      </a:r>
                      <a:endParaRPr lang="fr-FR" dirty="0"/>
                    </a:p>
                  </a:txBody>
                  <a:tcPr>
                    <a:solidFill>
                      <a:schemeClr val="accent1">
                        <a:lumMod val="75000"/>
                      </a:schemeClr>
                    </a:solidFill>
                  </a:tcPr>
                </a:tc>
                <a:tc>
                  <a:txBody>
                    <a:bodyPr/>
                    <a:lstStyle/>
                    <a:p>
                      <a:pPr algn="ctr"/>
                      <a:r>
                        <a:rPr lang="fr-FR" dirty="0" smtClean="0"/>
                        <a:t>Distance administrative</a:t>
                      </a:r>
                      <a:endParaRPr lang="fr-FR" dirty="0"/>
                    </a:p>
                  </a:txBody>
                  <a:tcPr>
                    <a:solidFill>
                      <a:schemeClr val="accent1">
                        <a:lumMod val="75000"/>
                      </a:schemeClr>
                    </a:solidFill>
                  </a:tcPr>
                </a:tc>
              </a:tr>
              <a:tr h="310833">
                <a:tc>
                  <a:txBody>
                    <a:bodyPr/>
                    <a:lstStyle/>
                    <a:p>
                      <a:r>
                        <a:rPr lang="fr-FR" dirty="0" smtClean="0"/>
                        <a:t>Directement connectée</a:t>
                      </a:r>
                      <a:endParaRPr lang="fr-FR" dirty="0"/>
                    </a:p>
                  </a:txBody>
                  <a:tcPr>
                    <a:solidFill>
                      <a:schemeClr val="accent3">
                        <a:lumMod val="60000"/>
                        <a:lumOff val="40000"/>
                      </a:schemeClr>
                    </a:solidFill>
                  </a:tcPr>
                </a:tc>
                <a:tc>
                  <a:txBody>
                    <a:bodyPr/>
                    <a:lstStyle/>
                    <a:p>
                      <a:r>
                        <a:rPr lang="fr-FR" dirty="0" smtClean="0"/>
                        <a:t>0</a:t>
                      </a:r>
                      <a:endParaRPr lang="fr-FR" dirty="0"/>
                    </a:p>
                  </a:txBody>
                  <a:tcPr>
                    <a:solidFill>
                      <a:schemeClr val="accent3">
                        <a:lumMod val="60000"/>
                        <a:lumOff val="40000"/>
                      </a:schemeClr>
                    </a:solidFill>
                  </a:tcPr>
                </a:tc>
              </a:tr>
              <a:tr h="310833">
                <a:tc>
                  <a:txBody>
                    <a:bodyPr/>
                    <a:lstStyle/>
                    <a:p>
                      <a:r>
                        <a:rPr lang="fr-FR" dirty="0" smtClean="0"/>
                        <a:t>Statique</a:t>
                      </a:r>
                      <a:endParaRPr lang="fr-FR" dirty="0"/>
                    </a:p>
                  </a:txBody>
                  <a:tcPr/>
                </a:tc>
                <a:tc>
                  <a:txBody>
                    <a:bodyPr/>
                    <a:lstStyle/>
                    <a:p>
                      <a:r>
                        <a:rPr lang="fr-FR" dirty="0" smtClean="0"/>
                        <a:t>1</a:t>
                      </a:r>
                      <a:endParaRPr lang="fr-FR" dirty="0"/>
                    </a:p>
                  </a:txBody>
                  <a:tcPr/>
                </a:tc>
              </a:tr>
              <a:tr h="310833">
                <a:tc>
                  <a:txBody>
                    <a:bodyPr/>
                    <a:lstStyle/>
                    <a:p>
                      <a:r>
                        <a:rPr lang="fr-FR" dirty="0" smtClean="0"/>
                        <a:t>Résumé</a:t>
                      </a:r>
                      <a:r>
                        <a:rPr lang="fr-FR" baseline="0" dirty="0" smtClean="0"/>
                        <a:t> de routage EIGRP</a:t>
                      </a:r>
                      <a:endParaRPr lang="fr-FR" dirty="0"/>
                    </a:p>
                  </a:txBody>
                  <a:tcPr>
                    <a:solidFill>
                      <a:schemeClr val="accent3">
                        <a:lumMod val="60000"/>
                        <a:lumOff val="40000"/>
                      </a:schemeClr>
                    </a:solidFill>
                  </a:tcPr>
                </a:tc>
                <a:tc>
                  <a:txBody>
                    <a:bodyPr/>
                    <a:lstStyle/>
                    <a:p>
                      <a:r>
                        <a:rPr lang="fr-FR" dirty="0" smtClean="0"/>
                        <a:t>5</a:t>
                      </a:r>
                      <a:endParaRPr lang="fr-FR" dirty="0"/>
                    </a:p>
                  </a:txBody>
                  <a:tcPr>
                    <a:solidFill>
                      <a:schemeClr val="accent3">
                        <a:lumMod val="60000"/>
                        <a:lumOff val="40000"/>
                      </a:schemeClr>
                    </a:solidFill>
                  </a:tcPr>
                </a:tc>
              </a:tr>
              <a:tr h="310833">
                <a:tc>
                  <a:txBody>
                    <a:bodyPr/>
                    <a:lstStyle/>
                    <a:p>
                      <a:r>
                        <a:rPr lang="fr-FR" dirty="0" smtClean="0"/>
                        <a:t>Protocole BGP externe</a:t>
                      </a:r>
                      <a:endParaRPr lang="fr-FR" dirty="0"/>
                    </a:p>
                  </a:txBody>
                  <a:tcPr/>
                </a:tc>
                <a:tc>
                  <a:txBody>
                    <a:bodyPr/>
                    <a:lstStyle/>
                    <a:p>
                      <a:r>
                        <a:rPr lang="fr-FR" dirty="0" smtClean="0"/>
                        <a:t>20</a:t>
                      </a:r>
                      <a:endParaRPr lang="fr-FR" dirty="0"/>
                    </a:p>
                  </a:txBody>
                  <a:tcPr/>
                </a:tc>
              </a:tr>
              <a:tr h="310833">
                <a:tc>
                  <a:txBody>
                    <a:bodyPr/>
                    <a:lstStyle/>
                    <a:p>
                      <a:r>
                        <a:rPr lang="fr-FR" dirty="0" smtClean="0"/>
                        <a:t>Protocole EIGRP interne</a:t>
                      </a:r>
                      <a:endParaRPr lang="fr-FR" dirty="0"/>
                    </a:p>
                  </a:txBody>
                  <a:tcPr>
                    <a:solidFill>
                      <a:schemeClr val="accent3">
                        <a:lumMod val="60000"/>
                        <a:lumOff val="40000"/>
                      </a:schemeClr>
                    </a:solidFill>
                  </a:tcPr>
                </a:tc>
                <a:tc>
                  <a:txBody>
                    <a:bodyPr/>
                    <a:lstStyle/>
                    <a:p>
                      <a:r>
                        <a:rPr lang="fr-FR" dirty="0" smtClean="0"/>
                        <a:t>90</a:t>
                      </a:r>
                      <a:endParaRPr lang="fr-FR" dirty="0"/>
                    </a:p>
                  </a:txBody>
                  <a:tcPr>
                    <a:solidFill>
                      <a:schemeClr val="accent3">
                        <a:lumMod val="60000"/>
                        <a:lumOff val="40000"/>
                      </a:schemeClr>
                    </a:solidFill>
                  </a:tcPr>
                </a:tc>
              </a:tr>
              <a:tr h="310833">
                <a:tc>
                  <a:txBody>
                    <a:bodyPr/>
                    <a:lstStyle/>
                    <a:p>
                      <a:r>
                        <a:rPr lang="fr-FR" dirty="0" smtClean="0"/>
                        <a:t>Protocole  IGRP</a:t>
                      </a:r>
                      <a:endParaRPr lang="fr-FR" dirty="0"/>
                    </a:p>
                  </a:txBody>
                  <a:tcPr/>
                </a:tc>
                <a:tc>
                  <a:txBody>
                    <a:bodyPr/>
                    <a:lstStyle/>
                    <a:p>
                      <a:r>
                        <a:rPr lang="fr-FR" dirty="0" smtClean="0"/>
                        <a:t>100</a:t>
                      </a:r>
                      <a:endParaRPr lang="fr-FR" dirty="0"/>
                    </a:p>
                  </a:txBody>
                  <a:tcPr/>
                </a:tc>
              </a:tr>
              <a:tr h="310833">
                <a:tc>
                  <a:txBody>
                    <a:bodyPr/>
                    <a:lstStyle/>
                    <a:p>
                      <a:r>
                        <a:rPr lang="fr-FR" dirty="0" smtClean="0"/>
                        <a:t>Protocole  OSPF</a:t>
                      </a:r>
                      <a:endParaRPr lang="fr-FR" dirty="0"/>
                    </a:p>
                  </a:txBody>
                  <a:tcPr>
                    <a:solidFill>
                      <a:schemeClr val="accent3">
                        <a:lumMod val="60000"/>
                        <a:lumOff val="40000"/>
                      </a:schemeClr>
                    </a:solidFill>
                  </a:tcPr>
                </a:tc>
                <a:tc>
                  <a:txBody>
                    <a:bodyPr/>
                    <a:lstStyle/>
                    <a:p>
                      <a:r>
                        <a:rPr lang="fr-FR" dirty="0" smtClean="0"/>
                        <a:t>110</a:t>
                      </a:r>
                      <a:endParaRPr lang="fr-FR" dirty="0"/>
                    </a:p>
                  </a:txBody>
                  <a:tcPr>
                    <a:solidFill>
                      <a:schemeClr val="accent3">
                        <a:lumMod val="60000"/>
                        <a:lumOff val="40000"/>
                      </a:schemeClr>
                    </a:solidFill>
                  </a:tcPr>
                </a:tc>
              </a:tr>
              <a:tr h="310833">
                <a:tc>
                  <a:txBody>
                    <a:bodyPr/>
                    <a:lstStyle/>
                    <a:p>
                      <a:r>
                        <a:rPr lang="fr-FR" dirty="0" smtClean="0"/>
                        <a:t>Protocole IS-IS</a:t>
                      </a:r>
                      <a:endParaRPr lang="fr-FR" dirty="0"/>
                    </a:p>
                  </a:txBody>
                  <a:tcPr/>
                </a:tc>
                <a:tc>
                  <a:txBody>
                    <a:bodyPr/>
                    <a:lstStyle/>
                    <a:p>
                      <a:r>
                        <a:rPr lang="fr-FR" dirty="0" smtClean="0"/>
                        <a:t>115</a:t>
                      </a:r>
                      <a:endParaRPr lang="fr-FR" dirty="0"/>
                    </a:p>
                  </a:txBody>
                  <a:tcPr/>
                </a:tc>
              </a:tr>
              <a:tr h="310833">
                <a:tc>
                  <a:txBody>
                    <a:bodyPr/>
                    <a:lstStyle/>
                    <a:p>
                      <a:r>
                        <a:rPr lang="fr-FR" dirty="0" smtClean="0"/>
                        <a:t>Protocole RIP</a:t>
                      </a:r>
                      <a:endParaRPr lang="fr-FR" dirty="0"/>
                    </a:p>
                  </a:txBody>
                  <a:tcPr>
                    <a:solidFill>
                      <a:schemeClr val="accent3">
                        <a:lumMod val="60000"/>
                        <a:lumOff val="40000"/>
                      </a:schemeClr>
                    </a:solidFill>
                  </a:tcPr>
                </a:tc>
                <a:tc>
                  <a:txBody>
                    <a:bodyPr/>
                    <a:lstStyle/>
                    <a:p>
                      <a:r>
                        <a:rPr lang="fr-FR" dirty="0" smtClean="0"/>
                        <a:t>120</a:t>
                      </a:r>
                      <a:endParaRPr lang="fr-FR" dirty="0"/>
                    </a:p>
                  </a:txBody>
                  <a:tcPr>
                    <a:solidFill>
                      <a:schemeClr val="accent3">
                        <a:lumMod val="60000"/>
                        <a:lumOff val="40000"/>
                      </a:schemeClr>
                    </a:solidFill>
                  </a:tcPr>
                </a:tc>
              </a:tr>
              <a:tr h="310833">
                <a:tc>
                  <a:txBody>
                    <a:bodyPr/>
                    <a:lstStyle/>
                    <a:p>
                      <a:r>
                        <a:rPr lang="fr-FR" dirty="0" smtClean="0"/>
                        <a:t>Protocole EIGRP externe</a:t>
                      </a:r>
                      <a:endParaRPr lang="fr-FR" dirty="0"/>
                    </a:p>
                  </a:txBody>
                  <a:tcPr/>
                </a:tc>
                <a:tc>
                  <a:txBody>
                    <a:bodyPr/>
                    <a:lstStyle/>
                    <a:p>
                      <a:r>
                        <a:rPr lang="fr-FR" dirty="0" smtClean="0"/>
                        <a:t>170</a:t>
                      </a:r>
                      <a:endParaRPr lang="fr-FR" dirty="0"/>
                    </a:p>
                  </a:txBody>
                  <a:tcPr/>
                </a:tc>
              </a:tr>
              <a:tr h="310833">
                <a:tc>
                  <a:txBody>
                    <a:bodyPr/>
                    <a:lstStyle/>
                    <a:p>
                      <a:r>
                        <a:rPr lang="fr-FR" dirty="0" smtClean="0"/>
                        <a:t>Protocole  BGP</a:t>
                      </a:r>
                      <a:endParaRPr lang="fr-FR" dirty="0"/>
                    </a:p>
                  </a:txBody>
                  <a:tcPr>
                    <a:solidFill>
                      <a:schemeClr val="accent3">
                        <a:lumMod val="60000"/>
                        <a:lumOff val="40000"/>
                      </a:schemeClr>
                    </a:solidFill>
                  </a:tcPr>
                </a:tc>
                <a:tc>
                  <a:txBody>
                    <a:bodyPr/>
                    <a:lstStyle/>
                    <a:p>
                      <a:r>
                        <a:rPr lang="fr-FR" dirty="0" smtClean="0"/>
                        <a:t>200</a:t>
                      </a:r>
                      <a:endParaRPr lang="fr-FR" dirty="0"/>
                    </a:p>
                  </a:txBody>
                  <a:tcPr>
                    <a:solidFill>
                      <a:schemeClr val="accent3">
                        <a:lumMod val="60000"/>
                        <a:lumOff val="40000"/>
                      </a:schemeClr>
                    </a:solidFill>
                  </a:tcPr>
                </a:tc>
              </a:tr>
            </a:tbl>
          </a:graphicData>
        </a:graphic>
      </p:graphicFrame>
      <p:sp>
        <p:nvSpPr>
          <p:cNvPr id="5"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Distance Administrative EIGRP</a:t>
            </a: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208</a:t>
            </a:fld>
            <a:endParaRPr lang="fr-BE" dirty="0"/>
          </a:p>
        </p:txBody>
      </p:sp>
    </p:spTree>
    <p:extLst>
      <p:ext uri="{BB962C8B-B14F-4D97-AF65-F5344CB8AC3E}">
        <p14:creationId xmlns:p14="http://schemas.microsoft.com/office/powerpoint/2010/main" val="407369433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Métrique EIGRP</a:t>
            </a:r>
            <a:endParaRPr lang="fr-FR" dirty="0"/>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Mesure composite</a:t>
            </a:r>
          </a:p>
          <a:p>
            <a:pPr lvl="1"/>
            <a:r>
              <a:rPr lang="fr-FR" dirty="0">
                <a:solidFill>
                  <a:srgbClr val="0070C0"/>
                </a:solidFill>
              </a:rPr>
              <a:t>Pour calculer le meilleur chemin vers un réseau, EIGRP peut utiliser </a:t>
            </a:r>
          </a:p>
          <a:p>
            <a:pPr lvl="2"/>
            <a:r>
              <a:rPr lang="fr-FR" dirty="0"/>
              <a:t>Bande passante</a:t>
            </a:r>
          </a:p>
          <a:p>
            <a:pPr lvl="2"/>
            <a:r>
              <a:rPr lang="fr-FR" dirty="0"/>
              <a:t>Délai</a:t>
            </a:r>
          </a:p>
          <a:p>
            <a:pPr lvl="2"/>
            <a:r>
              <a:rPr lang="fr-FR" dirty="0"/>
              <a:t>Fiabilité</a:t>
            </a:r>
          </a:p>
          <a:p>
            <a:pPr lvl="2"/>
            <a:r>
              <a:rPr lang="fr-FR" dirty="0"/>
              <a:t>Charge</a:t>
            </a:r>
          </a:p>
          <a:p>
            <a:pPr lvl="1"/>
            <a:r>
              <a:rPr lang="fr-FR" dirty="0">
                <a:solidFill>
                  <a:srgbClr val="0070C0"/>
                </a:solidFill>
              </a:rPr>
              <a:t>Valeurs utilisées</a:t>
            </a:r>
          </a:p>
          <a:p>
            <a:pPr lvl="2"/>
            <a:r>
              <a:rPr lang="fr-FR" dirty="0"/>
              <a:t>Par défaut, seuls la bande passante et le délai sont </a:t>
            </a:r>
            <a:r>
              <a:rPr lang="fr-FR" dirty="0" smtClean="0"/>
              <a:t>utilisés </a:t>
            </a:r>
            <a:endParaRPr lang="fr-FR" dirty="0"/>
          </a:p>
          <a:p>
            <a:pPr lvl="3"/>
            <a:r>
              <a:rPr lang="fr-FR" dirty="0"/>
              <a:t>Cisco conseille de ne pas utiliser la fiabilité et la charge</a:t>
            </a:r>
          </a:p>
          <a:p>
            <a:pPr lvl="2"/>
            <a:r>
              <a:rPr lang="fr-FR" dirty="0"/>
              <a:t>MTU</a:t>
            </a:r>
          </a:p>
          <a:p>
            <a:pPr lvl="3"/>
            <a:r>
              <a:rPr lang="fr-FR" dirty="0"/>
              <a:t>Bien que </a:t>
            </a:r>
            <a:r>
              <a:rPr lang="fr-FR" dirty="0" smtClean="0"/>
              <a:t>le MTU </a:t>
            </a:r>
            <a:r>
              <a:rPr lang="fr-FR" dirty="0"/>
              <a:t>soit inclus dans les mises à </a:t>
            </a:r>
            <a:r>
              <a:rPr lang="fr-FR" dirty="0" smtClean="0"/>
              <a:t>jour, </a:t>
            </a:r>
            <a:r>
              <a:rPr lang="fr-FR" dirty="0"/>
              <a:t>il ne s’agit pas d’une mesure de routage utilisée par EIGRP</a:t>
            </a:r>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209</a:t>
            </a:fld>
            <a:endParaRPr lang="fr-BE" dirty="0"/>
          </a:p>
        </p:txBody>
      </p:sp>
    </p:spTree>
    <p:extLst>
      <p:ext uri="{BB962C8B-B14F-4D97-AF65-F5344CB8AC3E}">
        <p14:creationId xmlns:p14="http://schemas.microsoft.com/office/powerpoint/2010/main" val="3959880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p:txBody>
          <a:bodyPr>
            <a:normAutofit/>
          </a:bodyPr>
          <a:lstStyle/>
          <a:p>
            <a:pPr>
              <a:defRPr/>
            </a:pPr>
            <a:r>
              <a:rPr lang="fr-BE" altLang="fr-FR" dirty="0" smtClean="0"/>
              <a:t>Principe des réseaux hiérarchiques</a:t>
            </a:r>
            <a:endParaRPr lang="fr-FR" altLang="fr-FR" dirty="0" smtClean="0"/>
          </a:p>
        </p:txBody>
      </p:sp>
      <p:sp>
        <p:nvSpPr>
          <p:cNvPr id="24579" name="Espace réservé du contenu 2"/>
          <p:cNvSpPr>
            <a:spLocks noGrp="1"/>
          </p:cNvSpPr>
          <p:nvPr>
            <p:ph idx="1"/>
          </p:nvPr>
        </p:nvSpPr>
        <p:spPr>
          <a:xfrm>
            <a:off x="457200" y="1412776"/>
            <a:ext cx="8075613" cy="1828800"/>
          </a:xfrm>
        </p:spPr>
        <p:txBody>
          <a:bodyPr/>
          <a:lstStyle/>
          <a:p>
            <a:pPr eaLnBrk="1" hangingPunct="1"/>
            <a:r>
              <a:rPr lang="fr-BE" altLang="fr-FR" sz="2800" dirty="0" smtClean="0">
                <a:solidFill>
                  <a:schemeClr val="accent6">
                    <a:lumMod val="75000"/>
                  </a:schemeClr>
                </a:solidFill>
              </a:rPr>
              <a:t>Avantages</a:t>
            </a:r>
          </a:p>
          <a:p>
            <a:pPr lvl="1" eaLnBrk="1" hangingPunct="1"/>
            <a:r>
              <a:rPr lang="fr-BE" altLang="fr-FR" sz="2000" dirty="0" smtClean="0">
                <a:solidFill>
                  <a:srgbClr val="0070C0"/>
                </a:solidFill>
              </a:rPr>
              <a:t>Tolérance aux pannes (2)</a:t>
            </a:r>
          </a:p>
          <a:p>
            <a:pPr lvl="2" eaLnBrk="1" hangingPunct="1"/>
            <a:r>
              <a:rPr lang="fr-FR" altLang="fr-FR" sz="1600" dirty="0" smtClean="0"/>
              <a:t>La réduction des dimensions des domaines défaillants est facilitée. </a:t>
            </a:r>
          </a:p>
          <a:p>
            <a:pPr lvl="2" eaLnBrk="1" hangingPunct="1"/>
            <a:r>
              <a:rPr lang="fr-FR" altLang="fr-FR" sz="1600" dirty="0" smtClean="0"/>
              <a:t>Simplifie la procédure de dépannage et réduit le temps d'indisponibilité du réseau (routeur, switch layer 3, VLAN)</a:t>
            </a:r>
          </a:p>
        </p:txBody>
      </p:sp>
      <p:pic>
        <p:nvPicPr>
          <p:cNvPr id="245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900" y="3097559"/>
            <a:ext cx="7265198" cy="2962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097560"/>
            <a:ext cx="7265450" cy="2962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21</a:t>
            </a:fld>
            <a:endParaRPr lang="fr-BE"/>
          </a:p>
        </p:txBody>
      </p:sp>
      <p:sp>
        <p:nvSpPr>
          <p:cNvPr id="7"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e la date 3"/>
          <p:cNvSpPr>
            <a:spLocks noGrp="1"/>
          </p:cNvSpPr>
          <p:nvPr>
            <p:ph type="dt" sz="half" idx="10"/>
          </p:nvPr>
        </p:nvSpPr>
        <p:spPr>
          <a:xfrm>
            <a:off x="7020272" y="6453336"/>
            <a:ext cx="1152128" cy="404664"/>
          </a:xfrm>
        </p:spPr>
        <p:txBody>
          <a:bodyPr/>
          <a:lstStyle/>
          <a:p>
            <a:fld id="{7F44ED6C-F45B-4CA7-82D8-BC1E073DDDCA}" type="datetime1">
              <a:rPr lang="fr-BE" smtClean="0"/>
              <a:t>09-11-16</a:t>
            </a:fld>
            <a:endParaRPr lang="fr-BE" dirty="0"/>
          </a:p>
        </p:txBody>
      </p:sp>
    </p:spTree>
    <p:extLst>
      <p:ext uri="{BB962C8B-B14F-4D97-AF65-F5344CB8AC3E}">
        <p14:creationId xmlns:p14="http://schemas.microsoft.com/office/powerpoint/2010/main" val="15381893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Métrique EIGRP</a:t>
            </a:r>
            <a:endParaRPr lang="fr-FR" dirty="0"/>
          </a:p>
        </p:txBody>
      </p:sp>
      <p:sp>
        <p:nvSpPr>
          <p:cNvPr id="3" name="Espace réservé du contenu 2"/>
          <p:cNvSpPr>
            <a:spLocks noGrp="1"/>
          </p:cNvSpPr>
          <p:nvPr>
            <p:ph idx="1"/>
          </p:nvPr>
        </p:nvSpPr>
        <p:spPr/>
        <p:txBody>
          <a:bodyPr/>
          <a:lstStyle/>
          <a:p>
            <a:r>
              <a:rPr lang="fr-FR" altLang="fr-FR" dirty="0" smtClean="0">
                <a:solidFill>
                  <a:srgbClr val="FF6600"/>
                </a:solidFill>
              </a:rPr>
              <a:t>Calcule de la mesure composite</a:t>
            </a:r>
          </a:p>
          <a:p>
            <a:endParaRPr lang="fr-FR" altLang="fr-FR" dirty="0">
              <a:solidFill>
                <a:srgbClr val="FF6600"/>
              </a:solidFill>
            </a:endParaRPr>
          </a:p>
          <a:p>
            <a:endParaRPr lang="fr-FR" altLang="fr-FR" dirty="0" smtClean="0">
              <a:solidFill>
                <a:srgbClr val="FF6600"/>
              </a:solidFill>
            </a:endParaRPr>
          </a:p>
          <a:p>
            <a:pPr lvl="1"/>
            <a:r>
              <a:rPr lang="fr-FR" altLang="fr-FR" dirty="0" smtClean="0">
                <a:solidFill>
                  <a:srgbClr val="0070C0"/>
                </a:solidFill>
              </a:rPr>
              <a:t>Valeurs </a:t>
            </a:r>
            <a:r>
              <a:rPr lang="fr-FR" altLang="fr-FR" dirty="0">
                <a:solidFill>
                  <a:srgbClr val="0070C0"/>
                </a:solidFill>
              </a:rPr>
              <a:t>K</a:t>
            </a:r>
          </a:p>
          <a:p>
            <a:pPr lvl="2"/>
            <a:r>
              <a:rPr lang="fr-FR" altLang="fr-FR" dirty="0" smtClean="0"/>
              <a:t>K1 </a:t>
            </a:r>
            <a:r>
              <a:rPr lang="fr-FR" altLang="fr-FR" dirty="0"/>
              <a:t>à K5 sont </a:t>
            </a:r>
            <a:r>
              <a:rPr lang="fr-FR" altLang="fr-FR" dirty="0" smtClean="0"/>
              <a:t>des </a:t>
            </a:r>
            <a:r>
              <a:rPr lang="fr-FR" altLang="fr-FR" dirty="0"/>
              <a:t>pondérations </a:t>
            </a:r>
            <a:r>
              <a:rPr lang="fr-FR" altLang="fr-FR" dirty="0" smtClean="0"/>
              <a:t>modifiables</a:t>
            </a:r>
            <a:endParaRPr lang="fr-FR" altLang="fr-FR" dirty="0"/>
          </a:p>
          <a:p>
            <a:pPr lvl="2"/>
            <a:r>
              <a:rPr lang="fr-FR" altLang="fr-FR" dirty="0" smtClean="0">
                <a:solidFill>
                  <a:srgbClr val="808000"/>
                </a:solidFill>
              </a:rPr>
              <a:t>R(config-router)# </a:t>
            </a:r>
            <a:r>
              <a:rPr lang="fr-FR" altLang="fr-FR" dirty="0" err="1">
                <a:solidFill>
                  <a:srgbClr val="808000"/>
                </a:solidFill>
              </a:rPr>
              <a:t>metric</a:t>
            </a:r>
            <a:r>
              <a:rPr lang="fr-FR" altLang="fr-FR" dirty="0">
                <a:solidFill>
                  <a:srgbClr val="808000"/>
                </a:solidFill>
              </a:rPr>
              <a:t> </a:t>
            </a:r>
            <a:r>
              <a:rPr lang="fr-FR" altLang="fr-FR" dirty="0" err="1">
                <a:solidFill>
                  <a:srgbClr val="808000"/>
                </a:solidFill>
              </a:rPr>
              <a:t>weights</a:t>
            </a:r>
            <a:r>
              <a:rPr lang="fr-FR" altLang="fr-FR" dirty="0">
                <a:solidFill>
                  <a:srgbClr val="808000"/>
                </a:solidFill>
              </a:rPr>
              <a:t> tos k1 k2 k3 k4 </a:t>
            </a:r>
            <a:r>
              <a:rPr lang="fr-FR" altLang="fr-FR" dirty="0" smtClean="0">
                <a:solidFill>
                  <a:srgbClr val="808000"/>
                </a:solidFill>
              </a:rPr>
              <a:t>k5</a:t>
            </a:r>
          </a:p>
          <a:p>
            <a:pPr lvl="1"/>
            <a:r>
              <a:rPr lang="fr-FR" altLang="fr-FR" dirty="0" smtClean="0">
                <a:solidFill>
                  <a:srgbClr val="0070C0"/>
                </a:solidFill>
              </a:rPr>
              <a:t>Formule conditionnelle</a:t>
            </a:r>
          </a:p>
          <a:p>
            <a:pPr lvl="2"/>
            <a:r>
              <a:rPr lang="fr-FR" altLang="fr-FR" dirty="0" smtClean="0"/>
              <a:t>Si K5=0, le dernier terme =1</a:t>
            </a:r>
          </a:p>
          <a:p>
            <a:pPr lvl="1"/>
            <a:endParaRPr lang="fr-FR" altLang="fr-FR" dirty="0"/>
          </a:p>
          <a:p>
            <a:endParaRPr lang="fr-FR" altLang="fr-FR" dirty="0">
              <a:solidFill>
                <a:srgbClr val="FF6600"/>
              </a:solidFill>
            </a:endParaRPr>
          </a:p>
        </p:txBody>
      </p:sp>
      <p:pic>
        <p:nvPicPr>
          <p:cNvPr id="2050" name="Picture 2" descr="m = 256 \cdot ( K1 \cdot BP + \frac {K2 \cdot BP} {256-Charge}  + K3 \cdot Delai ) \cdot \frac {K5} {Fiabilite + K4}&#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04" y="2658422"/>
            <a:ext cx="7450410" cy="576064"/>
          </a:xfrm>
          <a:prstGeom prst="rect">
            <a:avLst/>
          </a:prstGeom>
          <a:noFill/>
          <a:extLst>
            <a:ext uri="{909E8E84-426E-40DD-AFC4-6F175D3DCCD1}">
              <a14:hiddenFill xmlns:a14="http://schemas.microsoft.com/office/drawing/2010/main">
                <a:solidFill>
                  <a:srgbClr val="FFFFFF"/>
                </a:solidFill>
              </a14:hiddenFill>
            </a:ext>
          </a:extLst>
        </p:spPr>
      </p:pic>
      <p:sp>
        <p:nvSpPr>
          <p:cNvPr id="7" name="Oval 8"/>
          <p:cNvSpPr>
            <a:spLocks noChangeArrowheads="1"/>
          </p:cNvSpPr>
          <p:nvPr/>
        </p:nvSpPr>
        <p:spPr bwMode="auto">
          <a:xfrm>
            <a:off x="3203848" y="2452467"/>
            <a:ext cx="576783" cy="50403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8" name="Oval 8"/>
          <p:cNvSpPr>
            <a:spLocks noChangeArrowheads="1"/>
          </p:cNvSpPr>
          <p:nvPr/>
        </p:nvSpPr>
        <p:spPr bwMode="auto">
          <a:xfrm>
            <a:off x="6876256" y="2442422"/>
            <a:ext cx="648072" cy="50403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9" name="Oval 8"/>
          <p:cNvSpPr>
            <a:spLocks noChangeArrowheads="1"/>
          </p:cNvSpPr>
          <p:nvPr/>
        </p:nvSpPr>
        <p:spPr bwMode="auto">
          <a:xfrm>
            <a:off x="7596336" y="2924968"/>
            <a:ext cx="576783" cy="50403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6" name="ZoneTexte 5"/>
          <p:cNvSpPr txBox="1"/>
          <p:nvPr/>
        </p:nvSpPr>
        <p:spPr>
          <a:xfrm>
            <a:off x="7995025" y="3234486"/>
            <a:ext cx="535724" cy="461665"/>
          </a:xfrm>
          <a:prstGeom prst="rect">
            <a:avLst/>
          </a:prstGeom>
          <a:noFill/>
        </p:spPr>
        <p:txBody>
          <a:bodyPr wrap="none" rtlCol="0">
            <a:spAutoFit/>
          </a:bodyPr>
          <a:lstStyle/>
          <a:p>
            <a:r>
              <a:rPr lang="fr-FR" sz="2400" b="1" dirty="0" smtClean="0">
                <a:solidFill>
                  <a:srgbClr val="FF0000"/>
                </a:solidFill>
              </a:rPr>
              <a:t>=0</a:t>
            </a:r>
            <a:endParaRPr lang="fr-FR" sz="2400" b="1" dirty="0">
              <a:solidFill>
                <a:srgbClr val="FF0000"/>
              </a:solidFill>
            </a:endParaRPr>
          </a:p>
        </p:txBody>
      </p:sp>
      <p:sp>
        <p:nvSpPr>
          <p:cNvPr id="11" name="ZoneTexte 10"/>
          <p:cNvSpPr txBox="1"/>
          <p:nvPr/>
        </p:nvSpPr>
        <p:spPr>
          <a:xfrm>
            <a:off x="7380312" y="2133156"/>
            <a:ext cx="535724" cy="461665"/>
          </a:xfrm>
          <a:prstGeom prst="rect">
            <a:avLst/>
          </a:prstGeom>
          <a:noFill/>
        </p:spPr>
        <p:txBody>
          <a:bodyPr wrap="none" rtlCol="0">
            <a:spAutoFit/>
          </a:bodyPr>
          <a:lstStyle/>
          <a:p>
            <a:r>
              <a:rPr lang="fr-FR" sz="2400" b="1" dirty="0" smtClean="0">
                <a:solidFill>
                  <a:srgbClr val="FF0000"/>
                </a:solidFill>
              </a:rPr>
              <a:t>=0</a:t>
            </a:r>
            <a:endParaRPr lang="fr-FR" sz="2400" b="1" dirty="0">
              <a:solidFill>
                <a:srgbClr val="FF0000"/>
              </a:solidFill>
            </a:endParaRPr>
          </a:p>
        </p:txBody>
      </p:sp>
      <p:sp>
        <p:nvSpPr>
          <p:cNvPr id="12" name="ZoneTexte 11"/>
          <p:cNvSpPr txBox="1"/>
          <p:nvPr/>
        </p:nvSpPr>
        <p:spPr>
          <a:xfrm>
            <a:off x="3707904" y="2196757"/>
            <a:ext cx="535724" cy="461665"/>
          </a:xfrm>
          <a:prstGeom prst="rect">
            <a:avLst/>
          </a:prstGeom>
          <a:noFill/>
        </p:spPr>
        <p:txBody>
          <a:bodyPr wrap="none" rtlCol="0">
            <a:spAutoFit/>
          </a:bodyPr>
          <a:lstStyle/>
          <a:p>
            <a:r>
              <a:rPr lang="fr-FR" sz="2400" b="1" dirty="0" smtClean="0">
                <a:solidFill>
                  <a:srgbClr val="FF0000"/>
                </a:solidFill>
              </a:rPr>
              <a:t>=0</a:t>
            </a:r>
            <a:endParaRPr lang="fr-FR" sz="2400" b="1" dirty="0">
              <a:solidFill>
                <a:srgbClr val="FF0000"/>
              </a:solidFill>
            </a:endParaRPr>
          </a:p>
        </p:txBody>
      </p:sp>
      <p:sp>
        <p:nvSpPr>
          <p:cNvPr id="13" name="Oval 8"/>
          <p:cNvSpPr>
            <a:spLocks noChangeArrowheads="1"/>
          </p:cNvSpPr>
          <p:nvPr/>
        </p:nvSpPr>
        <p:spPr bwMode="auto">
          <a:xfrm>
            <a:off x="1619672" y="2654860"/>
            <a:ext cx="576783" cy="504032"/>
          </a:xfrm>
          <a:prstGeom prst="ellipse">
            <a:avLst/>
          </a:prstGeom>
          <a:noFill/>
          <a:ln w="38100">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4" name="ZoneTexte 13"/>
          <p:cNvSpPr txBox="1"/>
          <p:nvPr/>
        </p:nvSpPr>
        <p:spPr>
          <a:xfrm>
            <a:off x="2123728" y="2399150"/>
            <a:ext cx="535724" cy="461665"/>
          </a:xfrm>
          <a:prstGeom prst="rect">
            <a:avLst/>
          </a:prstGeom>
          <a:noFill/>
        </p:spPr>
        <p:txBody>
          <a:bodyPr wrap="none" rtlCol="0">
            <a:spAutoFit/>
          </a:bodyPr>
          <a:lstStyle/>
          <a:p>
            <a:r>
              <a:rPr lang="fr-FR" sz="2400" b="1" dirty="0" smtClean="0">
                <a:solidFill>
                  <a:srgbClr val="00B050"/>
                </a:solidFill>
              </a:rPr>
              <a:t>=1</a:t>
            </a:r>
            <a:endParaRPr lang="fr-FR" sz="2400" b="1" dirty="0">
              <a:solidFill>
                <a:srgbClr val="00B050"/>
              </a:solidFill>
            </a:endParaRPr>
          </a:p>
        </p:txBody>
      </p:sp>
      <p:sp>
        <p:nvSpPr>
          <p:cNvPr id="15" name="Oval 8"/>
          <p:cNvSpPr>
            <a:spLocks noChangeArrowheads="1"/>
          </p:cNvSpPr>
          <p:nvPr/>
        </p:nvSpPr>
        <p:spPr bwMode="auto">
          <a:xfrm>
            <a:off x="4788024" y="2594821"/>
            <a:ext cx="576783" cy="504032"/>
          </a:xfrm>
          <a:prstGeom prst="ellipse">
            <a:avLst/>
          </a:prstGeom>
          <a:noFill/>
          <a:ln w="38100">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6" name="ZoneTexte 15"/>
          <p:cNvSpPr txBox="1"/>
          <p:nvPr/>
        </p:nvSpPr>
        <p:spPr>
          <a:xfrm>
            <a:off x="5292080" y="2339111"/>
            <a:ext cx="535724" cy="461665"/>
          </a:xfrm>
          <a:prstGeom prst="rect">
            <a:avLst/>
          </a:prstGeom>
          <a:noFill/>
        </p:spPr>
        <p:txBody>
          <a:bodyPr wrap="none" rtlCol="0">
            <a:spAutoFit/>
          </a:bodyPr>
          <a:lstStyle/>
          <a:p>
            <a:r>
              <a:rPr lang="fr-FR" sz="2400" b="1" dirty="0" smtClean="0">
                <a:solidFill>
                  <a:srgbClr val="00B050"/>
                </a:solidFill>
              </a:rPr>
              <a:t>=1</a:t>
            </a:r>
            <a:endParaRPr lang="fr-FR" sz="2400" b="1" dirty="0">
              <a:solidFill>
                <a:srgbClr val="00B05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992" y="5156423"/>
            <a:ext cx="3886200" cy="504825"/>
          </a:xfrm>
          <a:prstGeom prst="rect">
            <a:avLst/>
          </a:prstGeom>
          <a:noFill/>
          <a:ln w="571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210</a:t>
            </a:fld>
            <a:endParaRPr lang="fr-BE" dirty="0"/>
          </a:p>
        </p:txBody>
      </p:sp>
    </p:spTree>
    <p:extLst>
      <p:ext uri="{BB962C8B-B14F-4D97-AF65-F5344CB8AC3E}">
        <p14:creationId xmlns:p14="http://schemas.microsoft.com/office/powerpoint/2010/main" val="206592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6" grpId="0"/>
      <p:bldP spid="11" grpId="0"/>
      <p:bldP spid="12" grpId="0"/>
      <p:bldP spid="13" grpId="0" animBg="1"/>
      <p:bldP spid="14" grpId="0"/>
      <p:bldP spid="15" grpId="0" animBg="1"/>
      <p:bldP spid="16"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3" y="4797152"/>
            <a:ext cx="6167113" cy="140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1780" name="Rectangle 3"/>
          <p:cNvSpPr>
            <a:spLocks noGrp="1" noChangeArrowheads="1"/>
          </p:cNvSpPr>
          <p:nvPr>
            <p:ph type="body" sz="half" idx="1"/>
          </p:nvPr>
        </p:nvSpPr>
        <p:spPr>
          <a:xfrm>
            <a:off x="457200" y="1600199"/>
            <a:ext cx="8229600" cy="3796981"/>
          </a:xfrm>
        </p:spPr>
        <p:txBody>
          <a:bodyPr>
            <a:normAutofit/>
          </a:bodyPr>
          <a:lstStyle/>
          <a:p>
            <a:pPr eaLnBrk="1" hangingPunct="1">
              <a:lnSpc>
                <a:spcPct val="90000"/>
              </a:lnSpc>
            </a:pPr>
            <a:r>
              <a:rPr lang="fr-FR" altLang="fr-FR" dirty="0" smtClean="0">
                <a:solidFill>
                  <a:schemeClr val="accent6">
                    <a:lumMod val="75000"/>
                  </a:schemeClr>
                </a:solidFill>
              </a:rPr>
              <a:t>Bande passante</a:t>
            </a:r>
            <a:endParaRPr lang="fr-FR" altLang="fr-FR" dirty="0">
              <a:solidFill>
                <a:schemeClr val="accent6">
                  <a:lumMod val="75000"/>
                </a:schemeClr>
              </a:solidFill>
            </a:endParaRPr>
          </a:p>
          <a:p>
            <a:pPr lvl="1" eaLnBrk="1" hangingPunct="1">
              <a:lnSpc>
                <a:spcPct val="90000"/>
              </a:lnSpc>
            </a:pPr>
            <a:r>
              <a:rPr lang="fr-FR" altLang="fr-FR" dirty="0">
                <a:solidFill>
                  <a:srgbClr val="0070C0"/>
                </a:solidFill>
              </a:rPr>
              <a:t>Valeur affichée</a:t>
            </a:r>
          </a:p>
          <a:p>
            <a:pPr lvl="2" eaLnBrk="1" hangingPunct="1">
              <a:lnSpc>
                <a:spcPct val="90000"/>
              </a:lnSpc>
            </a:pPr>
            <a:r>
              <a:rPr lang="fr-FR" altLang="fr-FR" dirty="0"/>
              <a:t>La bande passante s’affiche en </a:t>
            </a:r>
            <a:r>
              <a:rPr lang="fr-FR" altLang="fr-FR" dirty="0" smtClean="0"/>
              <a:t>Kbit/s</a:t>
            </a:r>
            <a:endParaRPr lang="fr-FR" altLang="fr-FR" dirty="0"/>
          </a:p>
          <a:p>
            <a:pPr lvl="2" eaLnBrk="1" hangingPunct="1">
              <a:lnSpc>
                <a:spcPct val="90000"/>
              </a:lnSpc>
            </a:pPr>
            <a:r>
              <a:rPr lang="fr-FR" altLang="fr-FR" dirty="0" smtClean="0"/>
              <a:t>Valeur </a:t>
            </a:r>
            <a:r>
              <a:rPr lang="fr-FR" altLang="fr-FR" dirty="0"/>
              <a:t>de bande passante par </a:t>
            </a:r>
            <a:r>
              <a:rPr lang="fr-FR" altLang="fr-FR" dirty="0" smtClean="0"/>
              <a:t>défaut = </a:t>
            </a:r>
            <a:r>
              <a:rPr lang="fr-FR" altLang="fr-FR" dirty="0"/>
              <a:t>1 544 </a:t>
            </a:r>
            <a:r>
              <a:rPr lang="fr-FR" altLang="fr-FR" dirty="0" smtClean="0"/>
              <a:t>Kbit/s </a:t>
            </a:r>
            <a:r>
              <a:rPr lang="fr-FR" altLang="fr-FR" dirty="0"/>
              <a:t>(T1</a:t>
            </a:r>
            <a:r>
              <a:rPr lang="fr-FR" altLang="fr-FR" dirty="0" smtClean="0"/>
              <a:t>)</a:t>
            </a:r>
          </a:p>
          <a:p>
            <a:pPr lvl="2" eaLnBrk="1" hangingPunct="1">
              <a:lnSpc>
                <a:spcPct val="90000"/>
              </a:lnSpc>
            </a:pPr>
            <a:r>
              <a:rPr lang="fr-FR" dirty="0"/>
              <a:t>La </a:t>
            </a:r>
            <a:r>
              <a:rPr lang="fr-FR" dirty="0" smtClean="0"/>
              <a:t>BP utilisée est la </a:t>
            </a:r>
            <a:r>
              <a:rPr lang="fr-FR" dirty="0"/>
              <a:t>plus lente parmi toutes les interfaces sortantes, ainsi que le chemin de la source à la destination. </a:t>
            </a:r>
          </a:p>
          <a:p>
            <a:pPr lvl="1" eaLnBrk="1" hangingPunct="1">
              <a:lnSpc>
                <a:spcPct val="90000"/>
              </a:lnSpc>
            </a:pPr>
            <a:r>
              <a:rPr lang="fr-FR" altLang="fr-FR" dirty="0" smtClean="0">
                <a:solidFill>
                  <a:srgbClr val="0070C0"/>
                </a:solidFill>
              </a:rPr>
              <a:t>Valeur </a:t>
            </a:r>
            <a:r>
              <a:rPr lang="fr-FR" altLang="fr-FR" dirty="0">
                <a:solidFill>
                  <a:srgbClr val="0070C0"/>
                </a:solidFill>
              </a:rPr>
              <a:t>réelle</a:t>
            </a:r>
          </a:p>
          <a:p>
            <a:pPr lvl="2" eaLnBrk="1" hangingPunct="1">
              <a:lnSpc>
                <a:spcPct val="90000"/>
              </a:lnSpc>
            </a:pPr>
            <a:r>
              <a:rPr lang="fr-FR" altLang="fr-FR" dirty="0"/>
              <a:t>La valeur </a:t>
            </a:r>
            <a:r>
              <a:rPr lang="fr-FR" altLang="fr-FR" dirty="0" smtClean="0"/>
              <a:t>de BP affichée n’est pas toujours le reflet de la valeur réelle utilisée sur le support.</a:t>
            </a:r>
          </a:p>
          <a:p>
            <a:pPr eaLnBrk="1" hangingPunct="1"/>
            <a:endParaRPr lang="fr-FR" altLang="fr-FR" sz="2800" dirty="0" smtClean="0">
              <a:solidFill>
                <a:srgbClr val="FF6600"/>
              </a:solidFill>
            </a:endParaRPr>
          </a:p>
        </p:txBody>
      </p:sp>
      <p:sp>
        <p:nvSpPr>
          <p:cNvPr id="14" name="Rectangle 6"/>
          <p:cNvSpPr>
            <a:spLocks noChangeArrowheads="1"/>
          </p:cNvSpPr>
          <p:nvPr/>
        </p:nvSpPr>
        <p:spPr bwMode="auto">
          <a:xfrm>
            <a:off x="3419872" y="5674035"/>
            <a:ext cx="1635311" cy="347253"/>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5" name="Line 7"/>
          <p:cNvSpPr>
            <a:spLocks noChangeShapeType="1"/>
          </p:cNvSpPr>
          <p:nvPr/>
        </p:nvSpPr>
        <p:spPr bwMode="auto">
          <a:xfrm flipV="1">
            <a:off x="4263095" y="4867419"/>
            <a:ext cx="2164354" cy="806613"/>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 name="ZoneTexte 3"/>
          <p:cNvSpPr txBox="1"/>
          <p:nvPr/>
        </p:nvSpPr>
        <p:spPr>
          <a:xfrm>
            <a:off x="6516216" y="4437112"/>
            <a:ext cx="2681055" cy="646331"/>
          </a:xfrm>
          <a:prstGeom prst="rect">
            <a:avLst/>
          </a:prstGeom>
          <a:noFill/>
        </p:spPr>
        <p:txBody>
          <a:bodyPr wrap="none" rtlCol="0">
            <a:spAutoFit/>
          </a:bodyPr>
          <a:lstStyle/>
          <a:p>
            <a:r>
              <a:rPr lang="fr-FR" dirty="0" smtClean="0">
                <a:solidFill>
                  <a:srgbClr val="00B050"/>
                </a:solidFill>
              </a:rPr>
              <a:t>Valeur par défaut sur les</a:t>
            </a:r>
          </a:p>
          <a:p>
            <a:r>
              <a:rPr lang="fr-FR" dirty="0" smtClean="0">
                <a:solidFill>
                  <a:srgbClr val="00B050"/>
                </a:solidFill>
              </a:rPr>
              <a:t>liens séries</a:t>
            </a:r>
            <a:endParaRPr lang="fr-FR" dirty="0">
              <a:solidFill>
                <a:srgbClr val="00B050"/>
              </a:solidFill>
            </a:endParaRP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211</a:t>
            </a:fld>
            <a:endParaRPr lang="fr-BE" dirty="0"/>
          </a:p>
        </p:txBody>
      </p:sp>
      <p:sp>
        <p:nvSpPr>
          <p:cNvPr id="10"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Métrique EIGRP</a:t>
            </a:r>
            <a:endParaRPr lang="fr-FR" sz="2800" dirty="0"/>
          </a:p>
        </p:txBody>
      </p:sp>
    </p:spTree>
    <p:extLst>
      <p:ext uri="{BB962C8B-B14F-4D97-AF65-F5344CB8AC3E}">
        <p14:creationId xmlns:p14="http://schemas.microsoft.com/office/powerpoint/2010/main" val="287550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4"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2"/>
          <p:cNvSpPr>
            <a:spLocks noGrp="1" noChangeArrowheads="1"/>
          </p:cNvSpPr>
          <p:nvPr>
            <p:ph type="title"/>
          </p:nvPr>
        </p:nvSpPr>
        <p:spPr/>
        <p:txBody>
          <a:bodyPr>
            <a:normAutofit/>
          </a:bodyPr>
          <a:lstStyle/>
          <a:p>
            <a:pPr eaLnBrk="1" hangingPunct="1"/>
            <a:r>
              <a:rPr lang="fr-FR" altLang="fr-FR" dirty="0"/>
              <a:t>Métrique EIGRP</a:t>
            </a:r>
            <a:endParaRPr lang="fr-FR" altLang="fr-FR" dirty="0" smtClean="0"/>
          </a:p>
        </p:txBody>
      </p:sp>
      <p:sp>
        <p:nvSpPr>
          <p:cNvPr id="333828" name="Rectangle 3"/>
          <p:cNvSpPr>
            <a:spLocks noGrp="1" noChangeArrowheads="1"/>
          </p:cNvSpPr>
          <p:nvPr>
            <p:ph type="body" idx="1"/>
          </p:nvPr>
        </p:nvSpPr>
        <p:spPr>
          <a:xfrm>
            <a:off x="457200" y="1600200"/>
            <a:ext cx="8229600" cy="4565650"/>
          </a:xfrm>
        </p:spPr>
        <p:txBody>
          <a:bodyPr/>
          <a:lstStyle/>
          <a:p>
            <a:pPr eaLnBrk="1" hangingPunct="1"/>
            <a:r>
              <a:rPr lang="fr-FR" altLang="fr-FR" dirty="0" smtClean="0">
                <a:solidFill>
                  <a:schemeClr val="accent6">
                    <a:lumMod val="75000"/>
                  </a:schemeClr>
                </a:solidFill>
              </a:rPr>
              <a:t>Modification de la bande passante</a:t>
            </a:r>
          </a:p>
          <a:p>
            <a:pPr lvl="1" eaLnBrk="1" hangingPunct="1"/>
            <a:r>
              <a:rPr lang="fr-FR" altLang="fr-FR" dirty="0" smtClean="0">
                <a:solidFill>
                  <a:srgbClr val="0070C0"/>
                </a:solidFill>
              </a:rPr>
              <a:t>Valeur réelle et valeur par défaut</a:t>
            </a:r>
          </a:p>
          <a:p>
            <a:pPr lvl="2" eaLnBrk="1" hangingPunct="1"/>
            <a:r>
              <a:rPr lang="fr-FR" altLang="fr-FR" dirty="0" smtClean="0"/>
              <a:t>Nécessaire d’attribuer une valeur correcte à la BP affichée,</a:t>
            </a:r>
          </a:p>
          <a:p>
            <a:pPr marL="914400" lvl="2" indent="0" eaLnBrk="1" hangingPunct="1">
              <a:buNone/>
            </a:pPr>
            <a:r>
              <a:rPr lang="fr-FR" altLang="fr-FR" dirty="0" smtClean="0">
                <a:sym typeface="Wingdings" panose="05000000000000000000" pitchFamily="2" charset="2"/>
              </a:rPr>
              <a:t> sinon, </a:t>
            </a:r>
            <a:r>
              <a:rPr lang="fr-FR" altLang="fr-FR" dirty="0" smtClean="0"/>
              <a:t>les informations de BP sont fausses et le calcul de la mesure est incorrect</a:t>
            </a:r>
          </a:p>
          <a:p>
            <a:pPr lvl="1" eaLnBrk="1" hangingPunct="1"/>
            <a:r>
              <a:rPr lang="fr-FR" altLang="fr-FR" dirty="0" smtClean="0">
                <a:solidFill>
                  <a:srgbClr val="0070C0"/>
                </a:solidFill>
              </a:rPr>
              <a:t>Modification de la BP</a:t>
            </a:r>
          </a:p>
          <a:p>
            <a:pPr lvl="2" eaLnBrk="1" hangingPunct="1"/>
            <a:r>
              <a:rPr lang="fr-FR" altLang="fr-FR" dirty="0" smtClean="0"/>
              <a:t>Commande </a:t>
            </a:r>
            <a:r>
              <a:rPr lang="fr-FR" altLang="fr-FR" dirty="0" err="1" smtClean="0"/>
              <a:t>bandwidth</a:t>
            </a:r>
            <a:endParaRPr lang="fr-FR" altLang="fr-FR" dirty="0" smtClean="0"/>
          </a:p>
          <a:p>
            <a:pPr marL="914400" lvl="2" indent="0" eaLnBrk="1" hangingPunct="1">
              <a:buNone/>
            </a:pPr>
            <a:r>
              <a:rPr lang="fr-FR" altLang="fr-FR" sz="2000" dirty="0" smtClean="0">
                <a:solidFill>
                  <a:srgbClr val="808000"/>
                </a:solidFill>
              </a:rPr>
              <a:t>         </a:t>
            </a:r>
            <a:r>
              <a:rPr lang="fr-FR" altLang="fr-FR" dirty="0" smtClean="0">
                <a:solidFill>
                  <a:srgbClr val="808000"/>
                </a:solidFill>
              </a:rPr>
              <a:t>Router(config-if)# </a:t>
            </a:r>
            <a:r>
              <a:rPr lang="fr-FR" altLang="fr-FR" dirty="0" err="1" smtClean="0">
                <a:solidFill>
                  <a:srgbClr val="808000"/>
                </a:solidFill>
              </a:rPr>
              <a:t>bandwidth</a:t>
            </a:r>
            <a:r>
              <a:rPr lang="fr-FR" altLang="fr-FR" dirty="0" smtClean="0">
                <a:solidFill>
                  <a:srgbClr val="808000"/>
                </a:solidFill>
              </a:rPr>
              <a:t> </a:t>
            </a:r>
            <a:r>
              <a:rPr lang="fr-FR" altLang="fr-FR" i="1" dirty="0" smtClean="0">
                <a:solidFill>
                  <a:srgbClr val="808000"/>
                </a:solidFill>
              </a:rPr>
              <a:t>valeur-kilobit/s</a:t>
            </a:r>
          </a:p>
          <a:p>
            <a:pPr lvl="3" eaLnBrk="1" hangingPunct="1"/>
            <a:r>
              <a:rPr lang="fr-FR" altLang="fr-FR" sz="1600" dirty="0" smtClean="0"/>
              <a:t>no </a:t>
            </a:r>
            <a:r>
              <a:rPr lang="fr-FR" altLang="fr-FR" sz="1600" dirty="0" err="1" smtClean="0"/>
              <a:t>bandwidth</a:t>
            </a:r>
            <a:r>
              <a:rPr lang="fr-FR" altLang="fr-FR" sz="1600" dirty="0" smtClean="0"/>
              <a:t> permet de restaurer la valeur par défaut</a:t>
            </a:r>
          </a:p>
          <a:p>
            <a:pPr lvl="2" eaLnBrk="1" hangingPunct="1"/>
            <a:r>
              <a:rPr lang="fr-FR" altLang="fr-FR" dirty="0" smtClean="0"/>
              <a:t>Ne pas oublier de modifier la BP des deux cotés de la liaison!</a:t>
            </a:r>
          </a:p>
        </p:txBody>
      </p:sp>
      <p:sp>
        <p:nvSpPr>
          <p:cNvPr id="333829" name="Text Box 4"/>
          <p:cNvSpPr txBox="1">
            <a:spLocks noChangeArrowheads="1"/>
          </p:cNvSpPr>
          <p:nvPr/>
        </p:nvSpPr>
        <p:spPr bwMode="auto">
          <a:xfrm>
            <a:off x="715897" y="5597983"/>
            <a:ext cx="7504112" cy="406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000" dirty="0">
                <a:solidFill>
                  <a:srgbClr val="FF0000"/>
                </a:solidFill>
              </a:rPr>
              <a:t>La commande </a:t>
            </a:r>
            <a:r>
              <a:rPr lang="fr-FR" altLang="fr-FR" sz="2000" dirty="0" err="1">
                <a:solidFill>
                  <a:srgbClr val="FF0000"/>
                </a:solidFill>
              </a:rPr>
              <a:t>bandwidth</a:t>
            </a:r>
            <a:r>
              <a:rPr lang="fr-FR" altLang="fr-FR" sz="2000" dirty="0">
                <a:solidFill>
                  <a:srgbClr val="FF0000"/>
                </a:solidFill>
              </a:rPr>
              <a:t> ne modifie pas la valeur réelle de la BP</a:t>
            </a:r>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212</a:t>
            </a:fld>
            <a:endParaRPr lang="fr-BE" dirty="0"/>
          </a:p>
        </p:txBody>
      </p:sp>
    </p:spTree>
    <p:extLst>
      <p:ext uri="{BB962C8B-B14F-4D97-AF65-F5344CB8AC3E}">
        <p14:creationId xmlns:p14="http://schemas.microsoft.com/office/powerpoint/2010/main" val="10045238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924" y="2204864"/>
            <a:ext cx="5127120" cy="165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783" y="4294077"/>
            <a:ext cx="6521638" cy="1553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altLang="fr-FR" dirty="0"/>
              <a:t>Métrique EIGRP</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 de modification de la BP</a:t>
            </a:r>
            <a:endParaRPr lang="fr-FR" dirty="0">
              <a:solidFill>
                <a:schemeClr val="accent6">
                  <a:lumMod val="75000"/>
                </a:schemeClr>
              </a:solidFill>
            </a:endParaRPr>
          </a:p>
        </p:txBody>
      </p:sp>
      <p:sp>
        <p:nvSpPr>
          <p:cNvPr id="6" name="Rectangle 6"/>
          <p:cNvSpPr>
            <a:spLocks noChangeArrowheads="1"/>
          </p:cNvSpPr>
          <p:nvPr/>
        </p:nvSpPr>
        <p:spPr bwMode="auto">
          <a:xfrm>
            <a:off x="1297924" y="3341183"/>
            <a:ext cx="2482113" cy="34725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 name="Line 7"/>
          <p:cNvSpPr>
            <a:spLocks noChangeShapeType="1"/>
          </p:cNvSpPr>
          <p:nvPr/>
        </p:nvSpPr>
        <p:spPr bwMode="auto">
          <a:xfrm flipV="1">
            <a:off x="3779912" y="3521246"/>
            <a:ext cx="88802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ZoneTexte 7"/>
          <p:cNvSpPr txBox="1"/>
          <p:nvPr/>
        </p:nvSpPr>
        <p:spPr>
          <a:xfrm>
            <a:off x="4902490" y="3330143"/>
            <a:ext cx="2608406" cy="369332"/>
          </a:xfrm>
          <a:prstGeom prst="rect">
            <a:avLst/>
          </a:prstGeom>
          <a:noFill/>
        </p:spPr>
        <p:txBody>
          <a:bodyPr wrap="none" rtlCol="0">
            <a:spAutoFit/>
          </a:bodyPr>
          <a:lstStyle/>
          <a:p>
            <a:r>
              <a:rPr lang="fr-FR" dirty="0" smtClean="0">
                <a:solidFill>
                  <a:srgbClr val="FF0000"/>
                </a:solidFill>
              </a:rPr>
              <a:t>Bande passante réelle </a:t>
            </a:r>
            <a:endParaRPr lang="fr-FR" dirty="0">
              <a:solidFill>
                <a:srgbClr val="FF0000"/>
              </a:solidFill>
            </a:endParaRPr>
          </a:p>
        </p:txBody>
      </p:sp>
      <p:sp>
        <p:nvSpPr>
          <p:cNvPr id="9" name="Rectangle 6"/>
          <p:cNvSpPr>
            <a:spLocks noChangeArrowheads="1"/>
          </p:cNvSpPr>
          <p:nvPr/>
        </p:nvSpPr>
        <p:spPr bwMode="auto">
          <a:xfrm>
            <a:off x="3273792" y="5160852"/>
            <a:ext cx="1872208" cy="347253"/>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0" name="Line 7"/>
          <p:cNvSpPr>
            <a:spLocks noChangeShapeType="1"/>
          </p:cNvSpPr>
          <p:nvPr/>
        </p:nvSpPr>
        <p:spPr bwMode="auto">
          <a:xfrm flipV="1">
            <a:off x="4209896" y="4149208"/>
            <a:ext cx="2162304" cy="1026361"/>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ZoneTexte 10"/>
          <p:cNvSpPr txBox="1"/>
          <p:nvPr/>
        </p:nvSpPr>
        <p:spPr>
          <a:xfrm>
            <a:off x="6438598" y="3861048"/>
            <a:ext cx="2300630" cy="646331"/>
          </a:xfrm>
          <a:prstGeom prst="rect">
            <a:avLst/>
          </a:prstGeom>
          <a:noFill/>
        </p:spPr>
        <p:txBody>
          <a:bodyPr wrap="none" rtlCol="0">
            <a:spAutoFit/>
          </a:bodyPr>
          <a:lstStyle/>
          <a:p>
            <a:r>
              <a:rPr lang="fr-FR" dirty="0" smtClean="0">
                <a:solidFill>
                  <a:srgbClr val="00B050"/>
                </a:solidFill>
              </a:rPr>
              <a:t>BP utilisées pour le </a:t>
            </a:r>
          </a:p>
          <a:p>
            <a:r>
              <a:rPr lang="fr-FR" dirty="0" smtClean="0">
                <a:solidFill>
                  <a:srgbClr val="00B050"/>
                </a:solidFill>
              </a:rPr>
              <a:t>calcul de la métrique</a:t>
            </a:r>
            <a:endParaRPr lang="fr-FR" dirty="0">
              <a:solidFill>
                <a:srgbClr val="00B050"/>
              </a:solidFill>
            </a:endParaRPr>
          </a:p>
        </p:txBody>
      </p:sp>
      <p:sp>
        <p:nvSpPr>
          <p:cNvPr id="1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213</a:t>
            </a:fld>
            <a:endParaRPr lang="fr-BE" dirty="0"/>
          </a:p>
        </p:txBody>
      </p:sp>
    </p:spTree>
    <p:extLst>
      <p:ext uri="{BB962C8B-B14F-4D97-AF65-F5344CB8AC3E}">
        <p14:creationId xmlns:p14="http://schemas.microsoft.com/office/powerpoint/2010/main" val="3949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26" y="4481537"/>
            <a:ext cx="6871877" cy="1563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12" y="2052974"/>
            <a:ext cx="8409292" cy="2177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altLang="fr-FR" dirty="0"/>
              <a:t>Métrique EIGRP</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 de modification de la BP</a:t>
            </a:r>
            <a:endParaRPr lang="fr-FR" dirty="0">
              <a:solidFill>
                <a:schemeClr val="accent6">
                  <a:lumMod val="75000"/>
                </a:schemeClr>
              </a:solidFill>
            </a:endParaRPr>
          </a:p>
        </p:txBody>
      </p:sp>
      <p:sp>
        <p:nvSpPr>
          <p:cNvPr id="6" name="Rectangle 6"/>
          <p:cNvSpPr>
            <a:spLocks noChangeArrowheads="1"/>
          </p:cNvSpPr>
          <p:nvPr/>
        </p:nvSpPr>
        <p:spPr bwMode="auto">
          <a:xfrm>
            <a:off x="699212" y="2656641"/>
            <a:ext cx="8208912" cy="128570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 name="Line 7"/>
          <p:cNvSpPr>
            <a:spLocks noChangeShapeType="1"/>
          </p:cNvSpPr>
          <p:nvPr/>
        </p:nvSpPr>
        <p:spPr bwMode="auto">
          <a:xfrm flipV="1">
            <a:off x="3843634" y="2358172"/>
            <a:ext cx="888026" cy="298469"/>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ZoneTexte 7"/>
          <p:cNvSpPr txBox="1"/>
          <p:nvPr/>
        </p:nvSpPr>
        <p:spPr>
          <a:xfrm>
            <a:off x="4762310" y="1988840"/>
            <a:ext cx="3570208" cy="646331"/>
          </a:xfrm>
          <a:prstGeom prst="rect">
            <a:avLst/>
          </a:prstGeom>
          <a:noFill/>
        </p:spPr>
        <p:txBody>
          <a:bodyPr wrap="none" rtlCol="0">
            <a:spAutoFit/>
          </a:bodyPr>
          <a:lstStyle/>
          <a:p>
            <a:r>
              <a:rPr lang="fr-FR" dirty="0" smtClean="0">
                <a:solidFill>
                  <a:srgbClr val="FF0000"/>
                </a:solidFill>
              </a:rPr>
              <a:t>La modification entraîne un arrêt </a:t>
            </a:r>
          </a:p>
          <a:p>
            <a:r>
              <a:rPr lang="fr-FR" dirty="0" smtClean="0">
                <a:solidFill>
                  <a:srgbClr val="FF0000"/>
                </a:solidFill>
              </a:rPr>
              <a:t>momentané de la contiguïté</a:t>
            </a:r>
          </a:p>
        </p:txBody>
      </p:sp>
      <p:sp>
        <p:nvSpPr>
          <p:cNvPr id="9" name="Rectangle 6"/>
          <p:cNvSpPr>
            <a:spLocks noChangeArrowheads="1"/>
          </p:cNvSpPr>
          <p:nvPr/>
        </p:nvSpPr>
        <p:spPr bwMode="auto">
          <a:xfrm>
            <a:off x="3219492" y="5437691"/>
            <a:ext cx="1327523" cy="347253"/>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0" name="Line 7"/>
          <p:cNvSpPr>
            <a:spLocks noChangeShapeType="1"/>
          </p:cNvSpPr>
          <p:nvPr/>
        </p:nvSpPr>
        <p:spPr bwMode="auto">
          <a:xfrm flipV="1">
            <a:off x="3818482" y="4403865"/>
            <a:ext cx="1085376" cy="1026361"/>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ZoneTexte 10"/>
          <p:cNvSpPr txBox="1"/>
          <p:nvPr/>
        </p:nvSpPr>
        <p:spPr>
          <a:xfrm>
            <a:off x="4975286" y="4080699"/>
            <a:ext cx="4133218" cy="646331"/>
          </a:xfrm>
          <a:prstGeom prst="rect">
            <a:avLst/>
          </a:prstGeom>
          <a:noFill/>
        </p:spPr>
        <p:txBody>
          <a:bodyPr wrap="square" rtlCol="0">
            <a:spAutoFit/>
          </a:bodyPr>
          <a:lstStyle/>
          <a:p>
            <a:r>
              <a:rPr lang="fr-FR" dirty="0" smtClean="0">
                <a:solidFill>
                  <a:srgbClr val="00B050"/>
                </a:solidFill>
              </a:rPr>
              <a:t>La BP </a:t>
            </a:r>
            <a:r>
              <a:rPr lang="fr-FR" dirty="0">
                <a:solidFill>
                  <a:srgbClr val="00B050"/>
                </a:solidFill>
              </a:rPr>
              <a:t>utilisées pour le </a:t>
            </a:r>
          </a:p>
          <a:p>
            <a:r>
              <a:rPr lang="fr-FR" dirty="0">
                <a:solidFill>
                  <a:srgbClr val="00B050"/>
                </a:solidFill>
              </a:rPr>
              <a:t>calcul de la </a:t>
            </a:r>
            <a:r>
              <a:rPr lang="fr-FR" dirty="0" smtClean="0">
                <a:solidFill>
                  <a:srgbClr val="00B050"/>
                </a:solidFill>
              </a:rPr>
              <a:t>métrique est correcte</a:t>
            </a:r>
            <a:endParaRPr lang="fr-FR" dirty="0">
              <a:solidFill>
                <a:srgbClr val="00B050"/>
              </a:solidFill>
            </a:endParaRPr>
          </a:p>
        </p:txBody>
      </p:sp>
      <p:sp>
        <p:nvSpPr>
          <p:cNvPr id="14" name="Rectangle 6"/>
          <p:cNvSpPr>
            <a:spLocks noChangeArrowheads="1"/>
          </p:cNvSpPr>
          <p:nvPr/>
        </p:nvSpPr>
        <p:spPr bwMode="auto">
          <a:xfrm>
            <a:off x="1923348" y="2173960"/>
            <a:ext cx="1664568" cy="36842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5" name="Line 7"/>
          <p:cNvSpPr>
            <a:spLocks noChangeShapeType="1"/>
          </p:cNvSpPr>
          <p:nvPr/>
        </p:nvSpPr>
        <p:spPr bwMode="auto">
          <a:xfrm flipV="1">
            <a:off x="3588607" y="2312004"/>
            <a:ext cx="958408" cy="394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214</a:t>
            </a:fld>
            <a:endParaRPr lang="fr-BE" dirty="0"/>
          </a:p>
        </p:txBody>
      </p:sp>
    </p:spTree>
    <p:extLst>
      <p:ext uri="{BB962C8B-B14F-4D97-AF65-F5344CB8AC3E}">
        <p14:creationId xmlns:p14="http://schemas.microsoft.com/office/powerpoint/2010/main" val="349646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P spid="14" grpId="0" animBg="1"/>
      <p:bldP spid="15"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2"/>
          <p:cNvSpPr>
            <a:spLocks noGrp="1" noChangeArrowheads="1"/>
          </p:cNvSpPr>
          <p:nvPr>
            <p:ph type="title"/>
          </p:nvPr>
        </p:nvSpPr>
        <p:spPr/>
        <p:txBody>
          <a:bodyPr>
            <a:normAutofit/>
          </a:bodyPr>
          <a:lstStyle/>
          <a:p>
            <a:pPr eaLnBrk="1" hangingPunct="1"/>
            <a:r>
              <a:rPr lang="fr-FR" altLang="fr-FR" dirty="0"/>
              <a:t>Métrique EIGRP</a:t>
            </a:r>
            <a:endParaRPr lang="fr-FR" altLang="fr-FR" dirty="0" smtClean="0"/>
          </a:p>
        </p:txBody>
      </p:sp>
      <p:sp>
        <p:nvSpPr>
          <p:cNvPr id="335876"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Délai</a:t>
            </a:r>
          </a:p>
          <a:p>
            <a:pPr lvl="1" eaLnBrk="1" hangingPunct="1"/>
            <a:r>
              <a:rPr lang="fr-FR" altLang="fr-FR" dirty="0" smtClean="0">
                <a:solidFill>
                  <a:srgbClr val="0070C0"/>
                </a:solidFill>
              </a:rPr>
              <a:t>Définition</a:t>
            </a:r>
          </a:p>
          <a:p>
            <a:pPr lvl="2" eaLnBrk="1" hangingPunct="1"/>
            <a:r>
              <a:rPr lang="fr-FR" altLang="fr-FR" dirty="0" smtClean="0"/>
              <a:t>Le délai est la mesure du temps nécessaire à un paquet pour parcourir une route.</a:t>
            </a:r>
          </a:p>
          <a:p>
            <a:pPr lvl="2" eaLnBrk="1" hangingPunct="1"/>
            <a:r>
              <a:rPr lang="fr-FR" altLang="fr-FR" dirty="0" smtClean="0"/>
              <a:t>Le délai s’exprime en microsecondes (</a:t>
            </a:r>
            <a:r>
              <a:rPr lang="fr-FR" altLang="fr-FR" dirty="0" err="1" smtClean="0"/>
              <a:t>usec</a:t>
            </a:r>
            <a:r>
              <a:rPr lang="fr-FR" altLang="fr-FR" dirty="0" smtClean="0"/>
              <a:t>).</a:t>
            </a:r>
          </a:p>
          <a:p>
            <a:pPr lvl="1" eaLnBrk="1" hangingPunct="1"/>
            <a:r>
              <a:rPr lang="fr-FR" altLang="fr-FR" dirty="0" smtClean="0">
                <a:solidFill>
                  <a:srgbClr val="0070C0"/>
                </a:solidFill>
              </a:rPr>
              <a:t>Valeur statique</a:t>
            </a:r>
          </a:p>
          <a:p>
            <a:pPr lvl="2" eaLnBrk="1" hangingPunct="1"/>
            <a:r>
              <a:rPr lang="fr-FR" altLang="fr-FR" dirty="0" smtClean="0"/>
              <a:t>La mesure de délai est une valeur statique déterminée à partir du type de liaison à laquelle l’interface est connectée.</a:t>
            </a:r>
          </a:p>
          <a:p>
            <a:pPr lvl="3" eaLnBrk="1" hangingPunct="1"/>
            <a:r>
              <a:rPr lang="fr-FR" altLang="fr-FR" sz="1700" dirty="0" smtClean="0"/>
              <a:t>Le délai n’est donc pas mesuré de façon dynamique.</a:t>
            </a:r>
          </a:p>
          <a:p>
            <a:pPr lvl="3" eaLnBrk="1" hangingPunct="1"/>
            <a:r>
              <a:rPr lang="fr-FR" altLang="fr-FR" sz="1700" dirty="0" smtClean="0"/>
              <a:t>La valeur de délai est une valeur par défaut que l’administrateur peut modifier.</a:t>
            </a:r>
          </a:p>
          <a:p>
            <a:pPr eaLnBrk="1" hangingPunct="1"/>
            <a:endParaRPr lang="fr-FR" altLang="fr-FR" sz="28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215</a:t>
            </a:fld>
            <a:endParaRPr lang="fr-BE" dirty="0"/>
          </a:p>
        </p:txBody>
      </p:sp>
    </p:spTree>
    <p:extLst>
      <p:ext uri="{BB962C8B-B14F-4D97-AF65-F5344CB8AC3E}">
        <p14:creationId xmlns:p14="http://schemas.microsoft.com/office/powerpoint/2010/main" val="374435234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3"/>
          <p:cNvSpPr>
            <a:spLocks noGrp="1" noChangeArrowheads="1"/>
          </p:cNvSpPr>
          <p:nvPr>
            <p:ph type="body" sz="half" idx="1"/>
          </p:nvPr>
        </p:nvSpPr>
        <p:spPr>
          <a:xfrm>
            <a:off x="457200" y="1600200"/>
            <a:ext cx="8229600" cy="965200"/>
          </a:xfrm>
        </p:spPr>
        <p:txBody>
          <a:bodyPr/>
          <a:lstStyle/>
          <a:p>
            <a:pPr eaLnBrk="1" hangingPunct="1"/>
            <a:r>
              <a:rPr lang="fr-FR" altLang="fr-FR" dirty="0" smtClean="0">
                <a:solidFill>
                  <a:schemeClr val="accent6">
                    <a:lumMod val="75000"/>
                  </a:schemeClr>
                </a:solidFill>
              </a:rPr>
              <a:t>Valeur de délai par défaut</a:t>
            </a:r>
          </a:p>
          <a:p>
            <a:pPr eaLnBrk="1" hangingPunct="1"/>
            <a:endParaRPr lang="fr-FR" altLang="fr-FR" sz="2800" dirty="0" smtClean="0">
              <a:solidFill>
                <a:srgbClr val="FF6600"/>
              </a:solidFill>
            </a:endParaRPr>
          </a:p>
        </p:txBody>
      </p:sp>
      <p:graphicFrame>
        <p:nvGraphicFramePr>
          <p:cNvPr id="3" name="Espace réservé du contenu 2"/>
          <p:cNvGraphicFramePr>
            <a:graphicFrameLocks noGrp="1"/>
          </p:cNvGraphicFramePr>
          <p:nvPr>
            <p:ph sz="half" idx="2"/>
            <p:extLst>
              <p:ext uri="{D42A27DB-BD31-4B8C-83A1-F6EECF244321}">
                <p14:modId xmlns:p14="http://schemas.microsoft.com/office/powerpoint/2010/main" val="636208926"/>
              </p:ext>
            </p:extLst>
          </p:nvPr>
        </p:nvGraphicFramePr>
        <p:xfrm>
          <a:off x="1763688" y="2708920"/>
          <a:ext cx="5472608" cy="2966720"/>
        </p:xfrm>
        <a:graphic>
          <a:graphicData uri="http://schemas.openxmlformats.org/drawingml/2006/table">
            <a:tbl>
              <a:tblPr firstRow="1" bandRow="1">
                <a:tableStyleId>{5C22544A-7EE6-4342-B048-85BDC9FD1C3A}</a:tableStyleId>
              </a:tblPr>
              <a:tblGrid>
                <a:gridCol w="2736304"/>
                <a:gridCol w="2736304"/>
              </a:tblGrid>
              <a:tr h="370840">
                <a:tc>
                  <a:txBody>
                    <a:bodyPr/>
                    <a:lstStyle/>
                    <a:p>
                      <a:pPr algn="ctr"/>
                      <a:r>
                        <a:rPr lang="fr-FR" dirty="0" smtClean="0"/>
                        <a:t>Type d’interface</a:t>
                      </a:r>
                      <a:endParaRPr lang="fr-FR" dirty="0"/>
                    </a:p>
                  </a:txBody>
                  <a:tcPr>
                    <a:solidFill>
                      <a:schemeClr val="accent1">
                        <a:lumMod val="75000"/>
                      </a:schemeClr>
                    </a:solidFill>
                  </a:tcPr>
                </a:tc>
                <a:tc>
                  <a:txBody>
                    <a:bodyPr/>
                    <a:lstStyle/>
                    <a:p>
                      <a:pPr algn="ctr"/>
                      <a:r>
                        <a:rPr lang="fr-FR" dirty="0" smtClean="0"/>
                        <a:t>Délai par défaut (µs)</a:t>
                      </a:r>
                      <a:endParaRPr lang="fr-FR" dirty="0"/>
                    </a:p>
                  </a:txBody>
                  <a:tcPr>
                    <a:solidFill>
                      <a:schemeClr val="accent1">
                        <a:lumMod val="75000"/>
                      </a:schemeClr>
                    </a:solidFill>
                  </a:tcPr>
                </a:tc>
              </a:tr>
              <a:tr h="370840">
                <a:tc>
                  <a:txBody>
                    <a:bodyPr/>
                    <a:lstStyle/>
                    <a:p>
                      <a:r>
                        <a:rPr lang="fr-FR" dirty="0" smtClean="0"/>
                        <a:t>Ethernet</a:t>
                      </a:r>
                      <a:endParaRPr lang="fr-FR" dirty="0"/>
                    </a:p>
                  </a:txBody>
                  <a:tcPr>
                    <a:solidFill>
                      <a:schemeClr val="accent1">
                        <a:lumMod val="90000"/>
                      </a:schemeClr>
                    </a:solidFill>
                  </a:tcPr>
                </a:tc>
                <a:tc>
                  <a:txBody>
                    <a:bodyPr/>
                    <a:lstStyle/>
                    <a:p>
                      <a:r>
                        <a:rPr lang="fr-FR" dirty="0" smtClean="0"/>
                        <a:t>1000</a:t>
                      </a:r>
                      <a:endParaRPr lang="fr-FR" dirty="0"/>
                    </a:p>
                  </a:txBody>
                  <a:tcPr>
                    <a:solidFill>
                      <a:schemeClr val="accent1">
                        <a:lumMod val="90000"/>
                      </a:schemeClr>
                    </a:solidFill>
                  </a:tcPr>
                </a:tc>
              </a:tr>
              <a:tr h="370840">
                <a:tc>
                  <a:txBody>
                    <a:bodyPr/>
                    <a:lstStyle/>
                    <a:p>
                      <a:r>
                        <a:rPr lang="fr-FR" dirty="0" err="1" smtClean="0"/>
                        <a:t>Fast</a:t>
                      </a:r>
                      <a:r>
                        <a:rPr lang="fr-FR" dirty="0" smtClean="0"/>
                        <a:t> Ethernet</a:t>
                      </a:r>
                      <a:endParaRPr lang="fr-FR" dirty="0"/>
                    </a:p>
                  </a:txBody>
                  <a:tcPr/>
                </a:tc>
                <a:tc>
                  <a:txBody>
                    <a:bodyPr/>
                    <a:lstStyle/>
                    <a:p>
                      <a:r>
                        <a:rPr lang="fr-FR" dirty="0" smtClean="0"/>
                        <a:t>100</a:t>
                      </a:r>
                      <a:endParaRPr lang="fr-FR" dirty="0"/>
                    </a:p>
                  </a:txBody>
                  <a:tcPr/>
                </a:tc>
              </a:tr>
              <a:tr h="370840">
                <a:tc>
                  <a:txBody>
                    <a:bodyPr/>
                    <a:lstStyle/>
                    <a:p>
                      <a:r>
                        <a:rPr lang="fr-FR" dirty="0" smtClean="0"/>
                        <a:t>FDDI</a:t>
                      </a:r>
                      <a:endParaRPr lang="fr-FR" dirty="0"/>
                    </a:p>
                  </a:txBody>
                  <a:tcPr>
                    <a:solidFill>
                      <a:schemeClr val="accent1">
                        <a:lumMod val="90000"/>
                      </a:schemeClr>
                    </a:solidFill>
                  </a:tcPr>
                </a:tc>
                <a:tc>
                  <a:txBody>
                    <a:bodyPr/>
                    <a:lstStyle/>
                    <a:p>
                      <a:r>
                        <a:rPr lang="fr-FR" dirty="0" smtClean="0"/>
                        <a:t>100</a:t>
                      </a:r>
                      <a:endParaRPr lang="fr-FR" dirty="0"/>
                    </a:p>
                  </a:txBody>
                  <a:tcPr>
                    <a:solidFill>
                      <a:schemeClr val="accent1">
                        <a:lumMod val="90000"/>
                      </a:schemeClr>
                    </a:solidFill>
                  </a:tcPr>
                </a:tc>
              </a:tr>
              <a:tr h="370840">
                <a:tc>
                  <a:txBody>
                    <a:bodyPr/>
                    <a:lstStyle/>
                    <a:p>
                      <a:r>
                        <a:rPr lang="fr-FR" dirty="0" smtClean="0"/>
                        <a:t>Modules SFP (gigabit/s)</a:t>
                      </a:r>
                      <a:endParaRPr lang="fr-FR" dirty="0"/>
                    </a:p>
                  </a:txBody>
                  <a:tcPr/>
                </a:tc>
                <a:tc>
                  <a:txBody>
                    <a:bodyPr/>
                    <a:lstStyle/>
                    <a:p>
                      <a:r>
                        <a:rPr lang="fr-FR" dirty="0" smtClean="0"/>
                        <a:t>10</a:t>
                      </a:r>
                      <a:endParaRPr lang="fr-FR"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DSO (64kb/s)</a:t>
                      </a:r>
                    </a:p>
                  </a:txBody>
                  <a:tcPr>
                    <a:solidFill>
                      <a:schemeClr val="accent1">
                        <a:lumMod val="90000"/>
                      </a:schemeClr>
                    </a:solidFill>
                  </a:tcPr>
                </a:tc>
                <a:tc>
                  <a:txBody>
                    <a:bodyPr/>
                    <a:lstStyle/>
                    <a:p>
                      <a:r>
                        <a:rPr lang="fr-FR" dirty="0" smtClean="0"/>
                        <a:t>20 000</a:t>
                      </a:r>
                      <a:endParaRPr lang="fr-FR" dirty="0"/>
                    </a:p>
                  </a:txBody>
                  <a:tcPr>
                    <a:solidFill>
                      <a:schemeClr val="accent1">
                        <a:lumMod val="9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Série 1024Kb/s</a:t>
                      </a:r>
                    </a:p>
                  </a:txBody>
                  <a:tcPr/>
                </a:tc>
                <a:tc>
                  <a:txBody>
                    <a:bodyPr/>
                    <a:lstStyle/>
                    <a:p>
                      <a:r>
                        <a:rPr lang="fr-FR" dirty="0" smtClean="0"/>
                        <a:t>20 000</a:t>
                      </a:r>
                      <a:endParaRPr lang="fr-FR"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T1</a:t>
                      </a:r>
                    </a:p>
                  </a:txBody>
                  <a:tcPr>
                    <a:solidFill>
                      <a:schemeClr val="accent1">
                        <a:lumMod val="90000"/>
                      </a:schemeClr>
                    </a:solidFill>
                  </a:tcPr>
                </a:tc>
                <a:tc>
                  <a:txBody>
                    <a:bodyPr/>
                    <a:lstStyle/>
                    <a:p>
                      <a:r>
                        <a:rPr lang="fr-FR" dirty="0" smtClean="0"/>
                        <a:t>20 000</a:t>
                      </a:r>
                      <a:endParaRPr lang="fr-FR" dirty="0"/>
                    </a:p>
                  </a:txBody>
                  <a:tcPr>
                    <a:solidFill>
                      <a:schemeClr val="accent1">
                        <a:lumMod val="90000"/>
                      </a:schemeClr>
                    </a:solidFill>
                  </a:tcPr>
                </a:tc>
              </a:tr>
            </a:tbl>
          </a:graphicData>
        </a:graphic>
      </p:graphicFrame>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216</a:t>
            </a:fld>
            <a:endParaRPr lang="fr-BE" dirty="0"/>
          </a:p>
        </p:txBody>
      </p:sp>
      <p:sp>
        <p:nvSpPr>
          <p:cNvPr id="7"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Métrique EIGRP</a:t>
            </a:r>
            <a:endParaRPr lang="fr-FR" sz="2800" dirty="0"/>
          </a:p>
        </p:txBody>
      </p:sp>
    </p:spTree>
    <p:extLst>
      <p:ext uri="{BB962C8B-B14F-4D97-AF65-F5344CB8AC3E}">
        <p14:creationId xmlns:p14="http://schemas.microsoft.com/office/powerpoint/2010/main" val="2168535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3" name="Rectangle 2"/>
          <p:cNvSpPr>
            <a:spLocks noGrp="1" noChangeArrowheads="1"/>
          </p:cNvSpPr>
          <p:nvPr>
            <p:ph type="title"/>
          </p:nvPr>
        </p:nvSpPr>
        <p:spPr/>
        <p:txBody>
          <a:bodyPr>
            <a:normAutofit/>
          </a:bodyPr>
          <a:lstStyle/>
          <a:p>
            <a:pPr eaLnBrk="1" hangingPunct="1"/>
            <a:r>
              <a:rPr lang="fr-FR" altLang="fr-FR" dirty="0"/>
              <a:t>Métrique EIGRP</a:t>
            </a:r>
            <a:endParaRPr lang="fr-FR" altLang="fr-FR" dirty="0" smtClean="0"/>
          </a:p>
        </p:txBody>
      </p:sp>
      <p:sp>
        <p:nvSpPr>
          <p:cNvPr id="337924" name="Rectangle 3"/>
          <p:cNvSpPr>
            <a:spLocks noGrp="1" noChangeArrowheads="1"/>
          </p:cNvSpPr>
          <p:nvPr>
            <p:ph type="body" idx="1"/>
          </p:nvPr>
        </p:nvSpPr>
        <p:spPr/>
        <p:txBody>
          <a:bodyPr/>
          <a:lstStyle/>
          <a:p>
            <a:pPr eaLnBrk="1" hangingPunct="1">
              <a:lnSpc>
                <a:spcPct val="90000"/>
              </a:lnSpc>
            </a:pPr>
            <a:r>
              <a:rPr lang="fr-FR" altLang="fr-FR" sz="2800" dirty="0" smtClean="0">
                <a:solidFill>
                  <a:schemeClr val="accent6">
                    <a:lumMod val="75000"/>
                  </a:schemeClr>
                </a:solidFill>
              </a:rPr>
              <a:t>Fiabilité (</a:t>
            </a:r>
            <a:r>
              <a:rPr lang="fr-FR" altLang="fr-FR" sz="2800" dirty="0" err="1" smtClean="0">
                <a:solidFill>
                  <a:schemeClr val="accent6">
                    <a:lumMod val="75000"/>
                  </a:schemeClr>
                </a:solidFill>
              </a:rPr>
              <a:t>Reliability</a:t>
            </a:r>
            <a:r>
              <a:rPr lang="fr-FR" altLang="fr-FR" sz="2800" dirty="0" smtClean="0">
                <a:solidFill>
                  <a:schemeClr val="accent6">
                    <a:lumMod val="75000"/>
                  </a:schemeClr>
                </a:solidFill>
              </a:rPr>
              <a:t>) </a:t>
            </a:r>
          </a:p>
          <a:p>
            <a:pPr lvl="1" eaLnBrk="1" hangingPunct="1">
              <a:lnSpc>
                <a:spcPct val="90000"/>
              </a:lnSpc>
            </a:pPr>
            <a:r>
              <a:rPr lang="fr-FR" altLang="fr-FR" sz="2000" dirty="0" smtClean="0">
                <a:solidFill>
                  <a:srgbClr val="0070C0"/>
                </a:solidFill>
              </a:rPr>
              <a:t>Définition</a:t>
            </a:r>
          </a:p>
          <a:p>
            <a:pPr lvl="2" eaLnBrk="1" hangingPunct="1">
              <a:lnSpc>
                <a:spcPct val="90000"/>
              </a:lnSpc>
            </a:pPr>
            <a:r>
              <a:rPr lang="fr-FR" altLang="fr-FR" sz="1800" dirty="0" smtClean="0"/>
              <a:t>La fiabilité est une mesure de la probabilité que le lien soit mis hors service (fréquence d’erreur du lien)</a:t>
            </a:r>
          </a:p>
          <a:p>
            <a:pPr lvl="1" eaLnBrk="1" hangingPunct="1">
              <a:lnSpc>
                <a:spcPct val="90000"/>
              </a:lnSpc>
            </a:pPr>
            <a:r>
              <a:rPr lang="fr-FR" altLang="fr-FR" sz="2000" dirty="0" smtClean="0">
                <a:solidFill>
                  <a:srgbClr val="0070C0"/>
                </a:solidFill>
              </a:rPr>
              <a:t>Mesure dynamique</a:t>
            </a:r>
          </a:p>
          <a:p>
            <a:pPr lvl="2" eaLnBrk="1" hangingPunct="1">
              <a:lnSpc>
                <a:spcPct val="90000"/>
              </a:lnSpc>
            </a:pPr>
            <a:r>
              <a:rPr lang="fr-FR" altLang="fr-FR" sz="1800" dirty="0" smtClean="0">
                <a:solidFill>
                  <a:schemeClr val="accent5">
                    <a:lumMod val="75000"/>
                  </a:schemeClr>
                </a:solidFill>
              </a:rPr>
              <a:t>La fiabilité est mesurée de façon dynamique par une valeur comprise entre 0 et 255</a:t>
            </a:r>
          </a:p>
          <a:p>
            <a:pPr lvl="3" eaLnBrk="1" hangingPunct="1">
              <a:lnSpc>
                <a:spcPct val="90000"/>
              </a:lnSpc>
            </a:pPr>
            <a:r>
              <a:rPr lang="fr-FR" altLang="fr-FR" sz="1600" dirty="0" smtClean="0"/>
              <a:t>1 étant un lien à fiabilité minimale</a:t>
            </a:r>
          </a:p>
          <a:p>
            <a:pPr lvl="3" eaLnBrk="1" hangingPunct="1">
              <a:lnSpc>
                <a:spcPct val="90000"/>
              </a:lnSpc>
            </a:pPr>
            <a:r>
              <a:rPr lang="fr-FR" altLang="fr-FR" sz="1600" dirty="0" smtClean="0"/>
              <a:t>255 un lien fiable à 100 %</a:t>
            </a:r>
          </a:p>
          <a:p>
            <a:pPr lvl="3" eaLnBrk="1" hangingPunct="1">
              <a:lnSpc>
                <a:spcPct val="90000"/>
              </a:lnSpc>
            </a:pPr>
            <a:r>
              <a:rPr lang="fr-FR" altLang="fr-FR" sz="1600" dirty="0" smtClean="0"/>
              <a:t>La fiabilité est calculée sur une moyenne pondérée de 5 minutes pour éviter l’impact soudain de taux d’erreurs élevés (ou faibles). </a:t>
            </a:r>
          </a:p>
          <a:p>
            <a:pPr lvl="2" eaLnBrk="1" hangingPunct="1">
              <a:lnSpc>
                <a:spcPct val="90000"/>
              </a:lnSpc>
            </a:pPr>
            <a:r>
              <a:rPr lang="fr-FR" altLang="fr-FR" sz="1800" dirty="0" smtClean="0">
                <a:solidFill>
                  <a:schemeClr val="accent5">
                    <a:lumMod val="75000"/>
                  </a:schemeClr>
                </a:solidFill>
              </a:rPr>
              <a:t>La fiabilité s’exprime sous forme de part de 255 </a:t>
            </a:r>
          </a:p>
          <a:p>
            <a:pPr lvl="3" eaLnBrk="1" hangingPunct="1">
              <a:lnSpc>
                <a:spcPct val="90000"/>
              </a:lnSpc>
            </a:pPr>
            <a:r>
              <a:rPr lang="fr-FR" altLang="fr-FR" sz="1600" dirty="0"/>
              <a:t>P</a:t>
            </a:r>
            <a:r>
              <a:rPr lang="fr-FR" altLang="fr-FR" sz="1600" dirty="0" smtClean="0"/>
              <a:t>lus </a:t>
            </a:r>
            <a:r>
              <a:rPr lang="fr-FR" altLang="fr-FR" sz="1600" dirty="0"/>
              <a:t>la valeur est élevée, plus le lien est </a:t>
            </a:r>
            <a:r>
              <a:rPr lang="fr-FR" altLang="fr-FR" sz="1600" dirty="0" smtClean="0"/>
              <a:t>fiable</a:t>
            </a:r>
            <a:endParaRPr lang="fr-FR" altLang="fr-FR" sz="1600" dirty="0"/>
          </a:p>
          <a:p>
            <a:pPr lvl="3" eaLnBrk="1" hangingPunct="1">
              <a:lnSpc>
                <a:spcPct val="90000"/>
              </a:lnSpc>
            </a:pPr>
            <a:r>
              <a:rPr lang="fr-FR" altLang="fr-FR" sz="1600" dirty="0" smtClean="0"/>
              <a:t>Une valeur de 255/255 correspondrait donc à une fiabilité de 100 %, tandis qu’une liaison 234/255 serait fiable à 91,8 %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217</a:t>
            </a:fld>
            <a:endParaRPr lang="fr-BE" dirty="0"/>
          </a:p>
        </p:txBody>
      </p:sp>
    </p:spTree>
    <p:extLst>
      <p:ext uri="{BB962C8B-B14F-4D97-AF65-F5344CB8AC3E}">
        <p14:creationId xmlns:p14="http://schemas.microsoft.com/office/powerpoint/2010/main" val="295503926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2"/>
          <p:cNvSpPr>
            <a:spLocks noGrp="1" noChangeArrowheads="1"/>
          </p:cNvSpPr>
          <p:nvPr>
            <p:ph type="title"/>
          </p:nvPr>
        </p:nvSpPr>
        <p:spPr/>
        <p:txBody>
          <a:bodyPr/>
          <a:lstStyle/>
          <a:p>
            <a:pPr eaLnBrk="1" hangingPunct="1"/>
            <a:r>
              <a:rPr lang="fr-FR" altLang="fr-FR" sz="2800" dirty="0"/>
              <a:t>Métrique EIGRP</a:t>
            </a:r>
            <a:endParaRPr lang="fr-FR" altLang="fr-FR" sz="3000" dirty="0" smtClean="0"/>
          </a:p>
        </p:txBody>
      </p:sp>
      <p:sp>
        <p:nvSpPr>
          <p:cNvPr id="338948" name="Rectangle 3"/>
          <p:cNvSpPr>
            <a:spLocks noGrp="1" noChangeArrowheads="1"/>
          </p:cNvSpPr>
          <p:nvPr>
            <p:ph type="body" idx="1"/>
          </p:nvPr>
        </p:nvSpPr>
        <p:spPr>
          <a:xfrm>
            <a:off x="457200" y="1600200"/>
            <a:ext cx="8229600" cy="4997450"/>
          </a:xfrm>
        </p:spPr>
        <p:txBody>
          <a:bodyPr/>
          <a:lstStyle/>
          <a:p>
            <a:pPr eaLnBrk="1" hangingPunct="1">
              <a:lnSpc>
                <a:spcPct val="80000"/>
              </a:lnSpc>
            </a:pPr>
            <a:r>
              <a:rPr lang="fr-FR" altLang="fr-FR" dirty="0" smtClean="0">
                <a:solidFill>
                  <a:schemeClr val="accent6">
                    <a:lumMod val="75000"/>
                  </a:schemeClr>
                </a:solidFill>
              </a:rPr>
              <a:t>Charge (</a:t>
            </a:r>
            <a:r>
              <a:rPr lang="fr-FR" altLang="fr-FR" dirty="0" err="1" smtClean="0">
                <a:solidFill>
                  <a:schemeClr val="accent6">
                    <a:lumMod val="75000"/>
                  </a:schemeClr>
                </a:solidFill>
              </a:rPr>
              <a:t>load</a:t>
            </a:r>
            <a:r>
              <a:rPr lang="fr-FR" altLang="fr-FR" dirty="0" smtClean="0">
                <a:solidFill>
                  <a:schemeClr val="accent6">
                    <a:lumMod val="75000"/>
                  </a:schemeClr>
                </a:solidFill>
              </a:rPr>
              <a:t>) </a:t>
            </a:r>
          </a:p>
          <a:p>
            <a:pPr lvl="1" eaLnBrk="1" hangingPunct="1">
              <a:lnSpc>
                <a:spcPct val="80000"/>
              </a:lnSpc>
            </a:pPr>
            <a:r>
              <a:rPr lang="fr-FR" altLang="fr-FR" sz="2000" dirty="0" smtClean="0">
                <a:solidFill>
                  <a:srgbClr val="0070C0"/>
                </a:solidFill>
              </a:rPr>
              <a:t>Définition</a:t>
            </a:r>
          </a:p>
          <a:p>
            <a:pPr lvl="2" eaLnBrk="1" hangingPunct="1">
              <a:lnSpc>
                <a:spcPct val="80000"/>
              </a:lnSpc>
            </a:pPr>
            <a:r>
              <a:rPr lang="fr-FR" altLang="fr-FR" sz="1800" dirty="0" smtClean="0"/>
              <a:t>La charge reflète le volume de trafic qui utilise la liaison</a:t>
            </a:r>
          </a:p>
          <a:p>
            <a:pPr lvl="1" eaLnBrk="1" hangingPunct="1">
              <a:lnSpc>
                <a:spcPct val="80000"/>
              </a:lnSpc>
            </a:pPr>
            <a:r>
              <a:rPr lang="fr-FR" altLang="fr-FR" sz="2000" dirty="0" smtClean="0">
                <a:solidFill>
                  <a:srgbClr val="0070C0"/>
                </a:solidFill>
              </a:rPr>
              <a:t>Mesure dynamique</a:t>
            </a:r>
          </a:p>
          <a:p>
            <a:pPr lvl="2" eaLnBrk="1" hangingPunct="1">
              <a:lnSpc>
                <a:spcPct val="80000"/>
              </a:lnSpc>
            </a:pPr>
            <a:r>
              <a:rPr lang="fr-FR" altLang="fr-FR" sz="1800" dirty="0" smtClean="0">
                <a:solidFill>
                  <a:schemeClr val="accent5">
                    <a:lumMod val="75000"/>
                  </a:schemeClr>
                </a:solidFill>
              </a:rPr>
              <a:t>La charge est mesurée de façon dynamique par une valeur comprise entre 0 et 255</a:t>
            </a:r>
          </a:p>
          <a:p>
            <a:pPr lvl="3" eaLnBrk="1" hangingPunct="1">
              <a:lnSpc>
                <a:spcPct val="80000"/>
              </a:lnSpc>
            </a:pPr>
            <a:r>
              <a:rPr lang="fr-FR" altLang="fr-FR" sz="1600" dirty="0" smtClean="0"/>
              <a:t>La charge est calculée sur une moyenne pondérée de 5 minutes.</a:t>
            </a:r>
          </a:p>
          <a:p>
            <a:pPr lvl="2" eaLnBrk="1" hangingPunct="1">
              <a:lnSpc>
                <a:spcPct val="80000"/>
              </a:lnSpc>
            </a:pPr>
            <a:r>
              <a:rPr lang="fr-FR" altLang="fr-FR" sz="1800" dirty="0" smtClean="0">
                <a:solidFill>
                  <a:schemeClr val="accent5">
                    <a:lumMod val="75000"/>
                  </a:schemeClr>
                </a:solidFill>
              </a:rPr>
              <a:t>La charge est mesurée comme une part de 255. </a:t>
            </a:r>
          </a:p>
          <a:p>
            <a:pPr lvl="3" eaLnBrk="1" hangingPunct="1">
              <a:lnSpc>
                <a:spcPct val="80000"/>
              </a:lnSpc>
            </a:pPr>
            <a:r>
              <a:rPr lang="fr-FR" altLang="fr-FR" sz="1600" dirty="0"/>
              <a:t>Une valeur faible signifie une charge moindre sur la liaison</a:t>
            </a:r>
          </a:p>
          <a:p>
            <a:pPr lvl="3" eaLnBrk="1" hangingPunct="1">
              <a:lnSpc>
                <a:spcPct val="80000"/>
              </a:lnSpc>
            </a:pPr>
            <a:r>
              <a:rPr lang="fr-FR" altLang="fr-FR" sz="1600" dirty="0" smtClean="0"/>
              <a:t>1/255 correspondrait ainsi à une liaison chargée au minimum. </a:t>
            </a:r>
          </a:p>
          <a:p>
            <a:pPr lvl="3" eaLnBrk="1" hangingPunct="1">
              <a:lnSpc>
                <a:spcPct val="80000"/>
              </a:lnSpc>
            </a:pPr>
            <a:r>
              <a:rPr lang="fr-FR" altLang="fr-FR" sz="1600" dirty="0" smtClean="0"/>
              <a:t>40/255 à une liaison à 16 % de capacité</a:t>
            </a:r>
          </a:p>
          <a:p>
            <a:pPr lvl="3" eaLnBrk="1" hangingPunct="1">
              <a:lnSpc>
                <a:spcPct val="80000"/>
              </a:lnSpc>
            </a:pPr>
            <a:r>
              <a:rPr lang="fr-FR" altLang="fr-FR" sz="1600" dirty="0" smtClean="0"/>
              <a:t>255/255 à une liaison saturée à 100 %</a:t>
            </a:r>
          </a:p>
          <a:p>
            <a:pPr lvl="1" eaLnBrk="1" hangingPunct="1">
              <a:lnSpc>
                <a:spcPct val="80000"/>
              </a:lnSpc>
            </a:pPr>
            <a:r>
              <a:rPr lang="fr-FR" altLang="fr-FR" sz="2000" dirty="0" smtClean="0">
                <a:solidFill>
                  <a:srgbClr val="0070C0"/>
                </a:solidFill>
              </a:rPr>
              <a:t>Valeurs affichées</a:t>
            </a:r>
          </a:p>
          <a:p>
            <a:pPr lvl="2" eaLnBrk="1" hangingPunct="1">
              <a:lnSpc>
                <a:spcPct val="80000"/>
              </a:lnSpc>
            </a:pPr>
            <a:r>
              <a:rPr lang="fr-FR" altLang="fr-FR" sz="1800" dirty="0" smtClean="0"/>
              <a:t>La charge s’affiche </a:t>
            </a:r>
          </a:p>
          <a:p>
            <a:pPr lvl="3" eaLnBrk="1" hangingPunct="1">
              <a:lnSpc>
                <a:spcPct val="80000"/>
              </a:lnSpc>
            </a:pPr>
            <a:r>
              <a:rPr lang="fr-FR" altLang="fr-FR" sz="1600" dirty="0" smtClean="0"/>
              <a:t>soit comme une valeur de charge de sortie, ou de transmission (</a:t>
            </a:r>
            <a:r>
              <a:rPr lang="fr-FR" altLang="fr-FR" sz="1600" dirty="0" err="1" smtClean="0"/>
              <a:t>txload</a:t>
            </a:r>
            <a:r>
              <a:rPr lang="fr-FR" altLang="fr-FR" sz="1600" dirty="0" smtClean="0"/>
              <a:t>),</a:t>
            </a:r>
          </a:p>
          <a:p>
            <a:pPr lvl="3" eaLnBrk="1" hangingPunct="1">
              <a:lnSpc>
                <a:spcPct val="80000"/>
              </a:lnSpc>
            </a:pPr>
            <a:r>
              <a:rPr lang="fr-FR" altLang="fr-FR" sz="1600" dirty="0" smtClean="0"/>
              <a:t>soit comme une valeur de charge entrante ou de réception (</a:t>
            </a:r>
            <a:r>
              <a:rPr lang="fr-FR" altLang="fr-FR" sz="1600" dirty="0" err="1" smtClean="0"/>
              <a:t>rxload</a:t>
            </a:r>
            <a:r>
              <a:rPr lang="fr-FR" altLang="fr-FR" sz="1600" dirty="0" smtClean="0"/>
              <a:t>).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218</a:t>
            </a:fld>
            <a:endParaRPr lang="fr-BE" dirty="0"/>
          </a:p>
        </p:txBody>
      </p:sp>
    </p:spTree>
    <p:extLst>
      <p:ext uri="{BB962C8B-B14F-4D97-AF65-F5344CB8AC3E}">
        <p14:creationId xmlns:p14="http://schemas.microsoft.com/office/powerpoint/2010/main" val="407696677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Métrique EIGRP</a:t>
            </a:r>
            <a:endParaRPr lang="fr-FR" dirty="0"/>
          </a:p>
        </p:txBody>
      </p:sp>
      <p:sp>
        <p:nvSpPr>
          <p:cNvPr id="3" name="Espace réservé du contenu 2"/>
          <p:cNvSpPr>
            <a:spLocks noGrp="1"/>
          </p:cNvSpPr>
          <p:nvPr>
            <p:ph idx="1"/>
          </p:nvPr>
        </p:nvSpPr>
        <p:spPr>
          <a:xfrm>
            <a:off x="457200" y="1600201"/>
            <a:ext cx="8229600" cy="3556991"/>
          </a:xfrm>
        </p:spPr>
        <p:txBody>
          <a:bodyPr>
            <a:normAutofit/>
          </a:bodyPr>
          <a:lstStyle/>
          <a:p>
            <a:r>
              <a:rPr lang="fr-FR" dirty="0" smtClean="0">
                <a:solidFill>
                  <a:schemeClr val="accent6">
                    <a:lumMod val="75000"/>
                  </a:schemeClr>
                </a:solidFill>
              </a:rPr>
              <a:t>Exemple de calcul </a:t>
            </a:r>
            <a:r>
              <a:rPr lang="fr-FR" dirty="0">
                <a:solidFill>
                  <a:schemeClr val="accent6">
                    <a:lumMod val="75000"/>
                  </a:schemeClr>
                </a:solidFill>
              </a:rPr>
              <a:t>de la </a:t>
            </a:r>
            <a:r>
              <a:rPr lang="fr-FR" dirty="0" smtClean="0">
                <a:solidFill>
                  <a:schemeClr val="accent6">
                    <a:lumMod val="75000"/>
                  </a:schemeClr>
                </a:solidFill>
              </a:rPr>
              <a:t>métrique</a:t>
            </a:r>
            <a:endParaRPr lang="fr-FR" dirty="0">
              <a:solidFill>
                <a:schemeClr val="accent6">
                  <a:lumMod val="75000"/>
                </a:schemeClr>
              </a:solidFill>
            </a:endParaRPr>
          </a:p>
          <a:p>
            <a:pPr lvl="1"/>
            <a:r>
              <a:rPr lang="fr-FR" dirty="0">
                <a:solidFill>
                  <a:srgbClr val="0070C0"/>
                </a:solidFill>
              </a:rPr>
              <a:t>Examiner les valeurs de </a:t>
            </a:r>
            <a:r>
              <a:rPr lang="fr-FR" dirty="0" smtClean="0">
                <a:solidFill>
                  <a:srgbClr val="0070C0"/>
                </a:solidFill>
              </a:rPr>
              <a:t>BP</a:t>
            </a:r>
            <a:endParaRPr lang="fr-FR" dirty="0">
              <a:solidFill>
                <a:srgbClr val="0070C0"/>
              </a:solidFill>
            </a:endParaRPr>
          </a:p>
          <a:p>
            <a:pPr lvl="2"/>
            <a:r>
              <a:rPr lang="fr-FR" dirty="0"/>
              <a:t>Déterminer la liaison avec la bande passante la plus lente </a:t>
            </a:r>
            <a:endParaRPr lang="fr-FR" dirty="0" smtClean="0"/>
          </a:p>
          <a:p>
            <a:pPr marL="1371600" lvl="3" indent="0">
              <a:buNone/>
            </a:pPr>
            <a:r>
              <a:rPr lang="fr-FR" dirty="0" smtClean="0">
                <a:sym typeface="Wingdings" panose="05000000000000000000" pitchFamily="2" charset="2"/>
              </a:rPr>
              <a:t></a:t>
            </a:r>
            <a:r>
              <a:rPr lang="fr-FR" dirty="0" smtClean="0"/>
              <a:t> Cette </a:t>
            </a:r>
            <a:r>
              <a:rPr lang="fr-FR" dirty="0"/>
              <a:t>bande passante </a:t>
            </a:r>
            <a:r>
              <a:rPr lang="fr-FR" dirty="0" smtClean="0"/>
              <a:t>minimale est </a:t>
            </a:r>
            <a:r>
              <a:rPr lang="fr-FR" dirty="0"/>
              <a:t>utilisée pour le calcul </a:t>
            </a:r>
          </a:p>
          <a:p>
            <a:pPr lvl="1"/>
            <a:r>
              <a:rPr lang="fr-FR" dirty="0">
                <a:solidFill>
                  <a:srgbClr val="0070C0"/>
                </a:solidFill>
              </a:rPr>
              <a:t>Examiner les </a:t>
            </a:r>
            <a:r>
              <a:rPr lang="fr-FR" dirty="0" smtClean="0">
                <a:solidFill>
                  <a:srgbClr val="0070C0"/>
                </a:solidFill>
              </a:rPr>
              <a:t>valeurs de délai</a:t>
            </a:r>
            <a:endParaRPr lang="fr-FR" dirty="0">
              <a:solidFill>
                <a:srgbClr val="0070C0"/>
              </a:solidFill>
            </a:endParaRPr>
          </a:p>
          <a:p>
            <a:pPr lvl="2"/>
            <a:r>
              <a:rPr lang="fr-FR" dirty="0"/>
              <a:t>Déterminer la valeur de délai de chaque interface de sortie sur la route jusqu’à la destination. </a:t>
            </a:r>
          </a:p>
          <a:p>
            <a:pPr marL="1371600" lvl="3" indent="0">
              <a:buNone/>
            </a:pPr>
            <a:r>
              <a:rPr lang="fr-FR" sz="2100" dirty="0"/>
              <a:t>    </a:t>
            </a:r>
            <a:r>
              <a:rPr lang="fr-FR" sz="2100" dirty="0">
                <a:sym typeface="Wingdings" panose="05000000000000000000" pitchFamily="2" charset="2"/>
              </a:rPr>
              <a:t></a:t>
            </a:r>
            <a:r>
              <a:rPr lang="fr-FR" sz="2100" dirty="0"/>
              <a:t> </a:t>
            </a:r>
            <a:r>
              <a:rPr lang="fr-FR" sz="2100" dirty="0" smtClean="0"/>
              <a:t>La </a:t>
            </a:r>
            <a:r>
              <a:rPr lang="fr-FR" sz="2100" dirty="0"/>
              <a:t>somme de ces </a:t>
            </a:r>
            <a:r>
              <a:rPr lang="fr-FR" sz="2100" dirty="0" smtClean="0"/>
              <a:t>délais est utilisé </a:t>
            </a:r>
            <a:r>
              <a:rPr lang="fr-FR" sz="2100" dirty="0"/>
              <a:t>pour le </a:t>
            </a:r>
            <a:r>
              <a:rPr lang="fr-FR" sz="2100" dirty="0" smtClean="0"/>
              <a:t>calcul (en dizaine de µs)</a:t>
            </a:r>
            <a:endParaRPr lang="fr-FR" sz="2100" dirty="0"/>
          </a:p>
          <a:p>
            <a:endParaRPr lang="fr-FR" dirty="0"/>
          </a:p>
        </p:txBody>
      </p:sp>
      <p:pic>
        <p:nvPicPr>
          <p:cNvPr id="33794" name="Picture 2" descr="m = 256 \cdot ( \frac{{10}^7}{min(bandwidth)} + \sum \frac{delais}{10} )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966" y="5085184"/>
            <a:ext cx="6207370" cy="864096"/>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219</a:t>
            </a:fld>
            <a:endParaRPr lang="fr-BE" dirty="0"/>
          </a:p>
        </p:txBody>
      </p:sp>
    </p:spTree>
    <p:extLst>
      <p:ext uri="{BB962C8B-B14F-4D97-AF65-F5344CB8AC3E}">
        <p14:creationId xmlns:p14="http://schemas.microsoft.com/office/powerpoint/2010/main" val="5966521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p:txBody>
          <a:bodyPr>
            <a:normAutofit/>
          </a:bodyPr>
          <a:lstStyle/>
          <a:p>
            <a:pPr>
              <a:defRPr/>
            </a:pPr>
            <a:r>
              <a:rPr lang="fr-BE" altLang="fr-FR" dirty="0" smtClean="0"/>
              <a:t>Principe des réseaux hiérarchiques</a:t>
            </a:r>
            <a:endParaRPr lang="fr-FR" altLang="fr-FR" dirty="0" smtClean="0"/>
          </a:p>
        </p:txBody>
      </p:sp>
      <p:sp>
        <p:nvSpPr>
          <p:cNvPr id="25603" name="Espace réservé du contenu 2"/>
          <p:cNvSpPr>
            <a:spLocks noGrp="1"/>
          </p:cNvSpPr>
          <p:nvPr>
            <p:ph idx="1"/>
          </p:nvPr>
        </p:nvSpPr>
        <p:spPr>
          <a:xfrm>
            <a:off x="467544" y="1556792"/>
            <a:ext cx="8180388" cy="1828800"/>
          </a:xfrm>
        </p:spPr>
        <p:txBody>
          <a:bodyPr/>
          <a:lstStyle/>
          <a:p>
            <a:pPr eaLnBrk="1" hangingPunct="1"/>
            <a:r>
              <a:rPr lang="fr-BE" altLang="fr-FR" sz="2800" dirty="0" smtClean="0">
                <a:solidFill>
                  <a:schemeClr val="accent6">
                    <a:lumMod val="75000"/>
                  </a:schemeClr>
                </a:solidFill>
              </a:rPr>
              <a:t>Avantages</a:t>
            </a:r>
          </a:p>
          <a:p>
            <a:pPr lvl="1" eaLnBrk="1" hangingPunct="1"/>
            <a:r>
              <a:rPr lang="fr-BE" altLang="fr-FR" sz="2000" dirty="0" smtClean="0">
                <a:solidFill>
                  <a:srgbClr val="0070C0"/>
                </a:solidFill>
              </a:rPr>
              <a:t>Performances (1)</a:t>
            </a:r>
          </a:p>
          <a:p>
            <a:pPr lvl="2" eaLnBrk="1" hangingPunct="1"/>
            <a:r>
              <a:rPr lang="fr-BE" altLang="fr-FR" sz="1600" dirty="0" smtClean="0"/>
              <a:t>Les agrégations de liaison (</a:t>
            </a:r>
            <a:r>
              <a:rPr lang="fr-BE" altLang="fr-FR" sz="1600" dirty="0" err="1" smtClean="0"/>
              <a:t>Etherchannel</a:t>
            </a:r>
            <a:r>
              <a:rPr lang="fr-BE" altLang="fr-FR" sz="1600" dirty="0" smtClean="0"/>
              <a:t>) améliorent les performances et augmentent la tolérance aux pannes et évitent les goulots d’étranglement.</a:t>
            </a:r>
          </a:p>
        </p:txBody>
      </p:sp>
      <p:pic>
        <p:nvPicPr>
          <p:cNvPr id="2560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423" y="3068960"/>
            <a:ext cx="7380488" cy="3007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pic>
        <p:nvPicPr>
          <p:cNvPr id="2560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423" y="3073014"/>
            <a:ext cx="7466049" cy="3047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61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4423" y="3073426"/>
            <a:ext cx="7432270" cy="3047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22</a:t>
            </a:fld>
            <a:endParaRPr lang="fr-BE" dirty="0"/>
          </a:p>
        </p:txBody>
      </p:sp>
      <p:sp>
        <p:nvSpPr>
          <p:cNvPr id="10" name="Espace réservé de la date 3"/>
          <p:cNvSpPr>
            <a:spLocks noGrp="1"/>
          </p:cNvSpPr>
          <p:nvPr>
            <p:ph type="dt" sz="half" idx="10"/>
          </p:nvPr>
        </p:nvSpPr>
        <p:spPr>
          <a:xfrm>
            <a:off x="7020272" y="6453336"/>
            <a:ext cx="1152128" cy="404664"/>
          </a:xfrm>
        </p:spPr>
        <p:txBody>
          <a:bodyPr/>
          <a:lstStyle/>
          <a:p>
            <a:fld id="{7F44ED6C-F45B-4CA7-82D8-BC1E073DDDCA}" type="datetime1">
              <a:rPr lang="fr-BE" smtClean="0"/>
              <a:t>09-11-16</a:t>
            </a:fld>
            <a:endParaRPr lang="fr-BE" dirty="0"/>
          </a:p>
        </p:txBody>
      </p:sp>
    </p:spTree>
    <p:extLst>
      <p:ext uri="{BB962C8B-B14F-4D97-AF65-F5344CB8AC3E}">
        <p14:creationId xmlns:p14="http://schemas.microsoft.com/office/powerpoint/2010/main" val="14808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6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763688" y="2564904"/>
            <a:ext cx="6048672" cy="3521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0996" name="Rectangle 3"/>
          <p:cNvSpPr>
            <a:spLocks noGrp="1" noChangeArrowheads="1"/>
          </p:cNvSpPr>
          <p:nvPr>
            <p:ph type="body" sz="half" idx="1"/>
          </p:nvPr>
        </p:nvSpPr>
        <p:spPr>
          <a:xfrm>
            <a:off x="457200" y="1600200"/>
            <a:ext cx="8229600" cy="1252538"/>
          </a:xfrm>
        </p:spPr>
        <p:txBody>
          <a:bodyPr/>
          <a:lstStyle/>
          <a:p>
            <a:pPr eaLnBrk="1" hangingPunct="1">
              <a:lnSpc>
                <a:spcPct val="90000"/>
              </a:lnSpc>
            </a:pPr>
            <a:r>
              <a:rPr lang="fr-FR" altLang="fr-FR" dirty="0" smtClean="0">
                <a:solidFill>
                  <a:schemeClr val="accent6">
                    <a:lumMod val="75000"/>
                  </a:schemeClr>
                </a:solidFill>
              </a:rPr>
              <a:t>Exemple de calcul (suite)</a:t>
            </a:r>
          </a:p>
          <a:p>
            <a:pPr lvl="1" eaLnBrk="1" hangingPunct="1">
              <a:lnSpc>
                <a:spcPct val="90000"/>
              </a:lnSpc>
            </a:pPr>
            <a:r>
              <a:rPr lang="fr-FR" altLang="fr-FR" dirty="0" smtClean="0"/>
              <a:t>Recherche de la mesure entre R2 et le réseau 192.168.1.0/24</a:t>
            </a:r>
          </a:p>
          <a:p>
            <a:pPr eaLnBrk="1" hangingPunct="1">
              <a:lnSpc>
                <a:spcPct val="90000"/>
              </a:lnSpc>
            </a:pPr>
            <a:endParaRPr lang="fr-FR" altLang="fr-FR" sz="2800" dirty="0" smtClean="0"/>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220</a:t>
            </a:fld>
            <a:endParaRPr lang="fr-BE" dirty="0"/>
          </a:p>
        </p:txBody>
      </p:sp>
      <p:sp>
        <p:nvSpPr>
          <p:cNvPr id="7"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Métrique EIGRP</a:t>
            </a:r>
            <a:endParaRPr lang="fr-FR" sz="2800" dirty="0"/>
          </a:p>
        </p:txBody>
      </p:sp>
    </p:spTree>
    <p:extLst>
      <p:ext uri="{BB962C8B-B14F-4D97-AF65-F5344CB8AC3E}">
        <p14:creationId xmlns:p14="http://schemas.microsoft.com/office/powerpoint/2010/main" val="58925202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Exemple de calcul (suite)</a:t>
            </a:r>
          </a:p>
          <a:p>
            <a:pPr lvl="1" eaLnBrk="1" hangingPunct="1"/>
            <a:r>
              <a:rPr lang="fr-FR" altLang="fr-FR" dirty="0" smtClean="0">
                <a:solidFill>
                  <a:srgbClr val="0070C0"/>
                </a:solidFill>
              </a:rPr>
              <a:t>Recherche de la BP la plus lente</a:t>
            </a:r>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5097" y="2882553"/>
            <a:ext cx="691938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97" y="4557916"/>
            <a:ext cx="785892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6"/>
          <p:cNvSpPr>
            <a:spLocks noChangeArrowheads="1"/>
          </p:cNvSpPr>
          <p:nvPr/>
        </p:nvSpPr>
        <p:spPr bwMode="auto">
          <a:xfrm>
            <a:off x="2910185" y="3890665"/>
            <a:ext cx="1624372" cy="34725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1" name="Rectangle 6"/>
          <p:cNvSpPr>
            <a:spLocks noChangeArrowheads="1"/>
          </p:cNvSpPr>
          <p:nvPr/>
        </p:nvSpPr>
        <p:spPr bwMode="auto">
          <a:xfrm>
            <a:off x="2550145" y="5402833"/>
            <a:ext cx="1800200" cy="36842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2" name="Line 7"/>
          <p:cNvSpPr>
            <a:spLocks noChangeShapeType="1"/>
          </p:cNvSpPr>
          <p:nvPr/>
        </p:nvSpPr>
        <p:spPr bwMode="auto">
          <a:xfrm flipV="1">
            <a:off x="4368627" y="2738537"/>
            <a:ext cx="1277030" cy="281353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ZoneTexte 12"/>
          <p:cNvSpPr txBox="1"/>
          <p:nvPr/>
        </p:nvSpPr>
        <p:spPr>
          <a:xfrm>
            <a:off x="5485264" y="2276872"/>
            <a:ext cx="3335208" cy="369332"/>
          </a:xfrm>
          <a:prstGeom prst="rect">
            <a:avLst/>
          </a:prstGeom>
          <a:noFill/>
        </p:spPr>
        <p:txBody>
          <a:bodyPr wrap="none" rtlCol="0">
            <a:spAutoFit/>
          </a:bodyPr>
          <a:lstStyle/>
          <a:p>
            <a:r>
              <a:rPr lang="fr-FR" dirty="0" smtClean="0">
                <a:solidFill>
                  <a:srgbClr val="FF0000"/>
                </a:solidFill>
              </a:rPr>
              <a:t>La BP la plus faible est 1Mbit/s</a:t>
            </a:r>
          </a:p>
        </p:txBody>
      </p:sp>
      <p:sp>
        <p:nvSpPr>
          <p:cNvPr id="14" name="Line 7"/>
          <p:cNvSpPr>
            <a:spLocks noChangeShapeType="1"/>
          </p:cNvSpPr>
          <p:nvPr/>
        </p:nvSpPr>
        <p:spPr bwMode="auto">
          <a:xfrm flipV="1">
            <a:off x="4526856" y="2738537"/>
            <a:ext cx="958408" cy="131814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221</a:t>
            </a:fld>
            <a:endParaRPr lang="fr-BE" dirty="0"/>
          </a:p>
        </p:txBody>
      </p:sp>
      <p:sp>
        <p:nvSpPr>
          <p:cNvPr id="17"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Métrique EIGRP</a:t>
            </a:r>
            <a:endParaRPr lang="fr-FR" sz="2800" dirty="0"/>
          </a:p>
        </p:txBody>
      </p:sp>
    </p:spTree>
    <p:extLst>
      <p:ext uri="{BB962C8B-B14F-4D97-AF65-F5344CB8AC3E}">
        <p14:creationId xmlns:p14="http://schemas.microsoft.com/office/powerpoint/2010/main" val="46572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2"/>
          <p:cNvSpPr>
            <a:spLocks noGrp="1" noChangeArrowheads="1"/>
          </p:cNvSpPr>
          <p:nvPr>
            <p:ph type="title"/>
          </p:nvPr>
        </p:nvSpPr>
        <p:spPr/>
        <p:txBody>
          <a:bodyPr>
            <a:normAutofit/>
          </a:bodyPr>
          <a:lstStyle/>
          <a:p>
            <a:pPr eaLnBrk="1" hangingPunct="1"/>
            <a:r>
              <a:rPr lang="fr-FR" altLang="fr-FR" dirty="0"/>
              <a:t>Métrique EIGRP</a:t>
            </a:r>
            <a:endParaRPr lang="fr-FR" altLang="fr-FR" dirty="0" smtClean="0"/>
          </a:p>
        </p:txBody>
      </p:sp>
      <p:sp>
        <p:nvSpPr>
          <p:cNvPr id="343044" name="Rectangle 3"/>
          <p:cNvSpPr>
            <a:spLocks noGrp="1" noChangeArrowheads="1"/>
          </p:cNvSpPr>
          <p:nvPr>
            <p:ph type="body" idx="1"/>
          </p:nvPr>
        </p:nvSpPr>
        <p:spPr/>
        <p:txBody>
          <a:bodyPr/>
          <a:lstStyle/>
          <a:p>
            <a:pPr eaLnBrk="1" hangingPunct="1">
              <a:lnSpc>
                <a:spcPct val="90000"/>
              </a:lnSpc>
            </a:pPr>
            <a:r>
              <a:rPr lang="fr-FR" altLang="fr-FR" dirty="0" smtClean="0">
                <a:solidFill>
                  <a:schemeClr val="accent6">
                    <a:lumMod val="75000"/>
                  </a:schemeClr>
                </a:solidFill>
              </a:rPr>
              <a:t>Exemple de calcul (suite)</a:t>
            </a:r>
          </a:p>
          <a:p>
            <a:pPr lvl="1" eaLnBrk="1" hangingPunct="1">
              <a:lnSpc>
                <a:spcPct val="90000"/>
              </a:lnSpc>
            </a:pPr>
            <a:r>
              <a:rPr lang="fr-FR" altLang="fr-FR" dirty="0" smtClean="0">
                <a:solidFill>
                  <a:srgbClr val="0070C0"/>
                </a:solidFill>
              </a:rPr>
              <a:t>Recherche de la BP</a:t>
            </a:r>
          </a:p>
          <a:p>
            <a:pPr lvl="2" eaLnBrk="1" hangingPunct="1">
              <a:lnSpc>
                <a:spcPct val="90000"/>
              </a:lnSpc>
            </a:pPr>
            <a:r>
              <a:rPr lang="fr-FR" altLang="fr-FR" dirty="0" smtClean="0"/>
              <a:t>Serial 0/0/1 de R2 : BP = 1000 Kbits/s</a:t>
            </a:r>
          </a:p>
          <a:p>
            <a:pPr lvl="2" eaLnBrk="1" hangingPunct="1">
              <a:lnSpc>
                <a:spcPct val="90000"/>
              </a:lnSpc>
            </a:pPr>
            <a:r>
              <a:rPr lang="fr-FR" altLang="fr-FR" dirty="0" smtClean="0"/>
              <a:t>Fa 0/0 de R3 : BP = 100 000 Kbits/s</a:t>
            </a:r>
          </a:p>
          <a:p>
            <a:pPr lvl="3" eaLnBrk="1" hangingPunct="1">
              <a:lnSpc>
                <a:spcPct val="90000"/>
              </a:lnSpc>
              <a:buFontTx/>
              <a:buNone/>
            </a:pPr>
            <a:r>
              <a:rPr lang="fr-FR" altLang="fr-FR" dirty="0" smtClean="0">
                <a:sym typeface="Wingdings" pitchFamily="2" charset="2"/>
              </a:rPr>
              <a:t> </a:t>
            </a:r>
            <a:r>
              <a:rPr lang="fr-FR" altLang="fr-FR" dirty="0" smtClean="0"/>
              <a:t>La bande passante la plus lente est donc de 1 000 Kbits/s</a:t>
            </a:r>
          </a:p>
          <a:p>
            <a:pPr lvl="1" eaLnBrk="1" hangingPunct="1">
              <a:lnSpc>
                <a:spcPct val="90000"/>
              </a:lnSpc>
            </a:pPr>
            <a:r>
              <a:rPr lang="fr-FR" altLang="fr-FR" dirty="0" smtClean="0">
                <a:solidFill>
                  <a:srgbClr val="0070C0"/>
                </a:solidFill>
              </a:rPr>
              <a:t>Calcul de la partie BP</a:t>
            </a:r>
          </a:p>
          <a:p>
            <a:pPr lvl="2" eaLnBrk="1" hangingPunct="1">
              <a:lnSpc>
                <a:spcPct val="90000"/>
              </a:lnSpc>
            </a:pPr>
            <a:r>
              <a:rPr lang="fr-FR" altLang="fr-FR" dirty="0" smtClean="0"/>
              <a:t>10 000 000/1000 = 10000 </a:t>
            </a:r>
          </a:p>
          <a:p>
            <a:pPr lvl="3" eaLnBrk="1" hangingPunct="1">
              <a:lnSpc>
                <a:spcPct val="90000"/>
              </a:lnSpc>
            </a:pPr>
            <a:r>
              <a:rPr lang="fr-FR" altLang="fr-FR" dirty="0" smtClean="0"/>
              <a:t>Si le résultat n’est pas un entier, la valeur est arrondie à la valeur inférieure.</a:t>
            </a:r>
          </a:p>
          <a:p>
            <a:pPr lvl="2" eaLnBrk="1" hangingPunct="1">
              <a:lnSpc>
                <a:spcPct val="90000"/>
              </a:lnSpc>
            </a:pPr>
            <a:r>
              <a:rPr lang="fr-FR" altLang="fr-FR" dirty="0" smtClean="0"/>
              <a:t>Partie BP = 10000*256 = 2560000</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222</a:t>
            </a:fld>
            <a:endParaRPr lang="fr-BE" dirty="0"/>
          </a:p>
        </p:txBody>
      </p:sp>
    </p:spTree>
    <p:extLst>
      <p:ext uri="{BB962C8B-B14F-4D97-AF65-F5344CB8AC3E}">
        <p14:creationId xmlns:p14="http://schemas.microsoft.com/office/powerpoint/2010/main" val="3050999696"/>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3"/>
          <p:cNvSpPr>
            <a:spLocks noGrp="1" noChangeArrowheads="1"/>
          </p:cNvSpPr>
          <p:nvPr>
            <p:ph type="body" sz="half" idx="1"/>
          </p:nvPr>
        </p:nvSpPr>
        <p:spPr/>
        <p:txBody>
          <a:bodyPr/>
          <a:lstStyle/>
          <a:p>
            <a:pPr eaLnBrk="1" hangingPunct="1"/>
            <a:r>
              <a:rPr lang="fr-FR" altLang="fr-FR" dirty="0" smtClean="0">
                <a:solidFill>
                  <a:schemeClr val="accent6">
                    <a:lumMod val="75000"/>
                  </a:schemeClr>
                </a:solidFill>
              </a:rPr>
              <a:t>Exemple de calcul (suite)</a:t>
            </a:r>
          </a:p>
          <a:p>
            <a:pPr lvl="1" eaLnBrk="1" hangingPunct="1"/>
            <a:r>
              <a:rPr lang="fr-FR" altLang="fr-FR" dirty="0">
                <a:solidFill>
                  <a:srgbClr val="0070C0"/>
                </a:solidFill>
              </a:rPr>
              <a:t>Recherche du délai</a:t>
            </a:r>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8562" y="2810545"/>
            <a:ext cx="691938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62" y="4485908"/>
            <a:ext cx="785892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6"/>
          <p:cNvSpPr>
            <a:spLocks noChangeArrowheads="1"/>
          </p:cNvSpPr>
          <p:nvPr/>
        </p:nvSpPr>
        <p:spPr bwMode="auto">
          <a:xfrm>
            <a:off x="4733850" y="3818657"/>
            <a:ext cx="1871376" cy="34725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1" name="Rectangle 6"/>
          <p:cNvSpPr>
            <a:spLocks noChangeArrowheads="1"/>
          </p:cNvSpPr>
          <p:nvPr/>
        </p:nvSpPr>
        <p:spPr bwMode="auto">
          <a:xfrm>
            <a:off x="4373810" y="5330825"/>
            <a:ext cx="1800200" cy="36842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2" name="Line 7"/>
          <p:cNvSpPr>
            <a:spLocks noChangeShapeType="1"/>
          </p:cNvSpPr>
          <p:nvPr/>
        </p:nvSpPr>
        <p:spPr bwMode="auto">
          <a:xfrm flipV="1">
            <a:off x="6192292" y="2666529"/>
            <a:ext cx="1277030" cy="281353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ZoneTexte 12"/>
          <p:cNvSpPr txBox="1"/>
          <p:nvPr/>
        </p:nvSpPr>
        <p:spPr>
          <a:xfrm>
            <a:off x="5508729" y="2204864"/>
            <a:ext cx="3095719" cy="369332"/>
          </a:xfrm>
          <a:prstGeom prst="rect">
            <a:avLst/>
          </a:prstGeom>
          <a:noFill/>
        </p:spPr>
        <p:txBody>
          <a:bodyPr wrap="none" rtlCol="0">
            <a:spAutoFit/>
          </a:bodyPr>
          <a:lstStyle/>
          <a:p>
            <a:r>
              <a:rPr lang="fr-FR" dirty="0" smtClean="0">
                <a:solidFill>
                  <a:srgbClr val="FF0000"/>
                </a:solidFill>
              </a:rPr>
              <a:t>Ces deux délais sont utilisés</a:t>
            </a:r>
          </a:p>
        </p:txBody>
      </p:sp>
      <p:sp>
        <p:nvSpPr>
          <p:cNvPr id="14" name="Line 7"/>
          <p:cNvSpPr>
            <a:spLocks noChangeShapeType="1"/>
          </p:cNvSpPr>
          <p:nvPr/>
        </p:nvSpPr>
        <p:spPr bwMode="auto">
          <a:xfrm flipV="1">
            <a:off x="6605225" y="2666529"/>
            <a:ext cx="703703" cy="131814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223</a:t>
            </a:fld>
            <a:endParaRPr lang="fr-BE" dirty="0"/>
          </a:p>
        </p:txBody>
      </p:sp>
      <p:sp>
        <p:nvSpPr>
          <p:cNvPr id="17"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Métrique EIGRP</a:t>
            </a:r>
            <a:endParaRPr lang="fr-FR" sz="2800" dirty="0"/>
          </a:p>
        </p:txBody>
      </p:sp>
    </p:spTree>
    <p:extLst>
      <p:ext uri="{BB962C8B-B14F-4D97-AF65-F5344CB8AC3E}">
        <p14:creationId xmlns:p14="http://schemas.microsoft.com/office/powerpoint/2010/main" val="89213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1" name="Rectangle 2"/>
          <p:cNvSpPr>
            <a:spLocks noGrp="1" noChangeArrowheads="1"/>
          </p:cNvSpPr>
          <p:nvPr>
            <p:ph type="title"/>
          </p:nvPr>
        </p:nvSpPr>
        <p:spPr/>
        <p:txBody>
          <a:bodyPr>
            <a:normAutofit/>
          </a:bodyPr>
          <a:lstStyle/>
          <a:p>
            <a:pPr eaLnBrk="1" hangingPunct="1"/>
            <a:r>
              <a:rPr lang="fr-FR" altLang="fr-FR" dirty="0"/>
              <a:t>Métrique EIGRP</a:t>
            </a:r>
            <a:endParaRPr lang="fr-FR" altLang="fr-FR" dirty="0" smtClean="0"/>
          </a:p>
        </p:txBody>
      </p:sp>
      <p:sp>
        <p:nvSpPr>
          <p:cNvPr id="345092"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Exemple de calcul (suite)</a:t>
            </a:r>
          </a:p>
          <a:p>
            <a:pPr lvl="1" eaLnBrk="1" hangingPunct="1"/>
            <a:r>
              <a:rPr lang="fr-FR" altLang="fr-FR" dirty="0" smtClean="0">
                <a:solidFill>
                  <a:srgbClr val="0070C0"/>
                </a:solidFill>
              </a:rPr>
              <a:t>Recherche des délais </a:t>
            </a:r>
          </a:p>
          <a:p>
            <a:pPr lvl="2" eaLnBrk="1" hangingPunct="1"/>
            <a:r>
              <a:rPr lang="fr-FR" altLang="fr-FR" dirty="0" smtClean="0"/>
              <a:t>Le délai de Serial 0/0/1 de R2 = 20 000 µs </a:t>
            </a:r>
          </a:p>
          <a:p>
            <a:pPr lvl="2" eaLnBrk="1" hangingPunct="1"/>
            <a:r>
              <a:rPr lang="fr-FR" altLang="fr-FR" dirty="0" smtClean="0"/>
              <a:t>Le délai </a:t>
            </a:r>
            <a:r>
              <a:rPr lang="fr-FR" altLang="fr-FR" dirty="0" err="1" smtClean="0"/>
              <a:t>FastEthernet</a:t>
            </a:r>
            <a:r>
              <a:rPr lang="fr-FR" altLang="fr-FR" dirty="0" smtClean="0"/>
              <a:t> 0/0 de R3 = 100 µs</a:t>
            </a:r>
          </a:p>
          <a:p>
            <a:pPr lvl="1" eaLnBrk="1" hangingPunct="1"/>
            <a:r>
              <a:rPr lang="fr-FR" altLang="fr-FR" dirty="0" smtClean="0">
                <a:solidFill>
                  <a:srgbClr val="0070C0"/>
                </a:solidFill>
              </a:rPr>
              <a:t>Calcul du délai total</a:t>
            </a:r>
          </a:p>
          <a:p>
            <a:pPr lvl="2" eaLnBrk="1" hangingPunct="1"/>
            <a:r>
              <a:rPr lang="fr-FR" altLang="fr-FR" dirty="0" smtClean="0"/>
              <a:t>Chaque valeur de délai est d’abord divisée par 10 </a:t>
            </a:r>
            <a:r>
              <a:rPr lang="fr-FR" altLang="fr-FR" dirty="0"/>
              <a:t>puis </a:t>
            </a:r>
            <a:r>
              <a:rPr lang="fr-FR" altLang="fr-FR" dirty="0" smtClean="0"/>
              <a:t>sommée (l’unité utilisée par EIGRP est la dizaine de µs) </a:t>
            </a:r>
          </a:p>
          <a:p>
            <a:pPr lvl="2" eaLnBrk="1" hangingPunct="1"/>
            <a:r>
              <a:rPr lang="fr-FR" altLang="fr-FR" dirty="0" smtClean="0"/>
              <a:t>La partie délai de la mesure composite est de [20 000/10 + 100/10] * 256 = 514 560</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224</a:t>
            </a:fld>
            <a:endParaRPr lang="fr-BE" dirty="0"/>
          </a:p>
        </p:txBody>
      </p:sp>
    </p:spTree>
    <p:extLst>
      <p:ext uri="{BB962C8B-B14F-4D97-AF65-F5344CB8AC3E}">
        <p14:creationId xmlns:p14="http://schemas.microsoft.com/office/powerpoint/2010/main" val="211192045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73689" y="2564904"/>
            <a:ext cx="8690799" cy="3351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6116" name="Rectangle 3"/>
          <p:cNvSpPr>
            <a:spLocks noGrp="1" noChangeArrowheads="1"/>
          </p:cNvSpPr>
          <p:nvPr>
            <p:ph type="body" sz="half" idx="1"/>
          </p:nvPr>
        </p:nvSpPr>
        <p:spPr>
          <a:xfrm>
            <a:off x="457200" y="1600200"/>
            <a:ext cx="8229600" cy="1397000"/>
          </a:xfrm>
        </p:spPr>
        <p:txBody>
          <a:bodyPr/>
          <a:lstStyle/>
          <a:p>
            <a:pPr eaLnBrk="1" hangingPunct="1"/>
            <a:r>
              <a:rPr lang="fr-FR" altLang="fr-FR" dirty="0" smtClean="0">
                <a:solidFill>
                  <a:schemeClr val="accent6">
                    <a:lumMod val="75000"/>
                  </a:schemeClr>
                </a:solidFill>
              </a:rPr>
              <a:t>Exemple de calcul (suite)</a:t>
            </a:r>
          </a:p>
          <a:p>
            <a:pPr lvl="1" eaLnBrk="1" hangingPunct="1"/>
            <a:r>
              <a:rPr lang="fr-FR" altLang="fr-FR" sz="2000" dirty="0" smtClean="0">
                <a:solidFill>
                  <a:srgbClr val="0070C0"/>
                </a:solidFill>
              </a:rPr>
              <a:t>La mesure EIGRP est de 2560000 + 514560 =  3074560</a:t>
            </a:r>
          </a:p>
        </p:txBody>
      </p:sp>
      <p:sp>
        <p:nvSpPr>
          <p:cNvPr id="7" name="Rectangle 6"/>
          <p:cNvSpPr>
            <a:spLocks noChangeArrowheads="1"/>
          </p:cNvSpPr>
          <p:nvPr/>
        </p:nvSpPr>
        <p:spPr bwMode="auto">
          <a:xfrm>
            <a:off x="5405264" y="2021245"/>
            <a:ext cx="1367736" cy="34725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8" name="Rectangle 6"/>
          <p:cNvSpPr>
            <a:spLocks noChangeArrowheads="1"/>
          </p:cNvSpPr>
          <p:nvPr/>
        </p:nvSpPr>
        <p:spPr bwMode="auto">
          <a:xfrm>
            <a:off x="2915816" y="4301480"/>
            <a:ext cx="1080120" cy="36842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225</a:t>
            </a:fld>
            <a:endParaRPr lang="fr-BE" dirty="0"/>
          </a:p>
        </p:txBody>
      </p:sp>
      <p:sp>
        <p:nvSpPr>
          <p:cNvPr id="11"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Métrique EIGRP</a:t>
            </a:r>
            <a:endParaRPr lang="fr-FR" sz="2800" dirty="0"/>
          </a:p>
        </p:txBody>
      </p:sp>
    </p:spTree>
    <p:extLst>
      <p:ext uri="{BB962C8B-B14F-4D97-AF65-F5344CB8AC3E}">
        <p14:creationId xmlns:p14="http://schemas.microsoft.com/office/powerpoint/2010/main" val="102501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DUAL</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Rappel</a:t>
            </a:r>
          </a:p>
          <a:p>
            <a:pPr lvl="1"/>
            <a:r>
              <a:rPr lang="fr-FR" dirty="0" smtClean="0">
                <a:solidFill>
                  <a:srgbClr val="0070C0"/>
                </a:solidFill>
              </a:rPr>
              <a:t>Boucles </a:t>
            </a:r>
            <a:r>
              <a:rPr lang="fr-FR" dirty="0">
                <a:solidFill>
                  <a:srgbClr val="0070C0"/>
                </a:solidFill>
              </a:rPr>
              <a:t>de routage</a:t>
            </a:r>
            <a:endParaRPr lang="fr-FR" dirty="0" smtClean="0">
              <a:solidFill>
                <a:srgbClr val="0070C0"/>
              </a:solidFill>
            </a:endParaRPr>
          </a:p>
          <a:p>
            <a:pPr lvl="2"/>
            <a:r>
              <a:rPr lang="fr-FR" dirty="0" smtClean="0"/>
              <a:t>Les </a:t>
            </a:r>
            <a:r>
              <a:rPr lang="fr-FR" dirty="0"/>
              <a:t>boucles de routage peuvent nuire aux </a:t>
            </a:r>
            <a:r>
              <a:rPr lang="fr-FR" dirty="0" smtClean="0"/>
              <a:t>performances d’un </a:t>
            </a:r>
            <a:r>
              <a:rPr lang="fr-FR" dirty="0"/>
              <a:t>réseau</a:t>
            </a:r>
          </a:p>
          <a:p>
            <a:pPr lvl="1"/>
            <a:r>
              <a:rPr lang="fr-FR" dirty="0" smtClean="0">
                <a:solidFill>
                  <a:srgbClr val="0070C0"/>
                </a:solidFill>
              </a:rPr>
              <a:t>RIP</a:t>
            </a:r>
          </a:p>
          <a:p>
            <a:pPr lvl="2"/>
            <a:r>
              <a:rPr lang="fr-FR" dirty="0" smtClean="0"/>
              <a:t>RIP utilise notamment des minuteurs et un découpage d’horizon pour éviter les boucles de routages</a:t>
            </a:r>
          </a:p>
          <a:p>
            <a:pPr marL="914400" lvl="2" indent="0">
              <a:buNone/>
            </a:pPr>
            <a:r>
              <a:rPr lang="fr-FR" dirty="0" smtClean="0">
                <a:sym typeface="Wingdings" panose="05000000000000000000" pitchFamily="2" charset="2"/>
              </a:rPr>
              <a:t> La </a:t>
            </a:r>
            <a:r>
              <a:rPr lang="fr-FR" dirty="0">
                <a:sym typeface="Wingdings" panose="05000000000000000000" pitchFamily="2" charset="2"/>
              </a:rPr>
              <a:t>convergence est lente</a:t>
            </a:r>
          </a:p>
          <a:p>
            <a:pPr lvl="1"/>
            <a:r>
              <a:rPr lang="fr-FR" dirty="0" smtClean="0">
                <a:solidFill>
                  <a:srgbClr val="0070C0"/>
                </a:solidFill>
              </a:rPr>
              <a:t>EIGRP</a:t>
            </a:r>
          </a:p>
          <a:p>
            <a:pPr lvl="2"/>
            <a:r>
              <a:rPr lang="fr-FR" dirty="0" smtClean="0"/>
              <a:t>Se base principalement sur DUAL pour </a:t>
            </a:r>
            <a:r>
              <a:rPr lang="fr-FR" dirty="0"/>
              <a:t>éviter les boucles de routages</a:t>
            </a:r>
          </a:p>
          <a:p>
            <a:pPr marL="914400" lvl="2" indent="0">
              <a:buNone/>
            </a:pPr>
            <a:r>
              <a:rPr lang="fr-FR" dirty="0" smtClean="0">
                <a:sym typeface="Wingdings" panose="05000000000000000000" pitchFamily="2" charset="2"/>
              </a:rPr>
              <a:t> La </a:t>
            </a:r>
            <a:r>
              <a:rPr lang="fr-FR" dirty="0">
                <a:sym typeface="Wingdings" panose="05000000000000000000" pitchFamily="2" charset="2"/>
              </a:rPr>
              <a:t>convergence est </a:t>
            </a:r>
            <a:r>
              <a:rPr lang="fr-FR" dirty="0" smtClean="0">
                <a:sym typeface="Wingdings" panose="05000000000000000000" pitchFamily="2" charset="2"/>
              </a:rPr>
              <a:t>plus rapide</a:t>
            </a:r>
          </a:p>
          <a:p>
            <a:pPr lvl="2">
              <a:buFont typeface="Wingdings" pitchFamily="2" charset="2"/>
              <a:buChar char="à"/>
            </a:pPr>
            <a:r>
              <a:rPr lang="fr-FR" dirty="0" smtClean="0">
                <a:sym typeface="Wingdings" panose="05000000000000000000" pitchFamily="2" charset="2"/>
              </a:rPr>
              <a:t> </a:t>
            </a:r>
            <a:r>
              <a:rPr lang="fr-FR" altLang="fr-FR" dirty="0" smtClean="0"/>
              <a:t>Offre </a:t>
            </a:r>
            <a:r>
              <a:rPr lang="fr-FR" altLang="fr-FR" dirty="0"/>
              <a:t>des chemins de secours sans boucles pouvant être </a:t>
            </a:r>
            <a:r>
              <a:rPr lang="fr-FR" altLang="fr-FR" dirty="0" smtClean="0"/>
              <a:t> utilisés </a:t>
            </a:r>
            <a:r>
              <a:rPr lang="fr-FR" altLang="fr-FR" dirty="0"/>
              <a:t>immédiatement</a:t>
            </a:r>
            <a:endParaRPr lang="fr-FR" dirty="0">
              <a:sym typeface="Wingdings" panose="05000000000000000000" pitchFamily="2" charset="2"/>
            </a:endParaRPr>
          </a:p>
          <a:p>
            <a:pPr lvl="2">
              <a:buFont typeface="Wingdings" pitchFamily="2" charset="2"/>
              <a:buChar char="à"/>
            </a:pPr>
            <a:r>
              <a:rPr lang="fr-FR" dirty="0" smtClean="0">
                <a:sym typeface="Wingdings" panose="05000000000000000000" pitchFamily="2" charset="2"/>
              </a:rPr>
              <a:t> Les calculs peuvent nécessiter un </a:t>
            </a:r>
            <a:r>
              <a:rPr lang="fr-FR" dirty="0"/>
              <a:t>temps processeur </a:t>
            </a:r>
            <a:r>
              <a:rPr lang="fr-FR" dirty="0" smtClean="0"/>
              <a:t>important</a:t>
            </a:r>
          </a:p>
          <a:p>
            <a:pPr lvl="1"/>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226</a:t>
            </a:fld>
            <a:endParaRPr lang="fr-BE" dirty="0"/>
          </a:p>
        </p:txBody>
      </p:sp>
    </p:spTree>
    <p:extLst>
      <p:ext uri="{BB962C8B-B14F-4D97-AF65-F5344CB8AC3E}">
        <p14:creationId xmlns:p14="http://schemas.microsoft.com/office/powerpoint/2010/main" val="230930823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DUAL</a:t>
            </a:r>
            <a:endParaRPr lang="fr-FR" dirty="0"/>
          </a:p>
        </p:txBody>
      </p:sp>
      <p:sp>
        <p:nvSpPr>
          <p:cNvPr id="3" name="Espace réservé du contenu 2"/>
          <p:cNvSpPr>
            <a:spLocks noGrp="1"/>
          </p:cNvSpPr>
          <p:nvPr>
            <p:ph idx="1"/>
          </p:nvPr>
        </p:nvSpPr>
        <p:spPr>
          <a:xfrm>
            <a:off x="457200" y="1600200"/>
            <a:ext cx="8229600" cy="2692895"/>
          </a:xfrm>
        </p:spPr>
        <p:txBody>
          <a:bodyPr>
            <a:normAutofit/>
          </a:bodyPr>
          <a:lstStyle/>
          <a:p>
            <a:r>
              <a:rPr lang="fr-FR" dirty="0">
                <a:solidFill>
                  <a:schemeClr val="accent6">
                    <a:lumMod val="75000"/>
                  </a:schemeClr>
                </a:solidFill>
              </a:rPr>
              <a:t>Successeur (</a:t>
            </a:r>
            <a:r>
              <a:rPr lang="fr-FR" dirty="0" err="1">
                <a:solidFill>
                  <a:schemeClr val="accent6">
                    <a:lumMod val="75000"/>
                  </a:schemeClr>
                </a:solidFill>
              </a:rPr>
              <a:t>Successor</a:t>
            </a:r>
            <a:r>
              <a:rPr lang="fr-FR" dirty="0">
                <a:solidFill>
                  <a:schemeClr val="accent6">
                    <a:lumMod val="75000"/>
                  </a:schemeClr>
                </a:solidFill>
              </a:rPr>
              <a:t>)</a:t>
            </a:r>
          </a:p>
          <a:p>
            <a:pPr lvl="1"/>
            <a:r>
              <a:rPr lang="fr-FR" dirty="0">
                <a:solidFill>
                  <a:srgbClr val="0070C0"/>
                </a:solidFill>
              </a:rPr>
              <a:t>Routeur voisin utilisé pour le transfert de paquets</a:t>
            </a:r>
          </a:p>
          <a:p>
            <a:pPr lvl="2"/>
            <a:r>
              <a:rPr lang="fr-FR" dirty="0"/>
              <a:t>Il constitue </a:t>
            </a:r>
            <a:r>
              <a:rPr lang="fr-FR" dirty="0" smtClean="0"/>
              <a:t>le premier saut sur la </a:t>
            </a:r>
            <a:r>
              <a:rPr lang="fr-FR" dirty="0"/>
              <a:t>route à moindre coût jusqu’au réseau de destination.</a:t>
            </a:r>
          </a:p>
          <a:p>
            <a:r>
              <a:rPr lang="fr-FR" dirty="0">
                <a:solidFill>
                  <a:schemeClr val="accent6">
                    <a:lumMod val="75000"/>
                  </a:schemeClr>
                </a:solidFill>
              </a:rPr>
              <a:t>D</a:t>
            </a:r>
            <a:r>
              <a:rPr lang="fr-FR" dirty="0" smtClean="0">
                <a:solidFill>
                  <a:schemeClr val="accent6">
                    <a:lumMod val="75000"/>
                  </a:schemeClr>
                </a:solidFill>
              </a:rPr>
              <a:t>istance </a:t>
            </a:r>
            <a:r>
              <a:rPr lang="fr-FR" dirty="0">
                <a:solidFill>
                  <a:schemeClr val="accent6">
                    <a:lumMod val="75000"/>
                  </a:schemeClr>
                </a:solidFill>
              </a:rPr>
              <a:t>de faisabilité (FD) </a:t>
            </a:r>
          </a:p>
          <a:p>
            <a:pPr lvl="1"/>
            <a:r>
              <a:rPr lang="fr-FR" dirty="0" err="1">
                <a:solidFill>
                  <a:srgbClr val="0070C0"/>
                </a:solidFill>
              </a:rPr>
              <a:t>Feasible</a:t>
            </a:r>
            <a:r>
              <a:rPr lang="fr-FR" dirty="0">
                <a:solidFill>
                  <a:srgbClr val="0070C0"/>
                </a:solidFill>
              </a:rPr>
              <a:t> Distance</a:t>
            </a:r>
          </a:p>
          <a:p>
            <a:pPr lvl="2"/>
            <a:r>
              <a:rPr lang="fr-FR" dirty="0"/>
              <a:t>C’est la </a:t>
            </a:r>
            <a:r>
              <a:rPr lang="fr-FR" dirty="0" smtClean="0"/>
              <a:t>métrique la </a:t>
            </a:r>
            <a:r>
              <a:rPr lang="fr-FR" dirty="0"/>
              <a:t>plus basse calculée pour atteindre le réseau de destination. </a:t>
            </a:r>
          </a:p>
          <a:p>
            <a:endParaRPr lang="fr-FR"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11" y="4628975"/>
            <a:ext cx="8791377" cy="1509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6"/>
          <p:cNvSpPr>
            <a:spLocks noChangeArrowheads="1"/>
          </p:cNvSpPr>
          <p:nvPr/>
        </p:nvSpPr>
        <p:spPr bwMode="auto">
          <a:xfrm>
            <a:off x="4932040" y="5817460"/>
            <a:ext cx="1327523" cy="347253"/>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 name="Line 7"/>
          <p:cNvSpPr>
            <a:spLocks noChangeShapeType="1"/>
          </p:cNvSpPr>
          <p:nvPr/>
        </p:nvSpPr>
        <p:spPr bwMode="auto">
          <a:xfrm flipV="1">
            <a:off x="5595801" y="4628975"/>
            <a:ext cx="1928527" cy="1169894"/>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Rectangle 6"/>
          <p:cNvSpPr>
            <a:spLocks noChangeArrowheads="1"/>
          </p:cNvSpPr>
          <p:nvPr/>
        </p:nvSpPr>
        <p:spPr bwMode="auto">
          <a:xfrm>
            <a:off x="3275855" y="5796289"/>
            <a:ext cx="1080121" cy="36842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9" name="Line 7"/>
          <p:cNvSpPr>
            <a:spLocks noChangeShapeType="1"/>
          </p:cNvSpPr>
          <p:nvPr/>
        </p:nvSpPr>
        <p:spPr bwMode="auto">
          <a:xfrm flipH="1" flipV="1">
            <a:off x="3491880" y="4628974"/>
            <a:ext cx="324035" cy="116989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 name="ZoneTexte 4"/>
          <p:cNvSpPr txBox="1"/>
          <p:nvPr/>
        </p:nvSpPr>
        <p:spPr>
          <a:xfrm>
            <a:off x="6921833" y="4005064"/>
            <a:ext cx="1693733" cy="646331"/>
          </a:xfrm>
          <a:prstGeom prst="rect">
            <a:avLst/>
          </a:prstGeom>
          <a:noFill/>
        </p:spPr>
        <p:txBody>
          <a:bodyPr wrap="none" rtlCol="0">
            <a:spAutoFit/>
          </a:bodyPr>
          <a:lstStyle/>
          <a:p>
            <a:r>
              <a:rPr lang="fr-FR" dirty="0" smtClean="0">
                <a:solidFill>
                  <a:srgbClr val="00B050"/>
                </a:solidFill>
              </a:rPr>
              <a:t>Adresse IP du </a:t>
            </a:r>
          </a:p>
          <a:p>
            <a:r>
              <a:rPr lang="fr-FR" dirty="0" err="1" smtClean="0">
                <a:solidFill>
                  <a:srgbClr val="00B050"/>
                </a:solidFill>
              </a:rPr>
              <a:t>Successor</a:t>
            </a:r>
            <a:endParaRPr lang="fr-FR" dirty="0">
              <a:solidFill>
                <a:srgbClr val="00B050"/>
              </a:solidFill>
            </a:endParaRPr>
          </a:p>
        </p:txBody>
      </p:sp>
      <p:sp>
        <p:nvSpPr>
          <p:cNvPr id="10" name="ZoneTexte 9"/>
          <p:cNvSpPr txBox="1"/>
          <p:nvPr/>
        </p:nvSpPr>
        <p:spPr>
          <a:xfrm>
            <a:off x="2234241" y="4027484"/>
            <a:ext cx="4243469" cy="646331"/>
          </a:xfrm>
          <a:prstGeom prst="rect">
            <a:avLst/>
          </a:prstGeom>
          <a:noFill/>
        </p:spPr>
        <p:txBody>
          <a:bodyPr wrap="none" rtlCol="0">
            <a:spAutoFit/>
          </a:bodyPr>
          <a:lstStyle/>
          <a:p>
            <a:r>
              <a:rPr lang="fr-FR" dirty="0" err="1" smtClean="0">
                <a:solidFill>
                  <a:srgbClr val="FF0000"/>
                </a:solidFill>
              </a:rPr>
              <a:t>Feasible</a:t>
            </a:r>
            <a:r>
              <a:rPr lang="fr-FR" dirty="0" smtClean="0">
                <a:solidFill>
                  <a:srgbClr val="FF0000"/>
                </a:solidFill>
              </a:rPr>
              <a:t> Distance = meilleure métrique </a:t>
            </a:r>
          </a:p>
          <a:p>
            <a:r>
              <a:rPr lang="fr-FR" dirty="0">
                <a:solidFill>
                  <a:srgbClr val="FF0000"/>
                </a:solidFill>
              </a:rPr>
              <a:t>v</a:t>
            </a:r>
            <a:r>
              <a:rPr lang="fr-FR" dirty="0" smtClean="0">
                <a:solidFill>
                  <a:srgbClr val="FF0000"/>
                </a:solidFill>
              </a:rPr>
              <a:t>ers 172.16.2.0/24</a:t>
            </a:r>
            <a:endParaRPr lang="fr-FR" dirty="0">
              <a:solidFill>
                <a:srgbClr val="FF0000"/>
              </a:solidFill>
            </a:endParaRPr>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227</a:t>
            </a:fld>
            <a:endParaRPr lang="fr-BE" dirty="0"/>
          </a:p>
        </p:txBody>
      </p:sp>
    </p:spTree>
    <p:extLst>
      <p:ext uri="{BB962C8B-B14F-4D97-AF65-F5344CB8AC3E}">
        <p14:creationId xmlns:p14="http://schemas.microsoft.com/office/powerpoint/2010/main" val="384865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5" grpId="0"/>
      <p:bldP spid="10"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203848" y="3717032"/>
            <a:ext cx="4176464" cy="2431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1236" name="Rectangle 3"/>
          <p:cNvSpPr>
            <a:spLocks noGrp="1" noChangeArrowheads="1"/>
          </p:cNvSpPr>
          <p:nvPr>
            <p:ph type="body" sz="half" idx="1"/>
          </p:nvPr>
        </p:nvSpPr>
        <p:spPr/>
        <p:txBody>
          <a:bodyPr>
            <a:normAutofit/>
          </a:bodyPr>
          <a:lstStyle/>
          <a:p>
            <a:pPr eaLnBrk="1" hangingPunct="1"/>
            <a:r>
              <a:rPr lang="fr-FR" altLang="fr-FR" dirty="0">
                <a:solidFill>
                  <a:schemeClr val="accent6">
                    <a:lumMod val="75000"/>
                  </a:schemeClr>
                </a:solidFill>
              </a:rPr>
              <a:t>S</a:t>
            </a:r>
            <a:r>
              <a:rPr lang="fr-FR" altLang="fr-FR" dirty="0" smtClean="0">
                <a:solidFill>
                  <a:schemeClr val="accent6">
                    <a:lumMod val="75000"/>
                  </a:schemeClr>
                </a:solidFill>
              </a:rPr>
              <a:t>uccesseur potentiel </a:t>
            </a:r>
          </a:p>
          <a:p>
            <a:pPr lvl="1" eaLnBrk="1" hangingPunct="1"/>
            <a:r>
              <a:rPr lang="fr-FR" altLang="fr-FR" dirty="0" err="1" smtClean="0">
                <a:solidFill>
                  <a:srgbClr val="0070C0"/>
                </a:solidFill>
              </a:rPr>
              <a:t>Feasible</a:t>
            </a:r>
            <a:r>
              <a:rPr lang="fr-FR" altLang="fr-FR" dirty="0" smtClean="0">
                <a:solidFill>
                  <a:srgbClr val="0070C0"/>
                </a:solidFill>
              </a:rPr>
              <a:t> </a:t>
            </a:r>
            <a:r>
              <a:rPr lang="fr-FR" altLang="fr-FR" dirty="0" err="1" smtClean="0">
                <a:solidFill>
                  <a:srgbClr val="0070C0"/>
                </a:solidFill>
              </a:rPr>
              <a:t>Successor</a:t>
            </a:r>
            <a:r>
              <a:rPr lang="fr-FR" altLang="fr-FR" dirty="0" smtClean="0">
                <a:solidFill>
                  <a:srgbClr val="0070C0"/>
                </a:solidFill>
              </a:rPr>
              <a:t> (FS)</a:t>
            </a:r>
          </a:p>
          <a:p>
            <a:pPr lvl="2" eaLnBrk="1" hangingPunct="1"/>
            <a:r>
              <a:rPr lang="fr-FR" altLang="fr-FR" dirty="0" smtClean="0"/>
              <a:t>Un FS est un voisin comportant un chemin vers le même réseau de destination que le successeur </a:t>
            </a:r>
            <a:r>
              <a:rPr lang="fr-FR" altLang="fr-FR" u="sng" dirty="0" smtClean="0"/>
              <a:t>ET</a:t>
            </a:r>
            <a:r>
              <a:rPr lang="fr-FR" altLang="fr-FR" dirty="0" smtClean="0"/>
              <a:t> satisfaisant à la condition de faisabilité </a:t>
            </a:r>
          </a:p>
          <a:p>
            <a:pPr marL="914400" lvl="2" indent="0" eaLnBrk="1" hangingPunct="1">
              <a:buNone/>
            </a:pPr>
            <a:r>
              <a:rPr lang="fr-FR" altLang="fr-FR" dirty="0" smtClean="0">
                <a:sym typeface="Wingdings" panose="05000000000000000000" pitchFamily="2" charset="2"/>
              </a:rPr>
              <a:t> ce chemin de secours est </a:t>
            </a:r>
            <a:r>
              <a:rPr lang="fr-FR" altLang="fr-FR" dirty="0" smtClean="0"/>
              <a:t>sans </a:t>
            </a:r>
            <a:r>
              <a:rPr lang="fr-FR" altLang="fr-FR" dirty="0"/>
              <a:t>boucle</a:t>
            </a:r>
            <a:endParaRPr lang="fr-FR" altLang="fr-FR" dirty="0" smtClean="0"/>
          </a:p>
        </p:txBody>
      </p:sp>
      <p:sp>
        <p:nvSpPr>
          <p:cNvPr id="583686" name="Text Box 6"/>
          <p:cNvSpPr txBox="1">
            <a:spLocks noChangeArrowheads="1"/>
          </p:cNvSpPr>
          <p:nvPr/>
        </p:nvSpPr>
        <p:spPr bwMode="auto">
          <a:xfrm>
            <a:off x="107504" y="3573016"/>
            <a:ext cx="2698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00B050"/>
                </a:solidFill>
              </a:rPr>
              <a:t>R1 est-il un FS pour R2?</a:t>
            </a:r>
          </a:p>
        </p:txBody>
      </p:sp>
      <p:sp>
        <p:nvSpPr>
          <p:cNvPr id="583687" name="Freeform 7"/>
          <p:cNvSpPr>
            <a:spLocks/>
          </p:cNvSpPr>
          <p:nvPr/>
        </p:nvSpPr>
        <p:spPr bwMode="auto">
          <a:xfrm>
            <a:off x="3229273" y="3921125"/>
            <a:ext cx="2422847" cy="1596107"/>
          </a:xfrm>
          <a:custGeom>
            <a:avLst/>
            <a:gdLst>
              <a:gd name="T0" fmla="*/ 2147483647 w 2025"/>
              <a:gd name="T1" fmla="*/ 2147483647 h 1323"/>
              <a:gd name="T2" fmla="*/ 2147483647 w 2025"/>
              <a:gd name="T3" fmla="*/ 2147483647 h 1323"/>
              <a:gd name="T4" fmla="*/ 2147483647 w 2025"/>
              <a:gd name="T5" fmla="*/ 2147483647 h 1323"/>
              <a:gd name="T6" fmla="*/ 2147483647 w 2025"/>
              <a:gd name="T7" fmla="*/ 2147483647 h 1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5" h="1323">
                <a:moveTo>
                  <a:pt x="2025" y="370"/>
                </a:moveTo>
                <a:cubicBezTo>
                  <a:pt x="1314" y="185"/>
                  <a:pt x="604" y="0"/>
                  <a:pt x="302" y="98"/>
                </a:cubicBezTo>
                <a:cubicBezTo>
                  <a:pt x="0" y="196"/>
                  <a:pt x="90" y="756"/>
                  <a:pt x="211" y="960"/>
                </a:cubicBezTo>
                <a:cubicBezTo>
                  <a:pt x="332" y="1164"/>
                  <a:pt x="853" y="1240"/>
                  <a:pt x="1027" y="1323"/>
                </a:cubicBezTo>
              </a:path>
            </a:pathLst>
          </a:custGeom>
          <a:noFill/>
          <a:ln w="28575" cmpd="sng">
            <a:solidFill>
              <a:srgbClr val="00B05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228</a:t>
            </a:fld>
            <a:endParaRPr lang="fr-BE" dirty="0"/>
          </a:p>
        </p:txBody>
      </p:sp>
      <p:sp>
        <p:nvSpPr>
          <p:cNvPr id="9"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dirty="0" smtClean="0"/>
              <a:t>Successeur potentiel</a:t>
            </a:r>
            <a:endParaRPr lang="fr-FR" dirty="0"/>
          </a:p>
        </p:txBody>
      </p:sp>
    </p:spTree>
    <p:extLst>
      <p:ext uri="{BB962C8B-B14F-4D97-AF65-F5344CB8AC3E}">
        <p14:creationId xmlns:p14="http://schemas.microsoft.com/office/powerpoint/2010/main" val="2817217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686"/>
                                        </p:tgtEl>
                                        <p:attrNameLst>
                                          <p:attrName>style.visibility</p:attrName>
                                        </p:attrNameLst>
                                      </p:cBhvr>
                                      <p:to>
                                        <p:strVal val="visible"/>
                                      </p:to>
                                    </p:set>
                                    <p:animEffect transition="in" filter="blinds(horizontal)">
                                      <p:cBhvr>
                                        <p:cTn id="7" dur="500"/>
                                        <p:tgtEl>
                                          <p:spTgt spid="58368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83687"/>
                                        </p:tgtEl>
                                        <p:attrNameLst>
                                          <p:attrName>style.visibility</p:attrName>
                                        </p:attrNameLst>
                                      </p:cBhvr>
                                      <p:to>
                                        <p:strVal val="visible"/>
                                      </p:to>
                                    </p:set>
                                    <p:animEffect transition="in" filter="blinds(horizontal)">
                                      <p:cBhvr>
                                        <p:cTn id="10" dur="500"/>
                                        <p:tgtEl>
                                          <p:spTgt spid="583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86" grpId="0"/>
      <p:bldP spid="583687"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9" name="Rectangle 2"/>
          <p:cNvSpPr>
            <a:spLocks noGrp="1" noChangeArrowheads="1"/>
          </p:cNvSpPr>
          <p:nvPr>
            <p:ph type="title"/>
          </p:nvPr>
        </p:nvSpPr>
        <p:spPr/>
        <p:txBody>
          <a:bodyPr/>
          <a:lstStyle/>
          <a:p>
            <a:pPr eaLnBrk="1" hangingPunct="1"/>
            <a:r>
              <a:rPr lang="fr-FR" altLang="fr-FR" smtClean="0"/>
              <a:t>Condition de faisabilité</a:t>
            </a:r>
          </a:p>
        </p:txBody>
      </p:sp>
      <p:sp>
        <p:nvSpPr>
          <p:cNvPr id="352260" name="Rectangle 3"/>
          <p:cNvSpPr>
            <a:spLocks noGrp="1" noChangeArrowheads="1"/>
          </p:cNvSpPr>
          <p:nvPr>
            <p:ph type="body" idx="1"/>
          </p:nvPr>
        </p:nvSpPr>
        <p:spPr/>
        <p:txBody>
          <a:bodyPr/>
          <a:lstStyle/>
          <a:p>
            <a:pPr eaLnBrk="1" hangingPunct="1">
              <a:lnSpc>
                <a:spcPct val="90000"/>
              </a:lnSpc>
            </a:pPr>
            <a:r>
              <a:rPr lang="fr-FR" altLang="fr-FR" dirty="0" smtClean="0">
                <a:solidFill>
                  <a:schemeClr val="accent6">
                    <a:lumMod val="75000"/>
                  </a:schemeClr>
                </a:solidFill>
              </a:rPr>
              <a:t>La condition de faisabilité</a:t>
            </a:r>
          </a:p>
          <a:p>
            <a:pPr lvl="1" eaLnBrk="1" hangingPunct="1">
              <a:lnSpc>
                <a:spcPct val="90000"/>
              </a:lnSpc>
            </a:pPr>
            <a:r>
              <a:rPr lang="fr-FR" altLang="fr-FR" dirty="0" err="1" smtClean="0">
                <a:solidFill>
                  <a:srgbClr val="0070C0"/>
                </a:solidFill>
              </a:rPr>
              <a:t>Feasible</a:t>
            </a:r>
            <a:r>
              <a:rPr lang="fr-FR" altLang="fr-FR" dirty="0" smtClean="0">
                <a:solidFill>
                  <a:srgbClr val="0070C0"/>
                </a:solidFill>
              </a:rPr>
              <a:t> Condition (FC)</a:t>
            </a:r>
          </a:p>
          <a:p>
            <a:pPr lvl="2" eaLnBrk="1" hangingPunct="1">
              <a:lnSpc>
                <a:spcPct val="90000"/>
              </a:lnSpc>
            </a:pPr>
            <a:r>
              <a:rPr lang="fr-FR" altLang="fr-FR" dirty="0" smtClean="0"/>
              <a:t>Elle est remplie lorsque la distance annoncée (RD) par un voisin vers un réseau donné est inférieure à la distance de faisabilité qui sépare le routeur local et ce même réseau de destination. </a:t>
            </a:r>
          </a:p>
          <a:p>
            <a:pPr eaLnBrk="1" hangingPunct="1">
              <a:lnSpc>
                <a:spcPct val="90000"/>
              </a:lnSpc>
            </a:pPr>
            <a:r>
              <a:rPr lang="fr-FR" altLang="fr-FR" dirty="0" smtClean="0">
                <a:solidFill>
                  <a:schemeClr val="accent6">
                    <a:lumMod val="75000"/>
                  </a:schemeClr>
                </a:solidFill>
              </a:rPr>
              <a:t>Distance annoncée</a:t>
            </a:r>
          </a:p>
          <a:p>
            <a:pPr lvl="1" eaLnBrk="1" hangingPunct="1">
              <a:lnSpc>
                <a:spcPct val="90000"/>
              </a:lnSpc>
            </a:pPr>
            <a:r>
              <a:rPr lang="fr-FR" altLang="fr-FR" dirty="0" err="1" smtClean="0">
                <a:solidFill>
                  <a:srgbClr val="0070C0"/>
                </a:solidFill>
              </a:rPr>
              <a:t>Reported</a:t>
            </a:r>
            <a:r>
              <a:rPr lang="fr-FR" altLang="fr-FR" dirty="0" smtClean="0">
                <a:solidFill>
                  <a:srgbClr val="0070C0"/>
                </a:solidFill>
              </a:rPr>
              <a:t> Distance (RD)</a:t>
            </a:r>
          </a:p>
          <a:p>
            <a:pPr lvl="2" eaLnBrk="1" hangingPunct="1">
              <a:lnSpc>
                <a:spcPct val="90000"/>
              </a:lnSpc>
            </a:pPr>
            <a:r>
              <a:rPr lang="fr-FR" altLang="fr-FR" dirty="0" smtClean="0"/>
              <a:t>La distance annoncée est la distance de faisabilité (FD) d’un voisin EIGRP vers le même réseau de destination. </a:t>
            </a:r>
          </a:p>
          <a:p>
            <a:pPr lvl="2" eaLnBrk="1" hangingPunct="1">
              <a:lnSpc>
                <a:spcPct val="90000"/>
              </a:lnSpc>
            </a:pPr>
            <a:r>
              <a:rPr lang="fr-FR" altLang="fr-FR" dirty="0" smtClean="0"/>
              <a:t>La distance annoncée est la mesure qu’un routeur annonce à un voisin à propos de son propre coût vers le réseau de destination.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229</a:t>
            </a:fld>
            <a:endParaRPr lang="fr-BE" dirty="0"/>
          </a:p>
        </p:txBody>
      </p:sp>
    </p:spTree>
    <p:extLst>
      <p:ext uri="{BB962C8B-B14F-4D97-AF65-F5344CB8AC3E}">
        <p14:creationId xmlns:p14="http://schemas.microsoft.com/office/powerpoint/2010/main" val="1762749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p:txBody>
          <a:bodyPr>
            <a:normAutofit/>
          </a:bodyPr>
          <a:lstStyle/>
          <a:p>
            <a:pPr>
              <a:defRPr/>
            </a:pPr>
            <a:r>
              <a:rPr lang="fr-BE" altLang="fr-FR" dirty="0" smtClean="0"/>
              <a:t>Principe des réseaux hiérarchiques</a:t>
            </a:r>
            <a:endParaRPr lang="fr-FR" altLang="fr-FR" dirty="0" smtClean="0"/>
          </a:p>
        </p:txBody>
      </p:sp>
      <p:sp>
        <p:nvSpPr>
          <p:cNvPr id="26627" name="Espace réservé du contenu 2"/>
          <p:cNvSpPr>
            <a:spLocks noGrp="1"/>
          </p:cNvSpPr>
          <p:nvPr>
            <p:ph idx="1"/>
          </p:nvPr>
        </p:nvSpPr>
        <p:spPr>
          <a:xfrm>
            <a:off x="457200" y="1600200"/>
            <a:ext cx="8180388" cy="1828800"/>
          </a:xfrm>
        </p:spPr>
        <p:txBody>
          <a:bodyPr/>
          <a:lstStyle/>
          <a:p>
            <a:pPr eaLnBrk="1" hangingPunct="1"/>
            <a:r>
              <a:rPr lang="fr-BE" altLang="fr-FR" sz="2800" dirty="0" smtClean="0">
                <a:solidFill>
                  <a:schemeClr val="accent6">
                    <a:lumMod val="75000"/>
                  </a:schemeClr>
                </a:solidFill>
              </a:rPr>
              <a:t>Avantages</a:t>
            </a:r>
          </a:p>
          <a:p>
            <a:pPr lvl="1" eaLnBrk="1" hangingPunct="1"/>
            <a:r>
              <a:rPr lang="fr-BE" altLang="fr-FR" sz="2000" dirty="0" smtClean="0">
                <a:solidFill>
                  <a:srgbClr val="0070C0"/>
                </a:solidFill>
              </a:rPr>
              <a:t>Performances (2)</a:t>
            </a:r>
          </a:p>
          <a:p>
            <a:pPr lvl="2" eaLnBrk="1" hangingPunct="1"/>
            <a:r>
              <a:rPr lang="fr-FR" altLang="fr-FR" sz="1600" dirty="0" smtClean="0"/>
              <a:t>La mise en place d’un équilibrage de charge est facilité</a:t>
            </a:r>
            <a:endParaRPr lang="fr-BE" altLang="fr-FR" sz="1600" dirty="0" smtClean="0"/>
          </a:p>
        </p:txBody>
      </p:sp>
      <p:pic>
        <p:nvPicPr>
          <p:cNvPr id="266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816440"/>
            <a:ext cx="7753548" cy="316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23</a:t>
            </a:fld>
            <a:endParaRPr lang="fr-BE" dirty="0"/>
          </a:p>
        </p:txBody>
      </p:sp>
      <p:sp>
        <p:nvSpPr>
          <p:cNvPr id="7" name="Espace réservé de la date 3"/>
          <p:cNvSpPr>
            <a:spLocks noGrp="1"/>
          </p:cNvSpPr>
          <p:nvPr>
            <p:ph type="dt" sz="half" idx="10"/>
          </p:nvPr>
        </p:nvSpPr>
        <p:spPr>
          <a:xfrm>
            <a:off x="7020272" y="6453336"/>
            <a:ext cx="1152128" cy="404664"/>
          </a:xfrm>
        </p:spPr>
        <p:txBody>
          <a:bodyPr/>
          <a:lstStyle/>
          <a:p>
            <a:fld id="{7F44ED6C-F45B-4CA7-82D8-BC1E073DDDCA}" type="datetime1">
              <a:rPr lang="fr-BE" smtClean="0"/>
              <a:t>09-11-16</a:t>
            </a:fld>
            <a:endParaRPr lang="fr-BE" dirty="0"/>
          </a:p>
        </p:txBody>
      </p:sp>
    </p:spTree>
    <p:extLst>
      <p:ext uri="{BB962C8B-B14F-4D97-AF65-F5344CB8AC3E}">
        <p14:creationId xmlns:p14="http://schemas.microsoft.com/office/powerpoint/2010/main" val="16875908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115616" y="2153671"/>
            <a:ext cx="6771959" cy="393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0996" name="Rectangle 3"/>
          <p:cNvSpPr>
            <a:spLocks noGrp="1" noChangeArrowheads="1"/>
          </p:cNvSpPr>
          <p:nvPr>
            <p:ph type="body" sz="half" idx="1"/>
          </p:nvPr>
        </p:nvSpPr>
        <p:spPr>
          <a:xfrm>
            <a:off x="457200" y="1600200"/>
            <a:ext cx="8229600" cy="1252538"/>
          </a:xfrm>
        </p:spPr>
        <p:txBody>
          <a:bodyPr/>
          <a:lstStyle/>
          <a:p>
            <a:pPr eaLnBrk="1" hangingPunct="1">
              <a:lnSpc>
                <a:spcPct val="90000"/>
              </a:lnSpc>
            </a:pPr>
            <a:r>
              <a:rPr lang="fr-FR" altLang="fr-FR" sz="2800" dirty="0" smtClean="0">
                <a:solidFill>
                  <a:schemeClr val="accent6">
                    <a:lumMod val="75000"/>
                  </a:schemeClr>
                </a:solidFill>
              </a:rPr>
              <a:t>R1 est-il FS de R2 vers 192.168.1.0?</a:t>
            </a:r>
          </a:p>
          <a:p>
            <a:pPr marL="0" indent="0" eaLnBrk="1" hangingPunct="1">
              <a:lnSpc>
                <a:spcPct val="90000"/>
              </a:lnSpc>
              <a:buNone/>
            </a:pPr>
            <a:endParaRPr lang="fr-FR" altLang="fr-FR" sz="2800" dirty="0" smtClean="0"/>
          </a:p>
        </p:txBody>
      </p:sp>
      <p:sp>
        <p:nvSpPr>
          <p:cNvPr id="6" name="Line 7"/>
          <p:cNvSpPr>
            <a:spLocks noChangeShapeType="1"/>
          </p:cNvSpPr>
          <p:nvPr/>
        </p:nvSpPr>
        <p:spPr bwMode="auto">
          <a:xfrm>
            <a:off x="5328308" y="3284984"/>
            <a:ext cx="1148028" cy="1512169"/>
          </a:xfrm>
          <a:prstGeom prst="line">
            <a:avLst/>
          </a:prstGeom>
          <a:noFill/>
          <a:ln w="571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 name="Text Box 6"/>
          <p:cNvSpPr txBox="1">
            <a:spLocks noChangeArrowheads="1"/>
          </p:cNvSpPr>
          <p:nvPr/>
        </p:nvSpPr>
        <p:spPr bwMode="auto">
          <a:xfrm>
            <a:off x="5628909" y="2961818"/>
            <a:ext cx="32624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err="1" smtClean="0">
                <a:solidFill>
                  <a:srgbClr val="00B050"/>
                </a:solidFill>
              </a:rPr>
              <a:t>Feasible</a:t>
            </a:r>
            <a:r>
              <a:rPr lang="fr-FR" altLang="fr-FR" dirty="0" smtClean="0">
                <a:solidFill>
                  <a:srgbClr val="00B050"/>
                </a:solidFill>
              </a:rPr>
              <a:t> Distance de R2 vers </a:t>
            </a:r>
          </a:p>
          <a:p>
            <a:pPr eaLnBrk="1" hangingPunct="1"/>
            <a:r>
              <a:rPr lang="fr-FR" altLang="fr-FR" dirty="0" smtClean="0">
                <a:solidFill>
                  <a:srgbClr val="00B050"/>
                </a:solidFill>
              </a:rPr>
              <a:t>192.168.1.0 = 3074560</a:t>
            </a:r>
            <a:endParaRPr lang="fr-FR" altLang="fr-FR" dirty="0">
              <a:solidFill>
                <a:srgbClr val="00B050"/>
              </a:solidFill>
            </a:endParaRPr>
          </a:p>
        </p:txBody>
      </p:sp>
      <p:sp>
        <p:nvSpPr>
          <p:cNvPr id="11" name="Text Box 6"/>
          <p:cNvSpPr txBox="1">
            <a:spLocks noChangeArrowheads="1"/>
          </p:cNvSpPr>
          <p:nvPr/>
        </p:nvSpPr>
        <p:spPr bwMode="auto">
          <a:xfrm>
            <a:off x="6296129" y="5225934"/>
            <a:ext cx="27045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B050"/>
                </a:solidFill>
              </a:rPr>
              <a:t>R3 = </a:t>
            </a:r>
            <a:r>
              <a:rPr lang="fr-FR" altLang="fr-FR" dirty="0" err="1" smtClean="0">
                <a:solidFill>
                  <a:srgbClr val="00B050"/>
                </a:solidFill>
              </a:rPr>
              <a:t>Successor</a:t>
            </a:r>
            <a:r>
              <a:rPr lang="fr-FR" altLang="fr-FR" dirty="0" smtClean="0">
                <a:solidFill>
                  <a:srgbClr val="00B050"/>
                </a:solidFill>
              </a:rPr>
              <a:t> pour R2</a:t>
            </a:r>
            <a:endParaRPr lang="fr-FR" altLang="fr-FR" dirty="0">
              <a:solidFill>
                <a:srgbClr val="00B050"/>
              </a:solidFill>
            </a:endParaRPr>
          </a:p>
        </p:txBody>
      </p:sp>
      <p:sp>
        <p:nvSpPr>
          <p:cNvPr id="12" name="Line 7"/>
          <p:cNvSpPr>
            <a:spLocks noChangeShapeType="1"/>
          </p:cNvSpPr>
          <p:nvPr/>
        </p:nvSpPr>
        <p:spPr bwMode="auto">
          <a:xfrm>
            <a:off x="3528108" y="5229200"/>
            <a:ext cx="2406109" cy="0"/>
          </a:xfrm>
          <a:prstGeom prst="line">
            <a:avLst/>
          </a:prstGeom>
          <a:noFill/>
          <a:ln w="57150">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Text Box 6"/>
          <p:cNvSpPr txBox="1">
            <a:spLocks noChangeArrowheads="1"/>
          </p:cNvSpPr>
          <p:nvPr/>
        </p:nvSpPr>
        <p:spPr bwMode="auto">
          <a:xfrm>
            <a:off x="6296129" y="5595266"/>
            <a:ext cx="27045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CC66FF"/>
                </a:solidFill>
              </a:rPr>
              <a:t>R3 = </a:t>
            </a:r>
            <a:r>
              <a:rPr lang="fr-FR" altLang="fr-FR" dirty="0" err="1" smtClean="0">
                <a:solidFill>
                  <a:srgbClr val="CC66FF"/>
                </a:solidFill>
              </a:rPr>
              <a:t>Successor</a:t>
            </a:r>
            <a:r>
              <a:rPr lang="fr-FR" altLang="fr-FR" dirty="0" smtClean="0">
                <a:solidFill>
                  <a:srgbClr val="CC66FF"/>
                </a:solidFill>
              </a:rPr>
              <a:t> pour R1</a:t>
            </a:r>
            <a:endParaRPr lang="fr-FR" altLang="fr-FR" dirty="0">
              <a:solidFill>
                <a:srgbClr val="CC66FF"/>
              </a:solidFill>
            </a:endParaRPr>
          </a:p>
        </p:txBody>
      </p:sp>
      <p:sp>
        <p:nvSpPr>
          <p:cNvPr id="14" name="Text Box 6"/>
          <p:cNvSpPr txBox="1">
            <a:spLocks noChangeArrowheads="1"/>
          </p:cNvSpPr>
          <p:nvPr/>
        </p:nvSpPr>
        <p:spPr bwMode="auto">
          <a:xfrm>
            <a:off x="3338800" y="5320109"/>
            <a:ext cx="25635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CC66FF"/>
                </a:solidFill>
              </a:rPr>
              <a:t>FD de R1 vers </a:t>
            </a:r>
          </a:p>
          <a:p>
            <a:pPr eaLnBrk="1" hangingPunct="1"/>
            <a:r>
              <a:rPr lang="fr-FR" altLang="fr-FR" dirty="0" smtClean="0">
                <a:solidFill>
                  <a:srgbClr val="CC66FF"/>
                </a:solidFill>
              </a:rPr>
              <a:t>192.168.1.0 = 2483712</a:t>
            </a:r>
            <a:endParaRPr lang="fr-FR" altLang="fr-FR" dirty="0">
              <a:solidFill>
                <a:srgbClr val="CC66FF"/>
              </a:solidFill>
            </a:endParaRPr>
          </a:p>
        </p:txBody>
      </p:sp>
      <p:sp>
        <p:nvSpPr>
          <p:cNvPr id="16" name="Forme libre 15"/>
          <p:cNvSpPr/>
          <p:nvPr/>
        </p:nvSpPr>
        <p:spPr>
          <a:xfrm>
            <a:off x="3351922" y="3231931"/>
            <a:ext cx="1740340" cy="2363335"/>
          </a:xfrm>
          <a:custGeom>
            <a:avLst/>
            <a:gdLst>
              <a:gd name="connsiteX0" fmla="*/ 1740340 w 1740340"/>
              <a:gd name="connsiteY0" fmla="*/ 2443655 h 2443655"/>
              <a:gd name="connsiteX1" fmla="*/ 6133 w 1740340"/>
              <a:gd name="connsiteY1" fmla="*/ 1497724 h 2443655"/>
              <a:gd name="connsiteX2" fmla="*/ 1172781 w 1740340"/>
              <a:gd name="connsiteY2" fmla="*/ 0 h 2443655"/>
            </a:gdLst>
            <a:ahLst/>
            <a:cxnLst>
              <a:cxn ang="0">
                <a:pos x="connsiteX0" y="connsiteY0"/>
              </a:cxn>
              <a:cxn ang="0">
                <a:pos x="connsiteX1" y="connsiteY1"/>
              </a:cxn>
              <a:cxn ang="0">
                <a:pos x="connsiteX2" y="connsiteY2"/>
              </a:cxn>
            </a:cxnLst>
            <a:rect l="l" t="t" r="r" b="b"/>
            <a:pathLst>
              <a:path w="1740340" h="2443655">
                <a:moveTo>
                  <a:pt x="1740340" y="2443655"/>
                </a:moveTo>
                <a:cubicBezTo>
                  <a:pt x="920533" y="2174327"/>
                  <a:pt x="100726" y="1905000"/>
                  <a:pt x="6133" y="1497724"/>
                </a:cubicBezTo>
                <a:cubicBezTo>
                  <a:pt x="-88460" y="1090448"/>
                  <a:pt x="938926" y="241738"/>
                  <a:pt x="1172781" y="0"/>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a:spLocks noChangeArrowheads="1"/>
          </p:cNvSpPr>
          <p:nvPr/>
        </p:nvSpPr>
        <p:spPr bwMode="auto">
          <a:xfrm>
            <a:off x="4731162" y="5595266"/>
            <a:ext cx="1203055" cy="347253"/>
          </a:xfrm>
          <a:prstGeom prst="rect">
            <a:avLst/>
          </a:prstGeom>
          <a:noFill/>
          <a:ln w="2857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cxnSp>
        <p:nvCxnSpPr>
          <p:cNvPr id="18" name="Connecteur droit 17"/>
          <p:cNvCxnSpPr>
            <a:stCxn id="16" idx="2"/>
          </p:cNvCxnSpPr>
          <p:nvPr/>
        </p:nvCxnSpPr>
        <p:spPr>
          <a:xfrm flipH="1">
            <a:off x="4222092" y="3231931"/>
            <a:ext cx="302611" cy="5305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a:stCxn id="16" idx="2"/>
          </p:cNvCxnSpPr>
          <p:nvPr/>
        </p:nvCxnSpPr>
        <p:spPr>
          <a:xfrm>
            <a:off x="4524703" y="3231931"/>
            <a:ext cx="0" cy="20545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 Box 6"/>
          <p:cNvSpPr txBox="1">
            <a:spLocks noChangeArrowheads="1"/>
          </p:cNvSpPr>
          <p:nvPr/>
        </p:nvSpPr>
        <p:spPr bwMode="auto">
          <a:xfrm>
            <a:off x="2512589" y="2994757"/>
            <a:ext cx="16786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C00000"/>
                </a:solidFill>
              </a:rPr>
              <a:t>RD = 2483712</a:t>
            </a:r>
            <a:endParaRPr lang="fr-FR" altLang="fr-FR" dirty="0">
              <a:solidFill>
                <a:srgbClr val="C00000"/>
              </a:solidFill>
            </a:endParaRPr>
          </a:p>
        </p:txBody>
      </p:sp>
      <p:sp>
        <p:nvSpPr>
          <p:cNvPr id="1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230</a:t>
            </a:fld>
            <a:endParaRPr lang="fr-BE" dirty="0"/>
          </a:p>
        </p:txBody>
      </p:sp>
      <p:sp>
        <p:nvSpPr>
          <p:cNvPr id="20"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Métrique EIGRP</a:t>
            </a:r>
            <a:endParaRPr lang="fr-FR" sz="2800" dirty="0"/>
          </a:p>
        </p:txBody>
      </p:sp>
    </p:spTree>
    <p:extLst>
      <p:ext uri="{BB962C8B-B14F-4D97-AF65-F5344CB8AC3E}">
        <p14:creationId xmlns:p14="http://schemas.microsoft.com/office/powerpoint/2010/main" val="408008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animBg="1"/>
      <p:bldP spid="13" grpId="0"/>
      <p:bldP spid="14" grpId="0"/>
      <p:bldP spid="16" grpId="0" animBg="1"/>
      <p:bldP spid="23" grpId="0" animBg="1"/>
      <p:bldP spid="29"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264222" y="1988840"/>
            <a:ext cx="7131999" cy="4149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0996" name="Rectangle 3"/>
          <p:cNvSpPr>
            <a:spLocks noGrp="1" noChangeArrowheads="1"/>
          </p:cNvSpPr>
          <p:nvPr>
            <p:ph type="body" sz="half" idx="1"/>
          </p:nvPr>
        </p:nvSpPr>
        <p:spPr>
          <a:xfrm>
            <a:off x="457200" y="1600200"/>
            <a:ext cx="8229600" cy="1252538"/>
          </a:xfrm>
        </p:spPr>
        <p:txBody>
          <a:bodyPr/>
          <a:lstStyle/>
          <a:p>
            <a:pPr eaLnBrk="1" hangingPunct="1">
              <a:lnSpc>
                <a:spcPct val="90000"/>
              </a:lnSpc>
            </a:pPr>
            <a:r>
              <a:rPr lang="fr-FR" altLang="fr-FR" sz="2800" dirty="0" smtClean="0">
                <a:solidFill>
                  <a:srgbClr val="FF6600"/>
                </a:solidFill>
              </a:rPr>
              <a:t>R1 est-il FS de R2 vers 192.168.1.0?</a:t>
            </a:r>
          </a:p>
          <a:p>
            <a:pPr marL="0" indent="0" eaLnBrk="1" hangingPunct="1">
              <a:lnSpc>
                <a:spcPct val="90000"/>
              </a:lnSpc>
              <a:buNone/>
            </a:pPr>
            <a:endParaRPr lang="fr-FR" altLang="fr-FR" sz="2800" dirty="0" smtClean="0"/>
          </a:p>
        </p:txBody>
      </p:sp>
      <p:sp>
        <p:nvSpPr>
          <p:cNvPr id="6" name="Line 7"/>
          <p:cNvSpPr>
            <a:spLocks noChangeShapeType="1"/>
          </p:cNvSpPr>
          <p:nvPr/>
        </p:nvSpPr>
        <p:spPr bwMode="auto">
          <a:xfrm>
            <a:off x="5692938" y="3212976"/>
            <a:ext cx="1148028" cy="1512169"/>
          </a:xfrm>
          <a:prstGeom prst="line">
            <a:avLst/>
          </a:prstGeom>
          <a:noFill/>
          <a:ln w="571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 name="Text Box 6"/>
          <p:cNvSpPr txBox="1">
            <a:spLocks noChangeArrowheads="1"/>
          </p:cNvSpPr>
          <p:nvPr/>
        </p:nvSpPr>
        <p:spPr bwMode="auto">
          <a:xfrm>
            <a:off x="5993539" y="2708920"/>
            <a:ext cx="25635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B050"/>
                </a:solidFill>
              </a:rPr>
              <a:t>FD de R2 vers </a:t>
            </a:r>
          </a:p>
          <a:p>
            <a:pPr eaLnBrk="1" hangingPunct="1"/>
            <a:r>
              <a:rPr lang="fr-FR" altLang="fr-FR" dirty="0" smtClean="0">
                <a:solidFill>
                  <a:srgbClr val="00B050"/>
                </a:solidFill>
              </a:rPr>
              <a:t>192.168.1.0 = 3074560</a:t>
            </a:r>
            <a:endParaRPr lang="fr-FR" altLang="fr-FR" dirty="0">
              <a:solidFill>
                <a:srgbClr val="00B050"/>
              </a:solidFill>
            </a:endParaRPr>
          </a:p>
        </p:txBody>
      </p:sp>
      <p:sp>
        <p:nvSpPr>
          <p:cNvPr id="12" name="Line 7"/>
          <p:cNvSpPr>
            <a:spLocks noChangeShapeType="1"/>
          </p:cNvSpPr>
          <p:nvPr/>
        </p:nvSpPr>
        <p:spPr bwMode="auto">
          <a:xfrm flipV="1">
            <a:off x="3686278" y="3212976"/>
            <a:ext cx="1178344" cy="1368152"/>
          </a:xfrm>
          <a:prstGeom prst="line">
            <a:avLst/>
          </a:prstGeom>
          <a:noFill/>
          <a:ln w="5715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9" name="Text Box 6"/>
          <p:cNvSpPr txBox="1">
            <a:spLocks noChangeArrowheads="1"/>
          </p:cNvSpPr>
          <p:nvPr/>
        </p:nvSpPr>
        <p:spPr bwMode="auto">
          <a:xfrm>
            <a:off x="2056310" y="2780928"/>
            <a:ext cx="2499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C00000"/>
                </a:solidFill>
              </a:rPr>
              <a:t>RD de R1 vers </a:t>
            </a:r>
          </a:p>
          <a:p>
            <a:pPr eaLnBrk="1" hangingPunct="1"/>
            <a:r>
              <a:rPr lang="fr-FR" altLang="fr-FR" dirty="0" smtClean="0">
                <a:solidFill>
                  <a:srgbClr val="C00000"/>
                </a:solidFill>
              </a:rPr>
              <a:t>192.168.1.0= 2483712</a:t>
            </a:r>
            <a:endParaRPr lang="fr-FR" altLang="fr-FR" dirty="0">
              <a:solidFill>
                <a:srgbClr val="C00000"/>
              </a:solidFill>
            </a:endParaRPr>
          </a:p>
        </p:txBody>
      </p:sp>
      <p:sp>
        <p:nvSpPr>
          <p:cNvPr id="17" name="Oval 7"/>
          <p:cNvSpPr>
            <a:spLocks noChangeArrowheads="1"/>
          </p:cNvSpPr>
          <p:nvPr/>
        </p:nvSpPr>
        <p:spPr bwMode="auto">
          <a:xfrm>
            <a:off x="3306011" y="2780928"/>
            <a:ext cx="1329148" cy="827419"/>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9" name="Text Box 8"/>
          <p:cNvSpPr txBox="1">
            <a:spLocks noChangeArrowheads="1"/>
          </p:cNvSpPr>
          <p:nvPr/>
        </p:nvSpPr>
        <p:spPr bwMode="auto">
          <a:xfrm>
            <a:off x="4306540" y="5589240"/>
            <a:ext cx="39629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70C0"/>
                </a:solidFill>
              </a:rPr>
              <a:t>RD (de R1) &lt; FD (de R2) </a:t>
            </a:r>
          </a:p>
          <a:p>
            <a:pPr eaLnBrk="1" hangingPunct="1"/>
            <a:r>
              <a:rPr lang="fr-FR" altLang="fr-FR" dirty="0" smtClean="0">
                <a:solidFill>
                  <a:srgbClr val="0070C0"/>
                </a:solidFill>
                <a:sym typeface="Wingdings" panose="05000000000000000000" pitchFamily="2" charset="2"/>
              </a:rPr>
              <a:t> R1 est FS de R2 vers 192.168.1.0</a:t>
            </a:r>
            <a:endParaRPr lang="fr-FR" altLang="fr-FR" dirty="0">
              <a:solidFill>
                <a:srgbClr val="0070C0"/>
              </a:solidFill>
            </a:endParaRPr>
          </a:p>
        </p:txBody>
      </p:sp>
      <p:sp>
        <p:nvSpPr>
          <p:cNvPr id="20" name="Oval 7"/>
          <p:cNvSpPr>
            <a:spLocks noChangeArrowheads="1"/>
          </p:cNvSpPr>
          <p:nvPr/>
        </p:nvSpPr>
        <p:spPr bwMode="auto">
          <a:xfrm>
            <a:off x="7275300" y="2690383"/>
            <a:ext cx="1329148" cy="827419"/>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1" name="Line 7"/>
          <p:cNvSpPr>
            <a:spLocks noChangeShapeType="1"/>
          </p:cNvSpPr>
          <p:nvPr/>
        </p:nvSpPr>
        <p:spPr bwMode="auto">
          <a:xfrm>
            <a:off x="3970585" y="3581253"/>
            <a:ext cx="894037" cy="2007988"/>
          </a:xfrm>
          <a:prstGeom prst="line">
            <a:avLst/>
          </a:prstGeom>
          <a:noFill/>
          <a:ln w="381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 name="Line 7"/>
          <p:cNvSpPr>
            <a:spLocks noChangeShapeType="1"/>
          </p:cNvSpPr>
          <p:nvPr/>
        </p:nvSpPr>
        <p:spPr bwMode="auto">
          <a:xfrm flipH="1">
            <a:off x="6288012" y="3479273"/>
            <a:ext cx="1407458" cy="2109968"/>
          </a:xfrm>
          <a:prstGeom prst="line">
            <a:avLst/>
          </a:prstGeom>
          <a:noFill/>
          <a:ln w="381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231</a:t>
            </a:fld>
            <a:endParaRPr lang="fr-BE" dirty="0"/>
          </a:p>
        </p:txBody>
      </p:sp>
      <p:sp>
        <p:nvSpPr>
          <p:cNvPr id="16"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Métrique EIGRP</a:t>
            </a:r>
            <a:endParaRPr lang="fr-FR" sz="2800" dirty="0"/>
          </a:p>
        </p:txBody>
      </p:sp>
    </p:spTree>
    <p:extLst>
      <p:ext uri="{BB962C8B-B14F-4D97-AF65-F5344CB8AC3E}">
        <p14:creationId xmlns:p14="http://schemas.microsoft.com/office/powerpoint/2010/main" val="71276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2" grpId="0" animBg="1"/>
      <p:bldP spid="29" grpId="0"/>
      <p:bldP spid="17" grpId="0" animBg="1"/>
      <p:bldP spid="19" grpId="0"/>
      <p:bldP spid="20" grpId="0" animBg="1"/>
      <p:bldP spid="21" grpId="0" animBg="1"/>
      <p:bldP spid="22"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2"/>
          <p:cNvSpPr>
            <a:spLocks noGrp="1" noChangeArrowheads="1"/>
          </p:cNvSpPr>
          <p:nvPr>
            <p:ph type="title"/>
          </p:nvPr>
        </p:nvSpPr>
        <p:spPr/>
        <p:txBody>
          <a:bodyPr/>
          <a:lstStyle/>
          <a:p>
            <a:pPr eaLnBrk="1" hangingPunct="1"/>
            <a:r>
              <a:rPr lang="fr-FR" altLang="fr-FR" smtClean="0"/>
              <a:t>Condition de faisabilité</a:t>
            </a:r>
          </a:p>
        </p:txBody>
      </p:sp>
      <p:sp>
        <p:nvSpPr>
          <p:cNvPr id="354308"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Vérification de la Condition de Faisabilité</a:t>
            </a:r>
          </a:p>
          <a:p>
            <a:pPr lvl="1" eaLnBrk="1" hangingPunct="1"/>
            <a:r>
              <a:rPr lang="fr-FR" altLang="fr-FR" dirty="0">
                <a:solidFill>
                  <a:srgbClr val="0070C0"/>
                </a:solidFill>
              </a:rPr>
              <a:t>RD de R1 (</a:t>
            </a:r>
            <a:r>
              <a:rPr lang="fr-FR" altLang="fr-FR" dirty="0" smtClean="0">
                <a:solidFill>
                  <a:srgbClr val="0070C0"/>
                </a:solidFill>
              </a:rPr>
              <a:t>2483712) est inférieure à la FD de R2 (3014400)</a:t>
            </a:r>
          </a:p>
          <a:p>
            <a:pPr lvl="2" eaLnBrk="1" hangingPunct="1"/>
            <a:r>
              <a:rPr lang="fr-FR" altLang="fr-FR" dirty="0" smtClean="0"/>
              <a:t>R1 satisfait la condition de faisabilité. R1 est donc un successeur potentiel de R2 vers le réseau 192.168.1.0/24.</a:t>
            </a:r>
          </a:p>
          <a:p>
            <a:pPr lvl="1" eaLnBrk="1" hangingPunct="1"/>
            <a:r>
              <a:rPr lang="fr-FR" altLang="fr-FR" dirty="0" smtClean="0">
                <a:solidFill>
                  <a:srgbClr val="0070C0"/>
                </a:solidFill>
              </a:rPr>
              <a:t>Avantages</a:t>
            </a:r>
          </a:p>
          <a:p>
            <a:pPr lvl="2" eaLnBrk="1" hangingPunct="1"/>
            <a:r>
              <a:rPr lang="fr-FR" altLang="fr-FR" dirty="0" smtClean="0"/>
              <a:t>R1 est un FS pour le réseau 192.168.1.0/24</a:t>
            </a:r>
          </a:p>
          <a:p>
            <a:pPr lvl="2" eaLnBrk="1" hangingPunct="1"/>
            <a:r>
              <a:rPr lang="fr-FR" altLang="fr-FR" dirty="0" smtClean="0"/>
              <a:t>Si la liaison entre R2 et R3 s’interrompt, R1 peut immédiatement être utilisé comme chemin de secours</a:t>
            </a:r>
          </a:p>
          <a:p>
            <a:pPr lvl="3" eaLnBrk="1" hangingPunct="1"/>
            <a:r>
              <a:rPr lang="fr-FR" altLang="fr-FR" sz="1600" dirty="0" smtClean="0"/>
              <a:t>Sans nouveau calcul de l’algorithme DUAL.</a:t>
            </a:r>
          </a:p>
          <a:p>
            <a:pPr lvl="3" eaLnBrk="1" hangingPunct="1"/>
            <a:r>
              <a:rPr lang="fr-FR" altLang="fr-FR" sz="1600" dirty="0" smtClean="0"/>
              <a:t>Sans intervention d’un minuteur</a:t>
            </a:r>
          </a:p>
          <a:p>
            <a:pPr lvl="3" eaLnBrk="1" hangingPunct="1"/>
            <a:r>
              <a:rPr lang="fr-FR" altLang="fr-FR" sz="1600" dirty="0" smtClean="0"/>
              <a:t>Sans envoi de demandes/réponses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232</a:t>
            </a:fld>
            <a:endParaRPr lang="fr-BE" dirty="0"/>
          </a:p>
        </p:txBody>
      </p:sp>
    </p:spTree>
    <p:extLst>
      <p:ext uri="{BB962C8B-B14F-4D97-AF65-F5344CB8AC3E}">
        <p14:creationId xmlns:p14="http://schemas.microsoft.com/office/powerpoint/2010/main" val="219635496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Table topologique</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Table topologique</a:t>
            </a:r>
          </a:p>
          <a:p>
            <a:pPr lvl="1"/>
            <a:r>
              <a:rPr lang="fr-FR" dirty="0" smtClean="0">
                <a:solidFill>
                  <a:srgbClr val="0070C0"/>
                </a:solidFill>
              </a:rPr>
              <a:t>Topologie?</a:t>
            </a:r>
          </a:p>
          <a:p>
            <a:pPr lvl="2"/>
            <a:r>
              <a:rPr lang="fr-FR" dirty="0" smtClean="0"/>
              <a:t>Contrairement à son nom, elle ne contient pas vraiment d’informations sur la topologie du réseau</a:t>
            </a:r>
          </a:p>
          <a:p>
            <a:pPr lvl="1"/>
            <a:r>
              <a:rPr lang="fr-FR" dirty="0" smtClean="0">
                <a:solidFill>
                  <a:srgbClr val="0070C0"/>
                </a:solidFill>
              </a:rPr>
              <a:t>Contenu?</a:t>
            </a:r>
          </a:p>
          <a:p>
            <a:pPr lvl="2"/>
            <a:r>
              <a:rPr lang="fr-FR" u="sng" dirty="0" smtClean="0"/>
              <a:t>Toutes</a:t>
            </a:r>
            <a:r>
              <a:rPr lang="fr-FR" dirty="0" smtClean="0"/>
              <a:t> </a:t>
            </a:r>
            <a:r>
              <a:rPr lang="fr-FR" dirty="0"/>
              <a:t>les routes connues par le processus EIGRP (option all-links)</a:t>
            </a:r>
          </a:p>
          <a:p>
            <a:pPr lvl="2"/>
            <a:r>
              <a:rPr lang="fr-FR" dirty="0" smtClean="0"/>
              <a:t>Affichage par défaut </a:t>
            </a:r>
          </a:p>
          <a:p>
            <a:pPr lvl="3"/>
            <a:r>
              <a:rPr lang="fr-FR" dirty="0" smtClean="0"/>
              <a:t>Tous </a:t>
            </a:r>
            <a:r>
              <a:rPr lang="fr-FR" dirty="0"/>
              <a:t>les </a:t>
            </a:r>
            <a:r>
              <a:rPr lang="fr-FR" dirty="0" err="1" smtClean="0"/>
              <a:t>Successors</a:t>
            </a:r>
            <a:r>
              <a:rPr lang="fr-FR" dirty="0" smtClean="0"/>
              <a:t>, </a:t>
            </a:r>
            <a:r>
              <a:rPr lang="fr-FR" dirty="0" err="1" smtClean="0"/>
              <a:t>Feasible</a:t>
            </a:r>
            <a:r>
              <a:rPr lang="fr-FR" dirty="0" smtClean="0"/>
              <a:t> </a:t>
            </a:r>
            <a:r>
              <a:rPr lang="fr-FR" dirty="0" err="1" smtClean="0"/>
              <a:t>successors</a:t>
            </a:r>
            <a:r>
              <a:rPr lang="fr-FR" dirty="0" smtClean="0"/>
              <a:t> </a:t>
            </a:r>
            <a:r>
              <a:rPr lang="fr-FR" dirty="0"/>
              <a:t>que l’algorithme DUAL a </a:t>
            </a:r>
            <a:r>
              <a:rPr lang="fr-FR" dirty="0" smtClean="0"/>
              <a:t>calculés</a:t>
            </a:r>
          </a:p>
          <a:p>
            <a:pPr lvl="3"/>
            <a:r>
              <a:rPr lang="fr-FR" dirty="0" smtClean="0"/>
              <a:t>Les </a:t>
            </a:r>
            <a:r>
              <a:rPr lang="fr-FR" dirty="0" err="1" smtClean="0"/>
              <a:t>Feasible</a:t>
            </a:r>
            <a:r>
              <a:rPr lang="fr-FR" dirty="0" smtClean="0"/>
              <a:t> Distances et les </a:t>
            </a:r>
            <a:r>
              <a:rPr lang="fr-FR" dirty="0" err="1" smtClean="0"/>
              <a:t>Reported</a:t>
            </a:r>
            <a:r>
              <a:rPr lang="fr-FR" dirty="0" smtClean="0"/>
              <a:t> Distances</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233</a:t>
            </a:fld>
            <a:endParaRPr lang="fr-BE" dirty="0"/>
          </a:p>
        </p:txBody>
      </p:sp>
    </p:spTree>
    <p:extLst>
      <p:ext uri="{BB962C8B-B14F-4D97-AF65-F5344CB8AC3E}">
        <p14:creationId xmlns:p14="http://schemas.microsoft.com/office/powerpoint/2010/main" val="210709521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6" name="Rectangle 3"/>
          <p:cNvSpPr>
            <a:spLocks noGrp="1" noChangeArrowheads="1"/>
          </p:cNvSpPr>
          <p:nvPr>
            <p:ph type="body" sz="half" idx="1"/>
          </p:nvPr>
        </p:nvSpPr>
        <p:spPr>
          <a:xfrm>
            <a:off x="888802" y="1124744"/>
            <a:ext cx="8229600" cy="2185988"/>
          </a:xfrm>
        </p:spPr>
        <p:txBody>
          <a:bodyPr/>
          <a:lstStyle/>
          <a:p>
            <a:pPr eaLnBrk="1" hangingPunct="1"/>
            <a:r>
              <a:rPr lang="fr-FR" altLang="fr-FR" dirty="0" smtClean="0">
                <a:solidFill>
                  <a:schemeClr val="accent6">
                    <a:lumMod val="75000"/>
                  </a:schemeClr>
                </a:solidFill>
              </a:rPr>
              <a:t>Examen détaillé de la table topologique</a:t>
            </a:r>
          </a:p>
          <a:p>
            <a:pPr lvl="1" eaLnBrk="1" hangingPunct="1"/>
            <a:endParaRPr lang="fr-FR" altLang="fr-FR" sz="2400" dirty="0" smtClean="0"/>
          </a:p>
        </p:txBody>
      </p:sp>
      <p:pic>
        <p:nvPicPr>
          <p:cNvPr id="356357"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91965" y="3206800"/>
            <a:ext cx="8388350" cy="969962"/>
          </a:xfrm>
        </p:spPr>
      </p:pic>
      <p:sp>
        <p:nvSpPr>
          <p:cNvPr id="593925" name="Text Box 5"/>
          <p:cNvSpPr txBox="1">
            <a:spLocks noChangeArrowheads="1"/>
          </p:cNvSpPr>
          <p:nvPr/>
        </p:nvSpPr>
        <p:spPr bwMode="auto">
          <a:xfrm>
            <a:off x="539552" y="1728837"/>
            <a:ext cx="30797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rgbClr val="FF0000"/>
                </a:solidFill>
              </a:rPr>
              <a:t>Route en état passif (stable)</a:t>
            </a:r>
          </a:p>
          <a:p>
            <a:pPr eaLnBrk="1" hangingPunct="1"/>
            <a:r>
              <a:rPr lang="fr-FR" altLang="fr-FR">
                <a:solidFill>
                  <a:srgbClr val="FF0000"/>
                </a:solidFill>
              </a:rPr>
              <a:t>DUAL n’est pas en train de </a:t>
            </a:r>
          </a:p>
          <a:p>
            <a:pPr eaLnBrk="1" hangingPunct="1"/>
            <a:r>
              <a:rPr lang="fr-FR" altLang="fr-FR">
                <a:solidFill>
                  <a:srgbClr val="FF0000"/>
                </a:solidFill>
              </a:rPr>
              <a:t>Calculer un nouveau chemin</a:t>
            </a:r>
          </a:p>
        </p:txBody>
      </p:sp>
      <p:sp>
        <p:nvSpPr>
          <p:cNvPr id="593926" name="Rectangle 6"/>
          <p:cNvSpPr>
            <a:spLocks noChangeArrowheads="1"/>
          </p:cNvSpPr>
          <p:nvPr/>
        </p:nvSpPr>
        <p:spPr bwMode="auto">
          <a:xfrm>
            <a:off x="755452" y="3206800"/>
            <a:ext cx="431800" cy="28733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593927" name="Line 7"/>
          <p:cNvSpPr>
            <a:spLocks noChangeShapeType="1"/>
          </p:cNvSpPr>
          <p:nvPr/>
        </p:nvSpPr>
        <p:spPr bwMode="auto">
          <a:xfrm flipV="1">
            <a:off x="971352" y="2630537"/>
            <a:ext cx="0" cy="5762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3928" name="Text Box 8"/>
          <p:cNvSpPr txBox="1">
            <a:spLocks noChangeArrowheads="1"/>
          </p:cNvSpPr>
          <p:nvPr/>
        </p:nvSpPr>
        <p:spPr bwMode="auto">
          <a:xfrm>
            <a:off x="755452" y="4321225"/>
            <a:ext cx="2520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rgbClr val="FF0000"/>
                </a:solidFill>
              </a:rPr>
              <a:t>Réseau de destination </a:t>
            </a:r>
          </a:p>
        </p:txBody>
      </p:sp>
      <p:sp>
        <p:nvSpPr>
          <p:cNvPr id="593929" name="Rectangle 9"/>
          <p:cNvSpPr>
            <a:spLocks noChangeArrowheads="1"/>
          </p:cNvSpPr>
          <p:nvPr/>
        </p:nvSpPr>
        <p:spPr bwMode="auto">
          <a:xfrm>
            <a:off x="1187252" y="3168700"/>
            <a:ext cx="2160588" cy="36036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593930" name="Line 10"/>
          <p:cNvSpPr>
            <a:spLocks noChangeShapeType="1"/>
          </p:cNvSpPr>
          <p:nvPr/>
        </p:nvSpPr>
        <p:spPr bwMode="auto">
          <a:xfrm>
            <a:off x="1403152" y="3529062"/>
            <a:ext cx="0" cy="863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3931" name="Text Box 11"/>
          <p:cNvSpPr txBox="1">
            <a:spLocks noChangeArrowheads="1"/>
          </p:cNvSpPr>
          <p:nvPr/>
        </p:nvSpPr>
        <p:spPr bwMode="auto">
          <a:xfrm>
            <a:off x="3924102" y="1801862"/>
            <a:ext cx="271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chemeClr val="accent2"/>
                </a:solidFill>
              </a:rPr>
              <a:t>Nombre de successeurs </a:t>
            </a:r>
          </a:p>
          <a:p>
            <a:pPr eaLnBrk="1" hangingPunct="1"/>
            <a:r>
              <a:rPr lang="fr-FR" altLang="fr-FR">
                <a:solidFill>
                  <a:schemeClr val="accent2"/>
                </a:solidFill>
              </a:rPr>
              <a:t>pour ce réseau</a:t>
            </a:r>
          </a:p>
        </p:txBody>
      </p:sp>
      <p:sp>
        <p:nvSpPr>
          <p:cNvPr id="593932" name="Rectangle 12"/>
          <p:cNvSpPr>
            <a:spLocks noChangeArrowheads="1"/>
          </p:cNvSpPr>
          <p:nvPr/>
        </p:nvSpPr>
        <p:spPr bwMode="auto">
          <a:xfrm>
            <a:off x="3347840" y="3168700"/>
            <a:ext cx="2160587" cy="360362"/>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593933" name="Line 13"/>
          <p:cNvSpPr>
            <a:spLocks noChangeShapeType="1"/>
          </p:cNvSpPr>
          <p:nvPr/>
        </p:nvSpPr>
        <p:spPr bwMode="auto">
          <a:xfrm flipV="1">
            <a:off x="4282877" y="2592437"/>
            <a:ext cx="0" cy="576263"/>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3934" name="Text Box 14"/>
          <p:cNvSpPr txBox="1">
            <a:spLocks noChangeArrowheads="1"/>
          </p:cNvSpPr>
          <p:nvPr/>
        </p:nvSpPr>
        <p:spPr bwMode="auto">
          <a:xfrm>
            <a:off x="5835452" y="2240012"/>
            <a:ext cx="374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rgbClr val="009900"/>
                </a:solidFill>
              </a:rPr>
              <a:t>FD : mesure EIGRP permettant </a:t>
            </a:r>
          </a:p>
          <a:p>
            <a:pPr eaLnBrk="1" hangingPunct="1"/>
            <a:r>
              <a:rPr lang="fr-FR" altLang="fr-FR">
                <a:solidFill>
                  <a:srgbClr val="009900"/>
                </a:solidFill>
              </a:rPr>
              <a:t>d’atteindre le réseau de destination</a:t>
            </a:r>
          </a:p>
        </p:txBody>
      </p:sp>
      <p:sp>
        <p:nvSpPr>
          <p:cNvPr id="593935" name="Rectangle 15"/>
          <p:cNvSpPr>
            <a:spLocks noChangeArrowheads="1"/>
          </p:cNvSpPr>
          <p:nvPr/>
        </p:nvSpPr>
        <p:spPr bwMode="auto">
          <a:xfrm>
            <a:off x="5508427" y="3168700"/>
            <a:ext cx="2160588" cy="360362"/>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593936" name="Line 16"/>
          <p:cNvSpPr>
            <a:spLocks noChangeShapeType="1"/>
          </p:cNvSpPr>
          <p:nvPr/>
        </p:nvSpPr>
        <p:spPr bwMode="auto">
          <a:xfrm flipV="1">
            <a:off x="8172252" y="2952800"/>
            <a:ext cx="0" cy="433387"/>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3937" name="Line 17"/>
          <p:cNvSpPr>
            <a:spLocks noChangeShapeType="1"/>
          </p:cNvSpPr>
          <p:nvPr/>
        </p:nvSpPr>
        <p:spPr bwMode="auto">
          <a:xfrm flipH="1">
            <a:off x="7667427" y="3384600"/>
            <a:ext cx="504825"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3938" name="Text Box 18"/>
          <p:cNvSpPr txBox="1">
            <a:spLocks noChangeArrowheads="1"/>
          </p:cNvSpPr>
          <p:nvPr/>
        </p:nvSpPr>
        <p:spPr bwMode="auto">
          <a:xfrm>
            <a:off x="971352" y="4962575"/>
            <a:ext cx="4489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chemeClr val="hlink"/>
                </a:solidFill>
              </a:rPr>
              <a:t>Adresse de tronçon suivant du successeur</a:t>
            </a:r>
          </a:p>
        </p:txBody>
      </p:sp>
      <p:sp>
        <p:nvSpPr>
          <p:cNvPr id="593939" name="Rectangle 19"/>
          <p:cNvSpPr>
            <a:spLocks noChangeArrowheads="1"/>
          </p:cNvSpPr>
          <p:nvPr/>
        </p:nvSpPr>
        <p:spPr bwMode="auto">
          <a:xfrm>
            <a:off x="2266752" y="3529062"/>
            <a:ext cx="2592388" cy="288925"/>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593940" name="Line 20"/>
          <p:cNvSpPr>
            <a:spLocks noChangeShapeType="1"/>
          </p:cNvSpPr>
          <p:nvPr/>
        </p:nvSpPr>
        <p:spPr bwMode="auto">
          <a:xfrm>
            <a:off x="3708202" y="3817987"/>
            <a:ext cx="0" cy="1150938"/>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3941" name="Line 21"/>
          <p:cNvSpPr>
            <a:spLocks noChangeShapeType="1"/>
          </p:cNvSpPr>
          <p:nvPr/>
        </p:nvSpPr>
        <p:spPr bwMode="auto">
          <a:xfrm>
            <a:off x="6299002" y="3817987"/>
            <a:ext cx="0" cy="5746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3942" name="Text Box 22"/>
          <p:cNvSpPr txBox="1">
            <a:spLocks noChangeArrowheads="1"/>
          </p:cNvSpPr>
          <p:nvPr/>
        </p:nvSpPr>
        <p:spPr bwMode="auto">
          <a:xfrm>
            <a:off x="4427340" y="4392662"/>
            <a:ext cx="399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rgbClr val="FF0000"/>
                </a:solidFill>
              </a:rPr>
              <a:t>Distance annoncée par le successeur</a:t>
            </a:r>
          </a:p>
          <a:p>
            <a:pPr eaLnBrk="1" hangingPunct="1"/>
            <a:r>
              <a:rPr lang="fr-FR" altLang="fr-FR">
                <a:solidFill>
                  <a:srgbClr val="FF0000"/>
                </a:solidFill>
              </a:rPr>
              <a:t>Coût de R3 pour atteindre le réseau</a:t>
            </a:r>
          </a:p>
        </p:txBody>
      </p:sp>
      <p:sp>
        <p:nvSpPr>
          <p:cNvPr id="593943" name="Rectangle 23"/>
          <p:cNvSpPr>
            <a:spLocks noChangeArrowheads="1"/>
          </p:cNvSpPr>
          <p:nvPr/>
        </p:nvSpPr>
        <p:spPr bwMode="auto">
          <a:xfrm>
            <a:off x="6156127" y="3529062"/>
            <a:ext cx="1008063" cy="2889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593944" name="Rectangle 24"/>
          <p:cNvSpPr>
            <a:spLocks noChangeArrowheads="1"/>
          </p:cNvSpPr>
          <p:nvPr/>
        </p:nvSpPr>
        <p:spPr bwMode="auto">
          <a:xfrm>
            <a:off x="2195315" y="3889425"/>
            <a:ext cx="2160587" cy="215900"/>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593945" name="Line 25"/>
          <p:cNvSpPr>
            <a:spLocks noChangeShapeType="1"/>
          </p:cNvSpPr>
          <p:nvPr/>
        </p:nvSpPr>
        <p:spPr bwMode="auto">
          <a:xfrm>
            <a:off x="3131940" y="4105325"/>
            <a:ext cx="0" cy="1439862"/>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3946" name="Text Box 26"/>
          <p:cNvSpPr txBox="1">
            <a:spLocks noChangeArrowheads="1"/>
          </p:cNvSpPr>
          <p:nvPr/>
        </p:nvSpPr>
        <p:spPr bwMode="auto">
          <a:xfrm>
            <a:off x="1258690" y="5473750"/>
            <a:ext cx="541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rgbClr val="009900"/>
                </a:solidFill>
              </a:rPr>
              <a:t>Adresse de tronçon suivant du successeur potentiel</a:t>
            </a:r>
          </a:p>
        </p:txBody>
      </p:sp>
      <p:sp>
        <p:nvSpPr>
          <p:cNvPr id="593947" name="Rectangle 27"/>
          <p:cNvSpPr>
            <a:spLocks noChangeArrowheads="1"/>
          </p:cNvSpPr>
          <p:nvPr/>
        </p:nvSpPr>
        <p:spPr bwMode="auto">
          <a:xfrm>
            <a:off x="4932165" y="3529062"/>
            <a:ext cx="1223962" cy="288925"/>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593948" name="Line 28"/>
          <p:cNvSpPr>
            <a:spLocks noChangeShapeType="1"/>
          </p:cNvSpPr>
          <p:nvPr/>
        </p:nvSpPr>
        <p:spPr bwMode="auto">
          <a:xfrm flipV="1">
            <a:off x="4932165" y="2665462"/>
            <a:ext cx="935037" cy="1008063"/>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3949" name="Text Box 29"/>
          <p:cNvSpPr txBox="1">
            <a:spLocks noChangeArrowheads="1"/>
          </p:cNvSpPr>
          <p:nvPr/>
        </p:nvSpPr>
        <p:spPr bwMode="auto">
          <a:xfrm>
            <a:off x="1258690" y="5899200"/>
            <a:ext cx="5226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rgbClr val="FF6600"/>
                </a:solidFill>
              </a:rPr>
              <a:t>Nouvelle FD si R1 devient le nouveau successeur</a:t>
            </a:r>
          </a:p>
        </p:txBody>
      </p:sp>
      <p:sp>
        <p:nvSpPr>
          <p:cNvPr id="593950" name="Rectangle 30"/>
          <p:cNvSpPr>
            <a:spLocks noChangeArrowheads="1"/>
          </p:cNvSpPr>
          <p:nvPr/>
        </p:nvSpPr>
        <p:spPr bwMode="auto">
          <a:xfrm>
            <a:off x="4427340" y="3889425"/>
            <a:ext cx="1512887" cy="215900"/>
          </a:xfrm>
          <a:prstGeom prst="rect">
            <a:avLst/>
          </a:prstGeom>
          <a:noFill/>
          <a:ln w="2857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593951" name="Line 31"/>
          <p:cNvSpPr>
            <a:spLocks noChangeShapeType="1"/>
          </p:cNvSpPr>
          <p:nvPr/>
        </p:nvSpPr>
        <p:spPr bwMode="auto">
          <a:xfrm>
            <a:off x="4498777" y="4105325"/>
            <a:ext cx="0" cy="1871662"/>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3952" name="Rectangle 32"/>
          <p:cNvSpPr>
            <a:spLocks noChangeArrowheads="1"/>
          </p:cNvSpPr>
          <p:nvPr/>
        </p:nvSpPr>
        <p:spPr bwMode="auto">
          <a:xfrm>
            <a:off x="5940227" y="3889425"/>
            <a:ext cx="1150938" cy="2159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fr-FR" altLang="fr-FR">
              <a:solidFill>
                <a:srgbClr val="FF0000"/>
              </a:solidFill>
            </a:endParaRPr>
          </a:p>
        </p:txBody>
      </p:sp>
      <p:sp>
        <p:nvSpPr>
          <p:cNvPr id="593953" name="Line 33"/>
          <p:cNvSpPr>
            <a:spLocks noChangeShapeType="1"/>
          </p:cNvSpPr>
          <p:nvPr/>
        </p:nvSpPr>
        <p:spPr bwMode="auto">
          <a:xfrm>
            <a:off x="7019727" y="4105325"/>
            <a:ext cx="360363" cy="12239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3954" name="Text Box 34"/>
          <p:cNvSpPr txBox="1">
            <a:spLocks noChangeArrowheads="1"/>
          </p:cNvSpPr>
          <p:nvPr/>
        </p:nvSpPr>
        <p:spPr bwMode="auto">
          <a:xfrm>
            <a:off x="6948290" y="5257850"/>
            <a:ext cx="22034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t>Distance annoncée </a:t>
            </a:r>
          </a:p>
          <a:p>
            <a:pPr eaLnBrk="1" hangingPunct="1"/>
            <a:r>
              <a:rPr lang="fr-FR" altLang="fr-FR"/>
              <a:t>par le successeur </a:t>
            </a:r>
          </a:p>
          <a:p>
            <a:pPr eaLnBrk="1" hangingPunct="1"/>
            <a:r>
              <a:rPr lang="fr-FR" altLang="fr-FR"/>
              <a:t>Potentiel (RD)</a:t>
            </a:r>
          </a:p>
        </p:txBody>
      </p:sp>
      <p:sp>
        <p:nvSpPr>
          <p:cNvPr id="3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3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234</a:t>
            </a:fld>
            <a:endParaRPr lang="fr-BE" dirty="0"/>
          </a:p>
        </p:txBody>
      </p:sp>
      <p:sp>
        <p:nvSpPr>
          <p:cNvPr id="37"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Table topologique</a:t>
            </a:r>
            <a:endParaRPr lang="fr-FR" sz="2800" dirty="0"/>
          </a:p>
        </p:txBody>
      </p:sp>
    </p:spTree>
    <p:extLst>
      <p:ext uri="{BB962C8B-B14F-4D97-AF65-F5344CB8AC3E}">
        <p14:creationId xmlns:p14="http://schemas.microsoft.com/office/powerpoint/2010/main" val="4264233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25"/>
                                        </p:tgtEl>
                                        <p:attrNameLst>
                                          <p:attrName>style.visibility</p:attrName>
                                        </p:attrNameLst>
                                      </p:cBhvr>
                                      <p:to>
                                        <p:strVal val="visible"/>
                                      </p:to>
                                    </p:set>
                                    <p:animEffect transition="in" filter="blinds(horizontal)">
                                      <p:cBhvr>
                                        <p:cTn id="7" dur="500"/>
                                        <p:tgtEl>
                                          <p:spTgt spid="59392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3927"/>
                                        </p:tgtEl>
                                        <p:attrNameLst>
                                          <p:attrName>style.visibility</p:attrName>
                                        </p:attrNameLst>
                                      </p:cBhvr>
                                      <p:to>
                                        <p:strVal val="visible"/>
                                      </p:to>
                                    </p:set>
                                    <p:animEffect transition="in" filter="blinds(horizontal)">
                                      <p:cBhvr>
                                        <p:cTn id="10" dur="500"/>
                                        <p:tgtEl>
                                          <p:spTgt spid="59392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93926"/>
                                        </p:tgtEl>
                                        <p:attrNameLst>
                                          <p:attrName>style.visibility</p:attrName>
                                        </p:attrNameLst>
                                      </p:cBhvr>
                                      <p:to>
                                        <p:strVal val="visible"/>
                                      </p:to>
                                    </p:set>
                                    <p:animEffect transition="in" filter="blinds(horizontal)">
                                      <p:cBhvr>
                                        <p:cTn id="13" dur="500"/>
                                        <p:tgtEl>
                                          <p:spTgt spid="59392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93929"/>
                                        </p:tgtEl>
                                        <p:attrNameLst>
                                          <p:attrName>style.visibility</p:attrName>
                                        </p:attrNameLst>
                                      </p:cBhvr>
                                      <p:to>
                                        <p:strVal val="visible"/>
                                      </p:to>
                                    </p:set>
                                    <p:animEffect transition="in" filter="blinds(horizontal)">
                                      <p:cBhvr>
                                        <p:cTn id="18" dur="500"/>
                                        <p:tgtEl>
                                          <p:spTgt spid="59392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93930"/>
                                        </p:tgtEl>
                                        <p:attrNameLst>
                                          <p:attrName>style.visibility</p:attrName>
                                        </p:attrNameLst>
                                      </p:cBhvr>
                                      <p:to>
                                        <p:strVal val="visible"/>
                                      </p:to>
                                    </p:set>
                                    <p:animEffect transition="in" filter="blinds(horizontal)">
                                      <p:cBhvr>
                                        <p:cTn id="21" dur="500"/>
                                        <p:tgtEl>
                                          <p:spTgt spid="59393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93928"/>
                                        </p:tgtEl>
                                        <p:attrNameLst>
                                          <p:attrName>style.visibility</p:attrName>
                                        </p:attrNameLst>
                                      </p:cBhvr>
                                      <p:to>
                                        <p:strVal val="visible"/>
                                      </p:to>
                                    </p:set>
                                    <p:animEffect transition="in" filter="blinds(horizontal)">
                                      <p:cBhvr>
                                        <p:cTn id="24" dur="500"/>
                                        <p:tgtEl>
                                          <p:spTgt spid="59392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93932"/>
                                        </p:tgtEl>
                                        <p:attrNameLst>
                                          <p:attrName>style.visibility</p:attrName>
                                        </p:attrNameLst>
                                      </p:cBhvr>
                                      <p:to>
                                        <p:strVal val="visible"/>
                                      </p:to>
                                    </p:set>
                                    <p:animEffect transition="in" filter="blinds(horizontal)">
                                      <p:cBhvr>
                                        <p:cTn id="29" dur="500"/>
                                        <p:tgtEl>
                                          <p:spTgt spid="59393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93933"/>
                                        </p:tgtEl>
                                        <p:attrNameLst>
                                          <p:attrName>style.visibility</p:attrName>
                                        </p:attrNameLst>
                                      </p:cBhvr>
                                      <p:to>
                                        <p:strVal val="visible"/>
                                      </p:to>
                                    </p:set>
                                    <p:animEffect transition="in" filter="blinds(horizontal)">
                                      <p:cBhvr>
                                        <p:cTn id="32" dur="500"/>
                                        <p:tgtEl>
                                          <p:spTgt spid="59393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93931"/>
                                        </p:tgtEl>
                                        <p:attrNameLst>
                                          <p:attrName>style.visibility</p:attrName>
                                        </p:attrNameLst>
                                      </p:cBhvr>
                                      <p:to>
                                        <p:strVal val="visible"/>
                                      </p:to>
                                    </p:set>
                                    <p:animEffect transition="in" filter="blinds(horizontal)">
                                      <p:cBhvr>
                                        <p:cTn id="35" dur="500"/>
                                        <p:tgtEl>
                                          <p:spTgt spid="59393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93935"/>
                                        </p:tgtEl>
                                        <p:attrNameLst>
                                          <p:attrName>style.visibility</p:attrName>
                                        </p:attrNameLst>
                                      </p:cBhvr>
                                      <p:to>
                                        <p:strVal val="visible"/>
                                      </p:to>
                                    </p:set>
                                    <p:animEffect transition="in" filter="blinds(horizontal)">
                                      <p:cBhvr>
                                        <p:cTn id="40" dur="500"/>
                                        <p:tgtEl>
                                          <p:spTgt spid="59393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93936"/>
                                        </p:tgtEl>
                                        <p:attrNameLst>
                                          <p:attrName>style.visibility</p:attrName>
                                        </p:attrNameLst>
                                      </p:cBhvr>
                                      <p:to>
                                        <p:strVal val="visible"/>
                                      </p:to>
                                    </p:set>
                                    <p:animEffect transition="in" filter="blinds(horizontal)">
                                      <p:cBhvr>
                                        <p:cTn id="43" dur="500"/>
                                        <p:tgtEl>
                                          <p:spTgt spid="59393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93937"/>
                                        </p:tgtEl>
                                        <p:attrNameLst>
                                          <p:attrName>style.visibility</p:attrName>
                                        </p:attrNameLst>
                                      </p:cBhvr>
                                      <p:to>
                                        <p:strVal val="visible"/>
                                      </p:to>
                                    </p:set>
                                    <p:animEffect transition="in" filter="blinds(horizontal)">
                                      <p:cBhvr>
                                        <p:cTn id="46" dur="500"/>
                                        <p:tgtEl>
                                          <p:spTgt spid="59393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93934"/>
                                        </p:tgtEl>
                                        <p:attrNameLst>
                                          <p:attrName>style.visibility</p:attrName>
                                        </p:attrNameLst>
                                      </p:cBhvr>
                                      <p:to>
                                        <p:strVal val="visible"/>
                                      </p:to>
                                    </p:set>
                                    <p:animEffect transition="in" filter="blinds(horizontal)">
                                      <p:cBhvr>
                                        <p:cTn id="49" dur="500"/>
                                        <p:tgtEl>
                                          <p:spTgt spid="593934"/>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593948"/>
                                        </p:tgtEl>
                                        <p:attrNameLst>
                                          <p:attrName>style.visibility</p:attrName>
                                        </p:attrNameLst>
                                      </p:cBhvr>
                                      <p:to>
                                        <p:strVal val="visible"/>
                                      </p:to>
                                    </p:set>
                                    <p:animEffect transition="in" filter="blinds(horizontal)">
                                      <p:cBhvr>
                                        <p:cTn id="52" dur="500"/>
                                        <p:tgtEl>
                                          <p:spTgt spid="59394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93947"/>
                                        </p:tgtEl>
                                        <p:attrNameLst>
                                          <p:attrName>style.visibility</p:attrName>
                                        </p:attrNameLst>
                                      </p:cBhvr>
                                      <p:to>
                                        <p:strVal val="visible"/>
                                      </p:to>
                                    </p:set>
                                    <p:animEffect transition="in" filter="blinds(horizontal)">
                                      <p:cBhvr>
                                        <p:cTn id="55" dur="500"/>
                                        <p:tgtEl>
                                          <p:spTgt spid="59394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93939"/>
                                        </p:tgtEl>
                                        <p:attrNameLst>
                                          <p:attrName>style.visibility</p:attrName>
                                        </p:attrNameLst>
                                      </p:cBhvr>
                                      <p:to>
                                        <p:strVal val="visible"/>
                                      </p:to>
                                    </p:set>
                                    <p:animEffect transition="in" filter="blinds(horizontal)">
                                      <p:cBhvr>
                                        <p:cTn id="60" dur="500"/>
                                        <p:tgtEl>
                                          <p:spTgt spid="593939"/>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593940"/>
                                        </p:tgtEl>
                                        <p:attrNameLst>
                                          <p:attrName>style.visibility</p:attrName>
                                        </p:attrNameLst>
                                      </p:cBhvr>
                                      <p:to>
                                        <p:strVal val="visible"/>
                                      </p:to>
                                    </p:set>
                                    <p:animEffect transition="in" filter="blinds(horizontal)">
                                      <p:cBhvr>
                                        <p:cTn id="63" dur="500"/>
                                        <p:tgtEl>
                                          <p:spTgt spid="593940"/>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593938"/>
                                        </p:tgtEl>
                                        <p:attrNameLst>
                                          <p:attrName>style.visibility</p:attrName>
                                        </p:attrNameLst>
                                      </p:cBhvr>
                                      <p:to>
                                        <p:strVal val="visible"/>
                                      </p:to>
                                    </p:set>
                                    <p:animEffect transition="in" filter="blinds(horizontal)">
                                      <p:cBhvr>
                                        <p:cTn id="66" dur="500"/>
                                        <p:tgtEl>
                                          <p:spTgt spid="59393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593943"/>
                                        </p:tgtEl>
                                        <p:attrNameLst>
                                          <p:attrName>style.visibility</p:attrName>
                                        </p:attrNameLst>
                                      </p:cBhvr>
                                      <p:to>
                                        <p:strVal val="visible"/>
                                      </p:to>
                                    </p:set>
                                    <p:animEffect transition="in" filter="blinds(horizontal)">
                                      <p:cBhvr>
                                        <p:cTn id="71" dur="500"/>
                                        <p:tgtEl>
                                          <p:spTgt spid="593943"/>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593941"/>
                                        </p:tgtEl>
                                        <p:attrNameLst>
                                          <p:attrName>style.visibility</p:attrName>
                                        </p:attrNameLst>
                                      </p:cBhvr>
                                      <p:to>
                                        <p:strVal val="visible"/>
                                      </p:to>
                                    </p:set>
                                    <p:animEffect transition="in" filter="blinds(horizontal)">
                                      <p:cBhvr>
                                        <p:cTn id="74" dur="500"/>
                                        <p:tgtEl>
                                          <p:spTgt spid="593941"/>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593942"/>
                                        </p:tgtEl>
                                        <p:attrNameLst>
                                          <p:attrName>style.visibility</p:attrName>
                                        </p:attrNameLst>
                                      </p:cBhvr>
                                      <p:to>
                                        <p:strVal val="visible"/>
                                      </p:to>
                                    </p:set>
                                    <p:animEffect transition="in" filter="blinds(horizontal)">
                                      <p:cBhvr>
                                        <p:cTn id="77" dur="500"/>
                                        <p:tgtEl>
                                          <p:spTgt spid="59394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93944"/>
                                        </p:tgtEl>
                                        <p:attrNameLst>
                                          <p:attrName>style.visibility</p:attrName>
                                        </p:attrNameLst>
                                      </p:cBhvr>
                                      <p:to>
                                        <p:strVal val="visible"/>
                                      </p:to>
                                    </p:set>
                                    <p:animEffect transition="in" filter="blinds(horizontal)">
                                      <p:cBhvr>
                                        <p:cTn id="82" dur="500"/>
                                        <p:tgtEl>
                                          <p:spTgt spid="593944"/>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593945"/>
                                        </p:tgtEl>
                                        <p:attrNameLst>
                                          <p:attrName>style.visibility</p:attrName>
                                        </p:attrNameLst>
                                      </p:cBhvr>
                                      <p:to>
                                        <p:strVal val="visible"/>
                                      </p:to>
                                    </p:set>
                                    <p:animEffect transition="in" filter="blinds(horizontal)">
                                      <p:cBhvr>
                                        <p:cTn id="85" dur="500"/>
                                        <p:tgtEl>
                                          <p:spTgt spid="593945"/>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593946"/>
                                        </p:tgtEl>
                                        <p:attrNameLst>
                                          <p:attrName>style.visibility</p:attrName>
                                        </p:attrNameLst>
                                      </p:cBhvr>
                                      <p:to>
                                        <p:strVal val="visible"/>
                                      </p:to>
                                    </p:set>
                                    <p:animEffect transition="in" filter="blinds(horizontal)">
                                      <p:cBhvr>
                                        <p:cTn id="88" dur="500"/>
                                        <p:tgtEl>
                                          <p:spTgt spid="59394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593950"/>
                                        </p:tgtEl>
                                        <p:attrNameLst>
                                          <p:attrName>style.visibility</p:attrName>
                                        </p:attrNameLst>
                                      </p:cBhvr>
                                      <p:to>
                                        <p:strVal val="visible"/>
                                      </p:to>
                                    </p:set>
                                    <p:animEffect transition="in" filter="blinds(horizontal)">
                                      <p:cBhvr>
                                        <p:cTn id="93" dur="500"/>
                                        <p:tgtEl>
                                          <p:spTgt spid="593950"/>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593951"/>
                                        </p:tgtEl>
                                        <p:attrNameLst>
                                          <p:attrName>style.visibility</p:attrName>
                                        </p:attrNameLst>
                                      </p:cBhvr>
                                      <p:to>
                                        <p:strVal val="visible"/>
                                      </p:to>
                                    </p:set>
                                    <p:animEffect transition="in" filter="blinds(horizontal)">
                                      <p:cBhvr>
                                        <p:cTn id="96" dur="500"/>
                                        <p:tgtEl>
                                          <p:spTgt spid="593951"/>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593949"/>
                                        </p:tgtEl>
                                        <p:attrNameLst>
                                          <p:attrName>style.visibility</p:attrName>
                                        </p:attrNameLst>
                                      </p:cBhvr>
                                      <p:to>
                                        <p:strVal val="visible"/>
                                      </p:to>
                                    </p:set>
                                    <p:animEffect transition="in" filter="blinds(horizontal)">
                                      <p:cBhvr>
                                        <p:cTn id="99" dur="500"/>
                                        <p:tgtEl>
                                          <p:spTgt spid="593949"/>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593952"/>
                                        </p:tgtEl>
                                        <p:attrNameLst>
                                          <p:attrName>style.visibility</p:attrName>
                                        </p:attrNameLst>
                                      </p:cBhvr>
                                      <p:to>
                                        <p:strVal val="visible"/>
                                      </p:to>
                                    </p:set>
                                    <p:animEffect transition="in" filter="blinds(horizontal)">
                                      <p:cBhvr>
                                        <p:cTn id="104" dur="500"/>
                                        <p:tgtEl>
                                          <p:spTgt spid="593952"/>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593954"/>
                                        </p:tgtEl>
                                        <p:attrNameLst>
                                          <p:attrName>style.visibility</p:attrName>
                                        </p:attrNameLst>
                                      </p:cBhvr>
                                      <p:to>
                                        <p:strVal val="visible"/>
                                      </p:to>
                                    </p:set>
                                    <p:animEffect transition="in" filter="blinds(horizontal)">
                                      <p:cBhvr>
                                        <p:cTn id="107" dur="500"/>
                                        <p:tgtEl>
                                          <p:spTgt spid="593954"/>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593953"/>
                                        </p:tgtEl>
                                        <p:attrNameLst>
                                          <p:attrName>style.visibility</p:attrName>
                                        </p:attrNameLst>
                                      </p:cBhvr>
                                      <p:to>
                                        <p:strVal val="visible"/>
                                      </p:to>
                                    </p:set>
                                    <p:animEffect transition="in" filter="blinds(horizontal)">
                                      <p:cBhvr>
                                        <p:cTn id="110" dur="500"/>
                                        <p:tgtEl>
                                          <p:spTgt spid="593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5" grpId="0"/>
      <p:bldP spid="593926" grpId="0" animBg="1"/>
      <p:bldP spid="593927" grpId="0" animBg="1"/>
      <p:bldP spid="593928" grpId="0"/>
      <p:bldP spid="593929" grpId="0" animBg="1"/>
      <p:bldP spid="593930" grpId="0" animBg="1"/>
      <p:bldP spid="593931" grpId="0"/>
      <p:bldP spid="593932" grpId="0" animBg="1"/>
      <p:bldP spid="593933" grpId="0" animBg="1"/>
      <p:bldP spid="593934" grpId="0"/>
      <p:bldP spid="593935" grpId="0" animBg="1"/>
      <p:bldP spid="593936" grpId="0" animBg="1"/>
      <p:bldP spid="593937" grpId="0" animBg="1"/>
      <p:bldP spid="593938" grpId="0"/>
      <p:bldP spid="593939" grpId="0" animBg="1"/>
      <p:bldP spid="593940" grpId="0" animBg="1"/>
      <p:bldP spid="593941" grpId="0" animBg="1"/>
      <p:bldP spid="593942" grpId="0"/>
      <p:bldP spid="593943" grpId="0" animBg="1"/>
      <p:bldP spid="593944" grpId="0" animBg="1"/>
      <p:bldP spid="593945" grpId="0" animBg="1"/>
      <p:bldP spid="593946" grpId="0"/>
      <p:bldP spid="593947" grpId="0" animBg="1"/>
      <p:bldP spid="593948" grpId="0" animBg="1"/>
      <p:bldP spid="593949" grpId="0"/>
      <p:bldP spid="593950" grpId="0" animBg="1"/>
      <p:bldP spid="593951" grpId="0" animBg="1"/>
      <p:bldP spid="593952" grpId="0" animBg="1"/>
      <p:bldP spid="593953" grpId="0" animBg="1"/>
      <p:bldP spid="593954"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799" y="2080095"/>
            <a:ext cx="6852609" cy="4085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7380" name="Rectangle 3"/>
          <p:cNvSpPr>
            <a:spLocks noGrp="1" noChangeArrowheads="1"/>
          </p:cNvSpPr>
          <p:nvPr>
            <p:ph type="body" sz="half" idx="1"/>
          </p:nvPr>
        </p:nvSpPr>
        <p:spPr>
          <a:xfrm>
            <a:off x="457200" y="1484784"/>
            <a:ext cx="8229600" cy="749300"/>
          </a:xfrm>
        </p:spPr>
        <p:txBody>
          <a:bodyPr>
            <a:normAutofit/>
          </a:bodyPr>
          <a:lstStyle/>
          <a:p>
            <a:pPr eaLnBrk="1" hangingPunct="1"/>
            <a:r>
              <a:rPr lang="fr-FR" altLang="fr-FR" dirty="0" smtClean="0">
                <a:solidFill>
                  <a:srgbClr val="FF6600"/>
                </a:solidFill>
              </a:rPr>
              <a:t>Informations détaillées</a:t>
            </a:r>
          </a:p>
        </p:txBody>
      </p:sp>
      <p:sp>
        <p:nvSpPr>
          <p:cNvPr id="595974" name="Text Box 6"/>
          <p:cNvSpPr txBox="1">
            <a:spLocks noChangeArrowheads="1"/>
          </p:cNvSpPr>
          <p:nvPr/>
        </p:nvSpPr>
        <p:spPr bwMode="auto">
          <a:xfrm>
            <a:off x="5825430" y="3284984"/>
            <a:ext cx="30670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FF0000"/>
                </a:solidFill>
              </a:rPr>
              <a:t>Par défaut, seuls la BP et le </a:t>
            </a:r>
          </a:p>
          <a:p>
            <a:pPr eaLnBrk="1" hangingPunct="1"/>
            <a:r>
              <a:rPr lang="fr-FR" altLang="fr-FR" dirty="0">
                <a:solidFill>
                  <a:srgbClr val="FF0000"/>
                </a:solidFill>
              </a:rPr>
              <a:t>délai sont utilisé dans la </a:t>
            </a:r>
          </a:p>
          <a:p>
            <a:pPr eaLnBrk="1" hangingPunct="1"/>
            <a:r>
              <a:rPr lang="fr-FR" altLang="fr-FR" dirty="0">
                <a:solidFill>
                  <a:srgbClr val="FF0000"/>
                </a:solidFill>
              </a:rPr>
              <a:t>mesure EIGRP </a:t>
            </a:r>
          </a:p>
        </p:txBody>
      </p:sp>
      <p:sp>
        <p:nvSpPr>
          <p:cNvPr id="595975" name="Rectangle 7"/>
          <p:cNvSpPr>
            <a:spLocks noChangeArrowheads="1"/>
          </p:cNvSpPr>
          <p:nvPr/>
        </p:nvSpPr>
        <p:spPr bwMode="auto">
          <a:xfrm>
            <a:off x="1763961" y="3284984"/>
            <a:ext cx="3527425" cy="122413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595976" name="Line 8"/>
          <p:cNvSpPr>
            <a:spLocks noChangeShapeType="1"/>
          </p:cNvSpPr>
          <p:nvPr/>
        </p:nvSpPr>
        <p:spPr bwMode="auto">
          <a:xfrm>
            <a:off x="5291386" y="3500314"/>
            <a:ext cx="433387"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5977" name="Text Box 9"/>
          <p:cNvSpPr txBox="1">
            <a:spLocks noChangeArrowheads="1"/>
          </p:cNvSpPr>
          <p:nvPr/>
        </p:nvSpPr>
        <p:spPr bwMode="auto">
          <a:xfrm>
            <a:off x="5558854" y="1700808"/>
            <a:ext cx="3549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FF0000"/>
                </a:solidFill>
              </a:rPr>
              <a:t>Liste des mesures de vecteur de </a:t>
            </a:r>
          </a:p>
          <a:p>
            <a:pPr eaLnBrk="1" hangingPunct="1"/>
            <a:r>
              <a:rPr lang="fr-FR" altLang="fr-FR" dirty="0">
                <a:solidFill>
                  <a:srgbClr val="FF0000"/>
                </a:solidFill>
              </a:rPr>
              <a:t>distance disponibles pour EIGRP</a:t>
            </a:r>
          </a:p>
        </p:txBody>
      </p:sp>
      <p:sp>
        <p:nvSpPr>
          <p:cNvPr id="595978" name="Rectangle 10"/>
          <p:cNvSpPr>
            <a:spLocks noChangeArrowheads="1"/>
          </p:cNvSpPr>
          <p:nvPr/>
        </p:nvSpPr>
        <p:spPr bwMode="auto">
          <a:xfrm>
            <a:off x="1331069" y="2067297"/>
            <a:ext cx="3600971" cy="28158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595979" name="Line 11"/>
          <p:cNvSpPr>
            <a:spLocks noChangeShapeType="1"/>
          </p:cNvSpPr>
          <p:nvPr/>
        </p:nvSpPr>
        <p:spPr bwMode="auto">
          <a:xfrm>
            <a:off x="4931842" y="2133600"/>
            <a:ext cx="57626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Rectangle 7"/>
          <p:cNvSpPr>
            <a:spLocks noChangeArrowheads="1"/>
          </p:cNvSpPr>
          <p:nvPr/>
        </p:nvSpPr>
        <p:spPr bwMode="auto">
          <a:xfrm>
            <a:off x="1140080" y="2492226"/>
            <a:ext cx="7392360" cy="216694"/>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235</a:t>
            </a:fld>
            <a:endParaRPr lang="fr-BE" dirty="0"/>
          </a:p>
        </p:txBody>
      </p:sp>
      <p:sp>
        <p:nvSpPr>
          <p:cNvPr id="14"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smtClean="0"/>
              <a:t>Table topologique</a:t>
            </a:r>
            <a:endParaRPr lang="fr-FR" sz="2800" dirty="0"/>
          </a:p>
        </p:txBody>
      </p:sp>
    </p:spTree>
    <p:extLst>
      <p:ext uri="{BB962C8B-B14F-4D97-AF65-F5344CB8AC3E}">
        <p14:creationId xmlns:p14="http://schemas.microsoft.com/office/powerpoint/2010/main" val="40907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5978"/>
                                        </p:tgtEl>
                                        <p:attrNameLst>
                                          <p:attrName>style.visibility</p:attrName>
                                        </p:attrNameLst>
                                      </p:cBhvr>
                                      <p:to>
                                        <p:strVal val="visible"/>
                                      </p:to>
                                    </p:set>
                                    <p:animEffect transition="in" filter="blinds(horizontal)">
                                      <p:cBhvr>
                                        <p:cTn id="7" dur="500"/>
                                        <p:tgtEl>
                                          <p:spTgt spid="59597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5979"/>
                                        </p:tgtEl>
                                        <p:attrNameLst>
                                          <p:attrName>style.visibility</p:attrName>
                                        </p:attrNameLst>
                                      </p:cBhvr>
                                      <p:to>
                                        <p:strVal val="visible"/>
                                      </p:to>
                                    </p:set>
                                    <p:animEffect transition="in" filter="blinds(horizontal)">
                                      <p:cBhvr>
                                        <p:cTn id="10" dur="500"/>
                                        <p:tgtEl>
                                          <p:spTgt spid="59597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95977"/>
                                        </p:tgtEl>
                                        <p:attrNameLst>
                                          <p:attrName>style.visibility</p:attrName>
                                        </p:attrNameLst>
                                      </p:cBhvr>
                                      <p:to>
                                        <p:strVal val="visible"/>
                                      </p:to>
                                    </p:set>
                                    <p:animEffect transition="in" filter="blinds(horizontal)">
                                      <p:cBhvr>
                                        <p:cTn id="13" dur="500"/>
                                        <p:tgtEl>
                                          <p:spTgt spid="59597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95975"/>
                                        </p:tgtEl>
                                        <p:attrNameLst>
                                          <p:attrName>style.visibility</p:attrName>
                                        </p:attrNameLst>
                                      </p:cBhvr>
                                      <p:to>
                                        <p:strVal val="visible"/>
                                      </p:to>
                                    </p:set>
                                    <p:animEffect transition="in" filter="blinds(horizontal)">
                                      <p:cBhvr>
                                        <p:cTn id="18" dur="500"/>
                                        <p:tgtEl>
                                          <p:spTgt spid="59597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95976"/>
                                        </p:tgtEl>
                                        <p:attrNameLst>
                                          <p:attrName>style.visibility</p:attrName>
                                        </p:attrNameLst>
                                      </p:cBhvr>
                                      <p:to>
                                        <p:strVal val="visible"/>
                                      </p:to>
                                    </p:set>
                                    <p:animEffect transition="in" filter="blinds(horizontal)">
                                      <p:cBhvr>
                                        <p:cTn id="21" dur="500"/>
                                        <p:tgtEl>
                                          <p:spTgt spid="59597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95974"/>
                                        </p:tgtEl>
                                        <p:attrNameLst>
                                          <p:attrName>style.visibility</p:attrName>
                                        </p:attrNameLst>
                                      </p:cBhvr>
                                      <p:to>
                                        <p:strVal val="visible"/>
                                      </p:to>
                                    </p:set>
                                    <p:animEffect transition="in" filter="blinds(horizontal)">
                                      <p:cBhvr>
                                        <p:cTn id="24" dur="500"/>
                                        <p:tgtEl>
                                          <p:spTgt spid="59597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974" grpId="0"/>
      <p:bldP spid="595975" grpId="0" animBg="1"/>
      <p:bldP spid="595976" grpId="0" animBg="1"/>
      <p:bldP spid="595977" grpId="0"/>
      <p:bldP spid="595978" grpId="0" animBg="1"/>
      <p:bldP spid="595979" grpId="0" animBg="1"/>
      <p:bldP spid="15"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7" name="Rectangle 2"/>
          <p:cNvSpPr>
            <a:spLocks noGrp="1" noChangeArrowheads="1"/>
          </p:cNvSpPr>
          <p:nvPr>
            <p:ph type="title"/>
          </p:nvPr>
        </p:nvSpPr>
        <p:spPr/>
        <p:txBody>
          <a:bodyPr>
            <a:normAutofit/>
          </a:bodyPr>
          <a:lstStyle/>
          <a:p>
            <a:pPr eaLnBrk="1" hangingPunct="1"/>
            <a:r>
              <a:rPr lang="en-US" altLang="fr-FR" dirty="0" smtClean="0"/>
              <a:t>Finite State Machine (FSM) DUAL</a:t>
            </a:r>
            <a:endParaRPr lang="fr-FR" altLang="fr-FR" dirty="0" smtClean="0"/>
          </a:p>
        </p:txBody>
      </p:sp>
      <p:sp>
        <p:nvSpPr>
          <p:cNvPr id="364548" name="Rectangle 3"/>
          <p:cNvSpPr>
            <a:spLocks noGrp="1" noChangeArrowheads="1"/>
          </p:cNvSpPr>
          <p:nvPr>
            <p:ph type="body" idx="1"/>
          </p:nvPr>
        </p:nvSpPr>
        <p:spPr>
          <a:xfrm>
            <a:off x="251520" y="1556792"/>
            <a:ext cx="6552728" cy="2548879"/>
          </a:xfrm>
        </p:spPr>
        <p:txBody>
          <a:bodyPr>
            <a:normAutofit/>
          </a:bodyPr>
          <a:lstStyle/>
          <a:p>
            <a:pPr eaLnBrk="1" hangingPunct="1"/>
            <a:r>
              <a:rPr lang="fr-FR" altLang="fr-FR" dirty="0" smtClean="0">
                <a:solidFill>
                  <a:schemeClr val="accent6">
                    <a:lumMod val="75000"/>
                  </a:schemeClr>
                </a:solidFill>
              </a:rPr>
              <a:t>DUAL FSM</a:t>
            </a:r>
          </a:p>
          <a:p>
            <a:pPr lvl="1" eaLnBrk="1" hangingPunct="1"/>
            <a:r>
              <a:rPr lang="fr-FR" altLang="fr-FR" dirty="0">
                <a:solidFill>
                  <a:srgbClr val="0070C0"/>
                </a:solidFill>
              </a:rPr>
              <a:t>DUAL </a:t>
            </a:r>
            <a:r>
              <a:rPr lang="fr-FR" altLang="fr-FR" dirty="0" err="1">
                <a:solidFill>
                  <a:srgbClr val="0070C0"/>
                </a:solidFill>
              </a:rPr>
              <a:t>finite</a:t>
            </a:r>
            <a:r>
              <a:rPr lang="fr-FR" altLang="fr-FR" dirty="0">
                <a:solidFill>
                  <a:srgbClr val="0070C0"/>
                </a:solidFill>
              </a:rPr>
              <a:t>-state machine</a:t>
            </a:r>
            <a:endParaRPr lang="fr-FR" altLang="fr-FR" dirty="0" smtClean="0">
              <a:solidFill>
                <a:srgbClr val="0070C0"/>
              </a:solidFill>
            </a:endParaRPr>
          </a:p>
          <a:p>
            <a:pPr lvl="3" eaLnBrk="1" hangingPunct="1"/>
            <a:r>
              <a:rPr lang="fr-FR" altLang="fr-FR" dirty="0"/>
              <a:t>N</a:t>
            </a:r>
            <a:r>
              <a:rPr lang="fr-FR" altLang="fr-FR" dirty="0" smtClean="0"/>
              <a:t>om réel de la technologie utilisée par EIGRP </a:t>
            </a:r>
          </a:p>
          <a:p>
            <a:pPr lvl="2" eaLnBrk="1" hangingPunct="1"/>
            <a:r>
              <a:rPr lang="fr-FR" dirty="0" smtClean="0">
                <a:solidFill>
                  <a:srgbClr val="00B0F0"/>
                </a:solidFill>
              </a:rPr>
              <a:t>Les FSM définissent </a:t>
            </a:r>
          </a:p>
          <a:p>
            <a:pPr lvl="3" eaLnBrk="1" hangingPunct="1"/>
            <a:r>
              <a:rPr lang="fr-FR" dirty="0" smtClean="0"/>
              <a:t>Les états </a:t>
            </a:r>
            <a:r>
              <a:rPr lang="fr-FR" dirty="0"/>
              <a:t>possibles que peut prendre un objet, </a:t>
            </a:r>
            <a:endParaRPr lang="fr-FR" dirty="0" smtClean="0"/>
          </a:p>
          <a:p>
            <a:pPr lvl="3" eaLnBrk="1" hangingPunct="1"/>
            <a:r>
              <a:rPr lang="fr-FR" dirty="0" smtClean="0"/>
              <a:t>Les </a:t>
            </a:r>
            <a:r>
              <a:rPr lang="fr-FR" dirty="0"/>
              <a:t>événements à l’origine de ces </a:t>
            </a:r>
            <a:r>
              <a:rPr lang="fr-FR" dirty="0" smtClean="0"/>
              <a:t>états, </a:t>
            </a:r>
          </a:p>
          <a:p>
            <a:pPr lvl="3" eaLnBrk="1" hangingPunct="1"/>
            <a:r>
              <a:rPr lang="fr-FR" dirty="0"/>
              <a:t>L</a:t>
            </a:r>
            <a:r>
              <a:rPr lang="fr-FR" dirty="0" smtClean="0"/>
              <a:t>es </a:t>
            </a:r>
            <a:r>
              <a:rPr lang="fr-FR" dirty="0"/>
              <a:t>événements résultant de ces états</a:t>
            </a:r>
            <a:r>
              <a:rPr lang="fr-FR" dirty="0" smtClean="0"/>
              <a:t>.</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335922" y="2017439"/>
            <a:ext cx="2700574" cy="18722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5"/>
          <p:cNvSpPr txBox="1">
            <a:spLocks noChangeArrowheads="1"/>
          </p:cNvSpPr>
          <p:nvPr/>
        </p:nvSpPr>
        <p:spPr bwMode="auto">
          <a:xfrm>
            <a:off x="6300192" y="3889647"/>
            <a:ext cx="3058059"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700" dirty="0"/>
              <a:t>Source : Cisco system </a:t>
            </a:r>
            <a:r>
              <a:rPr lang="fr-FR" altLang="fr-FR" sz="700" dirty="0" err="1" smtClean="0"/>
              <a:t>Inc</a:t>
            </a:r>
            <a:r>
              <a:rPr lang="fr-FR" altLang="fr-FR" sz="700" dirty="0"/>
              <a:t>, CCNA exploration 2, chapitre  9.4.6.1</a:t>
            </a:r>
          </a:p>
        </p:txBody>
      </p:sp>
      <p:sp>
        <p:nvSpPr>
          <p:cNvPr id="7" name="Rectangle 3"/>
          <p:cNvSpPr txBox="1">
            <a:spLocks noChangeArrowheads="1"/>
          </p:cNvSpPr>
          <p:nvPr/>
        </p:nvSpPr>
        <p:spPr bwMode="auto">
          <a:xfrm>
            <a:off x="242572" y="4089702"/>
            <a:ext cx="8001836" cy="160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lvl="2" eaLnBrk="1" hangingPunct="1"/>
            <a:r>
              <a:rPr lang="fr-FR" altLang="fr-FR" kern="0" dirty="0" smtClean="0">
                <a:solidFill>
                  <a:srgbClr val="00B0F0"/>
                </a:solidFill>
              </a:rPr>
              <a:t>Utilisation</a:t>
            </a:r>
          </a:p>
          <a:p>
            <a:pPr lvl="3" eaLnBrk="1" hangingPunct="1"/>
            <a:r>
              <a:rPr lang="fr-FR" kern="0" dirty="0" smtClean="0"/>
              <a:t>Pour décrire le comportement d'un périphérique, d'un programme ou d'un algorithme face à une série d'événements.</a:t>
            </a:r>
            <a:endParaRPr lang="fr-FR" altLang="fr-FR" kern="0" dirty="0" smtClean="0"/>
          </a:p>
          <a:p>
            <a:pPr lvl="3" eaLnBrk="1" hangingPunct="1"/>
            <a:r>
              <a:rPr lang="fr-FR" altLang="fr-FR" kern="0" dirty="0" smtClean="0"/>
              <a:t>Dans EIGRP, pour calculer et comparer des routes dans un réseau EIGRP.</a:t>
            </a: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236</a:t>
            </a:fld>
            <a:endParaRPr lang="fr-BE" dirty="0"/>
          </a:p>
        </p:txBody>
      </p:sp>
    </p:spTree>
    <p:extLst>
      <p:ext uri="{BB962C8B-B14F-4D97-AF65-F5344CB8AC3E}">
        <p14:creationId xmlns:p14="http://schemas.microsoft.com/office/powerpoint/2010/main" val="166745235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6" name="Rectangle 3"/>
          <p:cNvSpPr>
            <a:spLocks noGrp="1" noChangeArrowheads="1"/>
          </p:cNvSpPr>
          <p:nvPr>
            <p:ph type="body" sz="half" idx="1"/>
          </p:nvPr>
        </p:nvSpPr>
        <p:spPr>
          <a:xfrm>
            <a:off x="457200" y="1600200"/>
            <a:ext cx="8229600" cy="1684338"/>
          </a:xfrm>
        </p:spPr>
        <p:txBody>
          <a:bodyPr/>
          <a:lstStyle/>
          <a:p>
            <a:pPr eaLnBrk="1" hangingPunct="1"/>
            <a:r>
              <a:rPr lang="fr-FR" altLang="fr-FR" dirty="0" smtClean="0">
                <a:solidFill>
                  <a:schemeClr val="accent6">
                    <a:lumMod val="75000"/>
                  </a:schemeClr>
                </a:solidFill>
              </a:rPr>
              <a:t>Situation de départ</a:t>
            </a:r>
          </a:p>
          <a:p>
            <a:pPr lvl="1" eaLnBrk="1" hangingPunct="1"/>
            <a:r>
              <a:rPr lang="fr-FR" altLang="fr-FR" dirty="0" smtClean="0"/>
              <a:t>R2 utilise R3 comme successeur vers 192.168.1.0/24 et répertorie R1 comme successeur potentiel.</a:t>
            </a:r>
          </a:p>
        </p:txBody>
      </p:sp>
      <p:pic>
        <p:nvPicPr>
          <p:cNvPr id="717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73438" y="3541906"/>
            <a:ext cx="8031010"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7"/>
          <p:cNvSpPr txBox="1">
            <a:spLocks noChangeArrowheads="1"/>
          </p:cNvSpPr>
          <p:nvPr/>
        </p:nvSpPr>
        <p:spPr bwMode="auto">
          <a:xfrm>
            <a:off x="5469486" y="3429000"/>
            <a:ext cx="12618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err="1" smtClean="0">
                <a:solidFill>
                  <a:srgbClr val="FF0000"/>
                </a:solidFill>
              </a:rPr>
              <a:t>Successor</a:t>
            </a:r>
            <a:endParaRPr lang="fr-FR" altLang="fr-FR" dirty="0">
              <a:solidFill>
                <a:srgbClr val="FF0000"/>
              </a:solidFill>
            </a:endParaRPr>
          </a:p>
        </p:txBody>
      </p:sp>
      <p:sp>
        <p:nvSpPr>
          <p:cNvPr id="10" name="Rectangle 8"/>
          <p:cNvSpPr>
            <a:spLocks noChangeArrowheads="1"/>
          </p:cNvSpPr>
          <p:nvPr/>
        </p:nvSpPr>
        <p:spPr bwMode="auto">
          <a:xfrm>
            <a:off x="1797574" y="4550018"/>
            <a:ext cx="2520776" cy="37658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1" name="Line 9"/>
          <p:cNvSpPr>
            <a:spLocks noChangeShapeType="1"/>
          </p:cNvSpPr>
          <p:nvPr/>
        </p:nvSpPr>
        <p:spPr bwMode="auto">
          <a:xfrm flipV="1">
            <a:off x="4318350" y="3613666"/>
            <a:ext cx="1151136" cy="112464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 name="Text Box 10"/>
          <p:cNvSpPr txBox="1">
            <a:spLocks noChangeArrowheads="1"/>
          </p:cNvSpPr>
          <p:nvPr/>
        </p:nvSpPr>
        <p:spPr bwMode="auto">
          <a:xfrm>
            <a:off x="4894724" y="5522124"/>
            <a:ext cx="21980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err="1" smtClean="0">
                <a:solidFill>
                  <a:srgbClr val="009900"/>
                </a:solidFill>
              </a:rPr>
              <a:t>Feasible</a:t>
            </a:r>
            <a:r>
              <a:rPr lang="fr-FR" altLang="fr-FR" dirty="0" smtClean="0">
                <a:solidFill>
                  <a:srgbClr val="009900"/>
                </a:solidFill>
              </a:rPr>
              <a:t> </a:t>
            </a:r>
            <a:r>
              <a:rPr lang="fr-FR" altLang="fr-FR" dirty="0" err="1" smtClean="0">
                <a:solidFill>
                  <a:srgbClr val="009900"/>
                </a:solidFill>
              </a:rPr>
              <a:t>Successor</a:t>
            </a:r>
            <a:endParaRPr lang="fr-FR" altLang="fr-FR" dirty="0">
              <a:solidFill>
                <a:srgbClr val="009900"/>
              </a:solidFill>
            </a:endParaRPr>
          </a:p>
        </p:txBody>
      </p:sp>
      <p:sp>
        <p:nvSpPr>
          <p:cNvPr id="13" name="Rectangle 11"/>
          <p:cNvSpPr>
            <a:spLocks noChangeArrowheads="1"/>
          </p:cNvSpPr>
          <p:nvPr/>
        </p:nvSpPr>
        <p:spPr bwMode="auto">
          <a:xfrm>
            <a:off x="1797574" y="4926603"/>
            <a:ext cx="2160600" cy="343495"/>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4" name="Line 12"/>
          <p:cNvSpPr>
            <a:spLocks noChangeShapeType="1"/>
          </p:cNvSpPr>
          <p:nvPr/>
        </p:nvSpPr>
        <p:spPr bwMode="auto">
          <a:xfrm>
            <a:off x="2733679" y="5270096"/>
            <a:ext cx="2160240" cy="504057"/>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en-US" altLang="fr-FR" sz="2800" dirty="0" smtClean="0"/>
              <a:t>Finite State Machine (FSM) DUAL</a:t>
            </a:r>
            <a:endParaRPr lang="fr-FR" altLang="fr-FR" sz="2800" dirty="0" smtClean="0"/>
          </a:p>
        </p:txBody>
      </p:sp>
      <p:sp>
        <p:nvSpPr>
          <p:cNvPr id="1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237</a:t>
            </a:fld>
            <a:endParaRPr lang="fr-BE" dirty="0"/>
          </a:p>
        </p:txBody>
      </p:sp>
    </p:spTree>
    <p:extLst>
      <p:ext uri="{BB962C8B-B14F-4D97-AF65-F5344CB8AC3E}">
        <p14:creationId xmlns:p14="http://schemas.microsoft.com/office/powerpoint/2010/main" val="295084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p:bldP spid="13" grpId="0" animBg="1"/>
      <p:bldP spid="14"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3181374"/>
            <a:ext cx="8232081" cy="298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7620" name="Rectangle 3"/>
          <p:cNvSpPr>
            <a:spLocks noGrp="1" noChangeArrowheads="1"/>
          </p:cNvSpPr>
          <p:nvPr>
            <p:ph type="body" sz="half" idx="1"/>
          </p:nvPr>
        </p:nvSpPr>
        <p:spPr>
          <a:xfrm>
            <a:off x="457200" y="1600200"/>
            <a:ext cx="8229600" cy="1684338"/>
          </a:xfrm>
        </p:spPr>
        <p:txBody>
          <a:bodyPr/>
          <a:lstStyle/>
          <a:p>
            <a:pPr eaLnBrk="1" hangingPunct="1">
              <a:lnSpc>
                <a:spcPct val="90000"/>
              </a:lnSpc>
            </a:pPr>
            <a:r>
              <a:rPr lang="fr-FR" altLang="fr-FR" dirty="0" smtClean="0">
                <a:solidFill>
                  <a:schemeClr val="accent6">
                    <a:lumMod val="75000"/>
                  </a:schemeClr>
                </a:solidFill>
              </a:rPr>
              <a:t>Créons une panne sur la liaison entre R2 et R3</a:t>
            </a:r>
          </a:p>
          <a:p>
            <a:pPr lvl="1" eaLnBrk="1" hangingPunct="1">
              <a:lnSpc>
                <a:spcPct val="90000"/>
              </a:lnSpc>
            </a:pPr>
            <a:r>
              <a:rPr lang="fr-FR" altLang="fr-FR" dirty="0" smtClean="0"/>
              <a:t>Activons le débogage DUAL (</a:t>
            </a:r>
            <a:r>
              <a:rPr lang="fr-FR" altLang="fr-FR" dirty="0" err="1" smtClean="0"/>
              <a:t>debug</a:t>
            </a:r>
            <a:r>
              <a:rPr lang="fr-FR" altLang="fr-FR" dirty="0" smtClean="0"/>
              <a:t> </a:t>
            </a:r>
            <a:r>
              <a:rPr lang="fr-FR" altLang="fr-FR" dirty="0" err="1" smtClean="0"/>
              <a:t>eigrp</a:t>
            </a:r>
            <a:r>
              <a:rPr lang="fr-FR" altLang="fr-FR" dirty="0" smtClean="0"/>
              <a:t> </a:t>
            </a:r>
            <a:r>
              <a:rPr lang="fr-FR" altLang="fr-FR" dirty="0" err="1" smtClean="0"/>
              <a:t>fsm</a:t>
            </a:r>
            <a:r>
              <a:rPr lang="fr-FR" altLang="fr-FR" dirty="0" smtClean="0"/>
              <a:t>)</a:t>
            </a:r>
          </a:p>
          <a:p>
            <a:pPr lvl="1" eaLnBrk="1" hangingPunct="1">
              <a:lnSpc>
                <a:spcPct val="90000"/>
              </a:lnSpc>
            </a:pPr>
            <a:r>
              <a:rPr lang="fr-FR" altLang="fr-FR" dirty="0" smtClean="0"/>
              <a:t>Simulons une interruption de liaison à l’aide de la commande </a:t>
            </a:r>
            <a:r>
              <a:rPr lang="fr-FR" altLang="fr-FR" dirty="0" err="1" smtClean="0"/>
              <a:t>shutdown</a:t>
            </a:r>
            <a:r>
              <a:rPr lang="fr-FR" altLang="fr-FR" dirty="0" smtClean="0"/>
              <a:t> sur Serial 0/0/1 de R2</a:t>
            </a:r>
          </a:p>
        </p:txBody>
      </p:sp>
      <p:sp>
        <p:nvSpPr>
          <p:cNvPr id="367623" name="Text Box 6"/>
          <p:cNvSpPr txBox="1">
            <a:spLocks noChangeArrowheads="1"/>
          </p:cNvSpPr>
          <p:nvPr/>
        </p:nvSpPr>
        <p:spPr bwMode="auto">
          <a:xfrm>
            <a:off x="5524500" y="330606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FR" altLang="fr-FR"/>
          </a:p>
        </p:txBody>
      </p:sp>
      <p:sp>
        <p:nvSpPr>
          <p:cNvPr id="616455" name="Text Box 7"/>
          <p:cNvSpPr txBox="1">
            <a:spLocks noChangeArrowheads="1"/>
          </p:cNvSpPr>
          <p:nvPr/>
        </p:nvSpPr>
        <p:spPr bwMode="auto">
          <a:xfrm>
            <a:off x="5427662" y="3140968"/>
            <a:ext cx="3752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rgbClr val="FF0000"/>
                </a:solidFill>
              </a:rPr>
              <a:t>FSM DUAL recherche et trouve un </a:t>
            </a:r>
          </a:p>
          <a:p>
            <a:pPr eaLnBrk="1" hangingPunct="1"/>
            <a:r>
              <a:rPr lang="fr-FR" altLang="fr-FR">
                <a:solidFill>
                  <a:srgbClr val="FF0000"/>
                </a:solidFill>
              </a:rPr>
              <a:t>successeur potentiel pour la route</a:t>
            </a:r>
          </a:p>
        </p:txBody>
      </p:sp>
      <p:sp>
        <p:nvSpPr>
          <p:cNvPr id="616456" name="Rectangle 8"/>
          <p:cNvSpPr>
            <a:spLocks noChangeArrowheads="1"/>
          </p:cNvSpPr>
          <p:nvPr/>
        </p:nvSpPr>
        <p:spPr bwMode="auto">
          <a:xfrm>
            <a:off x="1079500" y="5012630"/>
            <a:ext cx="3961606" cy="2889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616457" name="Line 9"/>
          <p:cNvSpPr>
            <a:spLocks noChangeShapeType="1"/>
          </p:cNvSpPr>
          <p:nvPr/>
        </p:nvSpPr>
        <p:spPr bwMode="auto">
          <a:xfrm flipV="1">
            <a:off x="3744912" y="3501330"/>
            <a:ext cx="1727200" cy="15128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58" name="Text Box 10"/>
          <p:cNvSpPr txBox="1">
            <a:spLocks noChangeArrowheads="1"/>
          </p:cNvSpPr>
          <p:nvPr/>
        </p:nvSpPr>
        <p:spPr bwMode="auto">
          <a:xfrm>
            <a:off x="5148262" y="4293493"/>
            <a:ext cx="4032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rgbClr val="009900"/>
                </a:solidFill>
              </a:rPr>
              <a:t>Le FS (R1) devient successeur </a:t>
            </a:r>
          </a:p>
          <a:p>
            <a:pPr eaLnBrk="1" hangingPunct="1"/>
            <a:r>
              <a:rPr lang="fr-FR" altLang="fr-FR">
                <a:solidFill>
                  <a:srgbClr val="009900"/>
                </a:solidFill>
              </a:rPr>
              <a:t>et est installé dans la table de routage</a:t>
            </a:r>
          </a:p>
        </p:txBody>
      </p:sp>
      <p:sp>
        <p:nvSpPr>
          <p:cNvPr id="616459" name="Rectangle 11"/>
          <p:cNvSpPr>
            <a:spLocks noChangeArrowheads="1"/>
          </p:cNvSpPr>
          <p:nvPr/>
        </p:nvSpPr>
        <p:spPr bwMode="auto">
          <a:xfrm>
            <a:off x="1079500" y="5877818"/>
            <a:ext cx="5329212" cy="288056"/>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616460" name="Line 12"/>
          <p:cNvSpPr>
            <a:spLocks noChangeShapeType="1"/>
          </p:cNvSpPr>
          <p:nvPr/>
        </p:nvSpPr>
        <p:spPr bwMode="auto">
          <a:xfrm flipV="1">
            <a:off x="4537075" y="4941193"/>
            <a:ext cx="1008062" cy="936625"/>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en-US" altLang="fr-FR" sz="2800" dirty="0" smtClean="0"/>
              <a:t>Finite State Machine (FSM) DUAL</a:t>
            </a:r>
            <a:endParaRPr lang="fr-FR" altLang="fr-FR" sz="2800" dirty="0" smtClean="0"/>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238</a:t>
            </a:fld>
            <a:endParaRPr lang="fr-BE" dirty="0"/>
          </a:p>
        </p:txBody>
      </p:sp>
    </p:spTree>
    <p:extLst>
      <p:ext uri="{BB962C8B-B14F-4D97-AF65-F5344CB8AC3E}">
        <p14:creationId xmlns:p14="http://schemas.microsoft.com/office/powerpoint/2010/main" val="2518572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6456"/>
                                        </p:tgtEl>
                                        <p:attrNameLst>
                                          <p:attrName>style.visibility</p:attrName>
                                        </p:attrNameLst>
                                      </p:cBhvr>
                                      <p:to>
                                        <p:strVal val="visible"/>
                                      </p:to>
                                    </p:set>
                                    <p:animEffect transition="in" filter="blinds(horizontal)">
                                      <p:cBhvr>
                                        <p:cTn id="7" dur="500"/>
                                        <p:tgtEl>
                                          <p:spTgt spid="6164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16457"/>
                                        </p:tgtEl>
                                        <p:attrNameLst>
                                          <p:attrName>style.visibility</p:attrName>
                                        </p:attrNameLst>
                                      </p:cBhvr>
                                      <p:to>
                                        <p:strVal val="visible"/>
                                      </p:to>
                                    </p:set>
                                    <p:animEffect transition="in" filter="blinds(horizontal)">
                                      <p:cBhvr>
                                        <p:cTn id="10" dur="500"/>
                                        <p:tgtEl>
                                          <p:spTgt spid="61645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16455"/>
                                        </p:tgtEl>
                                        <p:attrNameLst>
                                          <p:attrName>style.visibility</p:attrName>
                                        </p:attrNameLst>
                                      </p:cBhvr>
                                      <p:to>
                                        <p:strVal val="visible"/>
                                      </p:to>
                                    </p:set>
                                    <p:animEffect transition="in" filter="blinds(horizontal)">
                                      <p:cBhvr>
                                        <p:cTn id="13" dur="500"/>
                                        <p:tgtEl>
                                          <p:spTgt spid="61645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16459"/>
                                        </p:tgtEl>
                                        <p:attrNameLst>
                                          <p:attrName>style.visibility</p:attrName>
                                        </p:attrNameLst>
                                      </p:cBhvr>
                                      <p:to>
                                        <p:strVal val="visible"/>
                                      </p:to>
                                    </p:set>
                                    <p:animEffect transition="in" filter="blinds(horizontal)">
                                      <p:cBhvr>
                                        <p:cTn id="18" dur="500"/>
                                        <p:tgtEl>
                                          <p:spTgt spid="61645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16460"/>
                                        </p:tgtEl>
                                        <p:attrNameLst>
                                          <p:attrName>style.visibility</p:attrName>
                                        </p:attrNameLst>
                                      </p:cBhvr>
                                      <p:to>
                                        <p:strVal val="visible"/>
                                      </p:to>
                                    </p:set>
                                    <p:animEffect transition="in" filter="blinds(horizontal)">
                                      <p:cBhvr>
                                        <p:cTn id="21" dur="500"/>
                                        <p:tgtEl>
                                          <p:spTgt spid="61646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16458"/>
                                        </p:tgtEl>
                                        <p:attrNameLst>
                                          <p:attrName>style.visibility</p:attrName>
                                        </p:attrNameLst>
                                      </p:cBhvr>
                                      <p:to>
                                        <p:strVal val="visible"/>
                                      </p:to>
                                    </p:set>
                                    <p:animEffect transition="in" filter="blinds(horizontal)">
                                      <p:cBhvr>
                                        <p:cTn id="24" dur="500"/>
                                        <p:tgtEl>
                                          <p:spTgt spid="616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5" grpId="0"/>
      <p:bldP spid="616456" grpId="0" animBg="1"/>
      <p:bldP spid="616457" grpId="0" animBg="1"/>
      <p:bldP spid="616458" grpId="0"/>
      <p:bldP spid="616459" grpId="0" animBg="1"/>
      <p:bldP spid="616460"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4" name="Rectangle 3"/>
          <p:cNvSpPr>
            <a:spLocks noGrp="1" noChangeArrowheads="1"/>
          </p:cNvSpPr>
          <p:nvPr>
            <p:ph type="body" sz="half" idx="1"/>
          </p:nvPr>
        </p:nvSpPr>
        <p:spPr>
          <a:xfrm>
            <a:off x="457200" y="1600200"/>
            <a:ext cx="8229600" cy="1181100"/>
          </a:xfrm>
        </p:spPr>
        <p:txBody>
          <a:bodyPr/>
          <a:lstStyle/>
          <a:p>
            <a:pPr eaLnBrk="1" hangingPunct="1">
              <a:lnSpc>
                <a:spcPct val="90000"/>
              </a:lnSpc>
            </a:pPr>
            <a:r>
              <a:rPr lang="fr-FR" altLang="fr-FR" sz="2400" dirty="0" smtClean="0">
                <a:solidFill>
                  <a:schemeClr val="accent6">
                    <a:lumMod val="75000"/>
                  </a:schemeClr>
                </a:solidFill>
              </a:rPr>
              <a:t>Analyse de la table topologique </a:t>
            </a:r>
          </a:p>
          <a:p>
            <a:pPr lvl="1" eaLnBrk="1" hangingPunct="1">
              <a:lnSpc>
                <a:spcPct val="90000"/>
              </a:lnSpc>
            </a:pPr>
            <a:r>
              <a:rPr lang="fr-FR" altLang="fr-FR" sz="2000" dirty="0" smtClean="0"/>
              <a:t>La table topologique de R2 affiche maintenant R1 comme successeur et il n’y a pas de nouveau successeur potentiel.</a:t>
            </a:r>
          </a:p>
        </p:txBody>
      </p:sp>
      <p:pic>
        <p:nvPicPr>
          <p:cNvPr id="9218"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44792" y="2675076"/>
            <a:ext cx="5411206" cy="3490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a:spLocks noChangeArrowheads="1"/>
          </p:cNvSpPr>
          <p:nvPr/>
        </p:nvSpPr>
        <p:spPr bwMode="auto">
          <a:xfrm>
            <a:off x="1619672" y="4725145"/>
            <a:ext cx="5544616" cy="43204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6"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en-US" altLang="fr-FR" sz="2800" dirty="0" smtClean="0"/>
              <a:t>Finite State Machine (FSM) DUAL</a:t>
            </a:r>
            <a:endParaRPr lang="fr-FR" altLang="fr-FR" sz="2800" dirty="0" smtClean="0"/>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239</a:t>
            </a:fld>
            <a:endParaRPr lang="fr-BE" dirty="0"/>
          </a:p>
        </p:txBody>
      </p:sp>
    </p:spTree>
    <p:extLst>
      <p:ext uri="{BB962C8B-B14F-4D97-AF65-F5344CB8AC3E}">
        <p14:creationId xmlns:p14="http://schemas.microsoft.com/office/powerpoint/2010/main" val="1078949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p:txBody>
          <a:bodyPr>
            <a:normAutofit/>
          </a:bodyPr>
          <a:lstStyle/>
          <a:p>
            <a:pPr>
              <a:defRPr/>
            </a:pPr>
            <a:r>
              <a:rPr lang="fr-BE" altLang="fr-FR" dirty="0" smtClean="0"/>
              <a:t>Principe des réseaux hiérarchiques</a:t>
            </a:r>
            <a:endParaRPr lang="fr-FR" altLang="fr-FR" dirty="0" smtClean="0"/>
          </a:p>
        </p:txBody>
      </p:sp>
      <p:sp>
        <p:nvSpPr>
          <p:cNvPr id="27651" name="Espace réservé du contenu 2"/>
          <p:cNvSpPr>
            <a:spLocks noGrp="1"/>
          </p:cNvSpPr>
          <p:nvPr>
            <p:ph idx="1"/>
          </p:nvPr>
        </p:nvSpPr>
        <p:spPr>
          <a:xfrm>
            <a:off x="457200" y="1600200"/>
            <a:ext cx="8180388" cy="1828800"/>
          </a:xfrm>
        </p:spPr>
        <p:txBody>
          <a:bodyPr/>
          <a:lstStyle/>
          <a:p>
            <a:pPr eaLnBrk="1" hangingPunct="1"/>
            <a:r>
              <a:rPr lang="fr-BE" altLang="fr-FR" sz="2800" dirty="0" smtClean="0">
                <a:solidFill>
                  <a:schemeClr val="accent6">
                    <a:lumMod val="75000"/>
                  </a:schemeClr>
                </a:solidFill>
              </a:rPr>
              <a:t>Avantages</a:t>
            </a:r>
          </a:p>
          <a:p>
            <a:pPr lvl="1" eaLnBrk="1" hangingPunct="1"/>
            <a:r>
              <a:rPr lang="fr-BE" altLang="fr-FR" sz="2000" dirty="0" smtClean="0">
                <a:solidFill>
                  <a:srgbClr val="0070C0"/>
                </a:solidFill>
              </a:rPr>
              <a:t>Sécurisation du réseau facilitée</a:t>
            </a:r>
          </a:p>
          <a:p>
            <a:pPr lvl="2" eaLnBrk="1" hangingPunct="1"/>
            <a:r>
              <a:rPr lang="fr-BE" altLang="fr-FR" sz="1600" dirty="0" smtClean="0"/>
              <a:t>Sécurisation des accès au niveau de la couche accès</a:t>
            </a:r>
          </a:p>
          <a:p>
            <a:pPr lvl="2" eaLnBrk="1" hangingPunct="1"/>
            <a:r>
              <a:rPr lang="fr-BE" altLang="fr-FR" sz="1600" dirty="0" smtClean="0"/>
              <a:t>Stratégie au niveau de la couche distribution</a:t>
            </a:r>
          </a:p>
        </p:txBody>
      </p:sp>
      <p:pic>
        <p:nvPicPr>
          <p:cNvPr id="2765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104472"/>
            <a:ext cx="7416824" cy="3024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24</a:t>
            </a:fld>
            <a:endParaRPr lang="fr-BE" dirty="0"/>
          </a:p>
        </p:txBody>
      </p:sp>
      <p:sp>
        <p:nvSpPr>
          <p:cNvPr id="7" name="Espace réservé de la date 3"/>
          <p:cNvSpPr>
            <a:spLocks noGrp="1"/>
          </p:cNvSpPr>
          <p:nvPr>
            <p:ph type="dt" sz="half" idx="10"/>
          </p:nvPr>
        </p:nvSpPr>
        <p:spPr>
          <a:xfrm>
            <a:off x="7020272" y="6453336"/>
            <a:ext cx="1152128" cy="404664"/>
          </a:xfrm>
        </p:spPr>
        <p:txBody>
          <a:bodyPr/>
          <a:lstStyle/>
          <a:p>
            <a:fld id="{7F44ED6C-F45B-4CA7-82D8-BC1E073DDDCA}" type="datetime1">
              <a:rPr lang="fr-BE" smtClean="0"/>
              <a:t>09-11-16</a:t>
            </a:fld>
            <a:endParaRPr lang="fr-BE" dirty="0"/>
          </a:p>
        </p:txBody>
      </p:sp>
    </p:spTree>
    <p:extLst>
      <p:ext uri="{BB962C8B-B14F-4D97-AF65-F5344CB8AC3E}">
        <p14:creationId xmlns:p14="http://schemas.microsoft.com/office/powerpoint/2010/main" val="149220457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body" sz="half" idx="1"/>
          </p:nvPr>
        </p:nvSpPr>
        <p:spPr/>
        <p:txBody>
          <a:bodyPr/>
          <a:lstStyle/>
          <a:p>
            <a:pPr eaLnBrk="1" hangingPunct="1"/>
            <a:r>
              <a:rPr lang="fr-FR" altLang="fr-FR" dirty="0" smtClean="0">
                <a:solidFill>
                  <a:srgbClr val="FF6600"/>
                </a:solidFill>
              </a:rPr>
              <a:t>Si R1 n’est pas FS de R2 vers 192.168.1.0</a:t>
            </a:r>
            <a:endParaRPr lang="fr-FR" altLang="fr-FR" dirty="0" smtClean="0"/>
          </a:p>
          <a:p>
            <a:pPr lvl="1" eaLnBrk="1" hangingPunct="1"/>
            <a:r>
              <a:rPr lang="fr-FR" altLang="fr-FR" dirty="0" smtClean="0">
                <a:solidFill>
                  <a:srgbClr val="0070C0"/>
                </a:solidFill>
              </a:rPr>
              <a:t>Situation de départ</a:t>
            </a:r>
          </a:p>
          <a:p>
            <a:pPr lvl="2" eaLnBrk="1" hangingPunct="1"/>
            <a:r>
              <a:rPr lang="fr-FR" altLang="fr-FR" dirty="0" smtClean="0"/>
              <a:t>R2 n’a plus de successeur potentiel dans la table topologique</a:t>
            </a:r>
          </a:p>
        </p:txBody>
      </p:sp>
      <p:pic>
        <p:nvPicPr>
          <p:cNvPr id="10243"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691680" y="3068960"/>
            <a:ext cx="5848718" cy="2981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a:spLocks noChangeArrowheads="1"/>
          </p:cNvSpPr>
          <p:nvPr/>
        </p:nvSpPr>
        <p:spPr bwMode="auto">
          <a:xfrm>
            <a:off x="1619672" y="5661249"/>
            <a:ext cx="5400600" cy="43204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6"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en-US" altLang="fr-FR" sz="2800" dirty="0" smtClean="0"/>
              <a:t>Finite State Machine (FSM) DUAL</a:t>
            </a:r>
            <a:endParaRPr lang="fr-FR" altLang="fr-FR" sz="2800" dirty="0" smtClean="0"/>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240</a:t>
            </a:fld>
            <a:endParaRPr lang="fr-BE" dirty="0"/>
          </a:p>
        </p:txBody>
      </p:sp>
    </p:spTree>
    <p:extLst>
      <p:ext uri="{BB962C8B-B14F-4D97-AF65-F5344CB8AC3E}">
        <p14:creationId xmlns:p14="http://schemas.microsoft.com/office/powerpoint/2010/main" val="195713146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59665" y="2841378"/>
            <a:ext cx="8206707" cy="3035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0692" name="Rectangle 3"/>
          <p:cNvSpPr>
            <a:spLocks noChangeArrowheads="1"/>
          </p:cNvSpPr>
          <p:nvPr/>
        </p:nvSpPr>
        <p:spPr bwMode="auto">
          <a:xfrm>
            <a:off x="4950271" y="3285753"/>
            <a:ext cx="1800225"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370694" name="Rectangle 5"/>
          <p:cNvSpPr>
            <a:spLocks noGrp="1" noChangeArrowheads="1"/>
          </p:cNvSpPr>
          <p:nvPr>
            <p:ph type="body" sz="half" idx="1"/>
          </p:nvPr>
        </p:nvSpPr>
        <p:spPr>
          <a:xfrm>
            <a:off x="389653" y="1295408"/>
            <a:ext cx="8229600" cy="1181100"/>
          </a:xfrm>
        </p:spPr>
        <p:txBody>
          <a:bodyPr/>
          <a:lstStyle/>
          <a:p>
            <a:pPr eaLnBrk="1" hangingPunct="1">
              <a:lnSpc>
                <a:spcPct val="90000"/>
              </a:lnSpc>
            </a:pPr>
            <a:r>
              <a:rPr lang="fr-FR" altLang="fr-FR" sz="2400" dirty="0" smtClean="0"/>
              <a:t>Activons le débogage DUAL (</a:t>
            </a:r>
            <a:r>
              <a:rPr lang="fr-FR" altLang="fr-FR" sz="2400" dirty="0" err="1" smtClean="0"/>
              <a:t>debug</a:t>
            </a:r>
            <a:r>
              <a:rPr lang="fr-FR" altLang="fr-FR" sz="2400" dirty="0" smtClean="0"/>
              <a:t> </a:t>
            </a:r>
            <a:r>
              <a:rPr lang="fr-FR" altLang="fr-FR" sz="2400" dirty="0" err="1" smtClean="0"/>
              <a:t>eigrp</a:t>
            </a:r>
            <a:r>
              <a:rPr lang="fr-FR" altLang="fr-FR" sz="2400" dirty="0" smtClean="0"/>
              <a:t> </a:t>
            </a:r>
            <a:r>
              <a:rPr lang="fr-FR" altLang="fr-FR" sz="2400" dirty="0" err="1" smtClean="0"/>
              <a:t>fsm</a:t>
            </a:r>
            <a:r>
              <a:rPr lang="fr-FR" altLang="fr-FR" sz="2400" dirty="0" smtClean="0"/>
              <a:t>)</a:t>
            </a:r>
          </a:p>
          <a:p>
            <a:pPr eaLnBrk="1" hangingPunct="1">
              <a:lnSpc>
                <a:spcPct val="90000"/>
              </a:lnSpc>
            </a:pPr>
            <a:r>
              <a:rPr lang="fr-FR" altLang="fr-FR" sz="2400" dirty="0" smtClean="0"/>
              <a:t>Simulons une interruption de liaison à l’aide de la commande </a:t>
            </a:r>
            <a:r>
              <a:rPr lang="fr-FR" altLang="fr-FR" sz="2400" dirty="0" err="1" smtClean="0"/>
              <a:t>shutdown</a:t>
            </a:r>
            <a:r>
              <a:rPr lang="fr-FR" altLang="fr-FR" sz="2400" dirty="0" smtClean="0"/>
              <a:t> </a:t>
            </a:r>
          </a:p>
        </p:txBody>
      </p:sp>
      <p:sp>
        <p:nvSpPr>
          <p:cNvPr id="622599" name="Text Box 7"/>
          <p:cNvSpPr txBox="1">
            <a:spLocks noChangeArrowheads="1"/>
          </p:cNvSpPr>
          <p:nvPr/>
        </p:nvSpPr>
        <p:spPr bwMode="auto">
          <a:xfrm>
            <a:off x="4860032" y="2022351"/>
            <a:ext cx="36385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FF0000"/>
                </a:solidFill>
              </a:rPr>
              <a:t>Pas de successeur potentiel </a:t>
            </a:r>
          </a:p>
          <a:p>
            <a:pPr eaLnBrk="1" hangingPunct="1"/>
            <a:r>
              <a:rPr lang="fr-FR" altLang="fr-FR" dirty="0">
                <a:solidFill>
                  <a:srgbClr val="FF0000"/>
                </a:solidFill>
              </a:rPr>
              <a:t>DUAL met le réseau en état actif</a:t>
            </a:r>
          </a:p>
          <a:p>
            <a:pPr eaLnBrk="1" hangingPunct="1"/>
            <a:r>
              <a:rPr lang="fr-FR" altLang="fr-FR" dirty="0">
                <a:solidFill>
                  <a:srgbClr val="FF0000"/>
                </a:solidFill>
              </a:rPr>
              <a:t>et envoie des demandes de route </a:t>
            </a:r>
          </a:p>
          <a:p>
            <a:pPr eaLnBrk="1" hangingPunct="1"/>
            <a:r>
              <a:rPr lang="fr-FR" altLang="fr-FR" dirty="0">
                <a:solidFill>
                  <a:srgbClr val="FF0000"/>
                </a:solidFill>
              </a:rPr>
              <a:t>à ses voisins</a:t>
            </a:r>
          </a:p>
        </p:txBody>
      </p:sp>
      <p:sp>
        <p:nvSpPr>
          <p:cNvPr id="622600" name="Rectangle 8"/>
          <p:cNvSpPr>
            <a:spLocks noChangeArrowheads="1"/>
          </p:cNvSpPr>
          <p:nvPr/>
        </p:nvSpPr>
        <p:spPr bwMode="auto">
          <a:xfrm>
            <a:off x="1132332" y="4725616"/>
            <a:ext cx="4609703" cy="21748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622601" name="Line 9"/>
          <p:cNvSpPr>
            <a:spLocks noChangeShapeType="1"/>
          </p:cNvSpPr>
          <p:nvPr/>
        </p:nvSpPr>
        <p:spPr bwMode="auto">
          <a:xfrm flipV="1">
            <a:off x="2645221" y="2440136"/>
            <a:ext cx="2088703" cy="228548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22602" name="Text Box 10"/>
          <p:cNvSpPr txBox="1">
            <a:spLocks noChangeArrowheads="1"/>
          </p:cNvSpPr>
          <p:nvPr/>
        </p:nvSpPr>
        <p:spPr bwMode="auto">
          <a:xfrm>
            <a:off x="4984733" y="3285753"/>
            <a:ext cx="365997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009900"/>
                </a:solidFill>
              </a:rPr>
              <a:t>R2 répond par un chemin vers ce </a:t>
            </a:r>
          </a:p>
          <a:p>
            <a:pPr eaLnBrk="1" hangingPunct="1"/>
            <a:r>
              <a:rPr lang="fr-FR" altLang="fr-FR" dirty="0">
                <a:solidFill>
                  <a:srgbClr val="009900"/>
                </a:solidFill>
              </a:rPr>
              <a:t>réseau, et devient le nouveau </a:t>
            </a:r>
            <a:endParaRPr lang="fr-FR" altLang="fr-FR" dirty="0" smtClean="0">
              <a:solidFill>
                <a:srgbClr val="009900"/>
              </a:solidFill>
            </a:endParaRPr>
          </a:p>
          <a:p>
            <a:pPr eaLnBrk="1" hangingPunct="1"/>
            <a:r>
              <a:rPr lang="fr-FR" altLang="fr-FR" dirty="0" smtClean="0">
                <a:solidFill>
                  <a:srgbClr val="009900"/>
                </a:solidFill>
              </a:rPr>
              <a:t>successeur</a:t>
            </a:r>
            <a:endParaRPr lang="fr-FR" altLang="fr-FR" dirty="0">
              <a:solidFill>
                <a:srgbClr val="009900"/>
              </a:solidFill>
            </a:endParaRPr>
          </a:p>
        </p:txBody>
      </p:sp>
      <p:sp>
        <p:nvSpPr>
          <p:cNvPr id="622603" name="Rectangle 11"/>
          <p:cNvSpPr>
            <a:spLocks noChangeArrowheads="1"/>
          </p:cNvSpPr>
          <p:nvPr/>
        </p:nvSpPr>
        <p:spPr bwMode="auto">
          <a:xfrm>
            <a:off x="1060896" y="4941516"/>
            <a:ext cx="4392612" cy="360362"/>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622604" name="Line 12"/>
          <p:cNvSpPr>
            <a:spLocks noChangeShapeType="1"/>
          </p:cNvSpPr>
          <p:nvPr/>
        </p:nvSpPr>
        <p:spPr bwMode="auto">
          <a:xfrm flipV="1">
            <a:off x="2934146" y="3747418"/>
            <a:ext cx="2016125" cy="119409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22605" name="Rectangle 13"/>
          <p:cNvSpPr>
            <a:spLocks noChangeArrowheads="1"/>
          </p:cNvSpPr>
          <p:nvPr/>
        </p:nvSpPr>
        <p:spPr bwMode="auto">
          <a:xfrm>
            <a:off x="1133921" y="5589364"/>
            <a:ext cx="4319587" cy="2159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370703" name="Text Box 14"/>
          <p:cNvSpPr txBox="1">
            <a:spLocks noChangeArrowheads="1"/>
          </p:cNvSpPr>
          <p:nvPr/>
        </p:nvSpPr>
        <p:spPr bwMode="auto">
          <a:xfrm>
            <a:off x="4229546" y="5942607"/>
            <a:ext cx="4806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chemeClr val="accent2"/>
                </a:solidFill>
              </a:rPr>
              <a:t>La route est installée dans la table de routage</a:t>
            </a:r>
          </a:p>
        </p:txBody>
      </p:sp>
      <p:sp>
        <p:nvSpPr>
          <p:cNvPr id="622607" name="Line 15"/>
          <p:cNvSpPr>
            <a:spLocks noChangeShapeType="1"/>
          </p:cNvSpPr>
          <p:nvPr/>
        </p:nvSpPr>
        <p:spPr bwMode="auto">
          <a:xfrm>
            <a:off x="3726308" y="5805264"/>
            <a:ext cx="576263" cy="287337"/>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en-US" altLang="fr-FR" sz="2800" dirty="0" smtClean="0"/>
              <a:t>Finite State Machine (FSM) DUAL</a:t>
            </a:r>
            <a:endParaRPr lang="fr-FR" altLang="fr-FR" sz="2800" dirty="0" smtClean="0"/>
          </a:p>
        </p:txBody>
      </p:sp>
      <p:sp>
        <p:nvSpPr>
          <p:cNvPr id="1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241</a:t>
            </a:fld>
            <a:endParaRPr lang="fr-BE" dirty="0"/>
          </a:p>
        </p:txBody>
      </p:sp>
    </p:spTree>
    <p:extLst>
      <p:ext uri="{BB962C8B-B14F-4D97-AF65-F5344CB8AC3E}">
        <p14:creationId xmlns:p14="http://schemas.microsoft.com/office/powerpoint/2010/main" val="2244888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2600"/>
                                        </p:tgtEl>
                                        <p:attrNameLst>
                                          <p:attrName>style.visibility</p:attrName>
                                        </p:attrNameLst>
                                      </p:cBhvr>
                                      <p:to>
                                        <p:strVal val="visible"/>
                                      </p:to>
                                    </p:set>
                                    <p:animEffect transition="in" filter="blinds(horizontal)">
                                      <p:cBhvr>
                                        <p:cTn id="7" dur="500"/>
                                        <p:tgtEl>
                                          <p:spTgt spid="62260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22601"/>
                                        </p:tgtEl>
                                        <p:attrNameLst>
                                          <p:attrName>style.visibility</p:attrName>
                                        </p:attrNameLst>
                                      </p:cBhvr>
                                      <p:to>
                                        <p:strVal val="visible"/>
                                      </p:to>
                                    </p:set>
                                    <p:animEffect transition="in" filter="blinds(horizontal)">
                                      <p:cBhvr>
                                        <p:cTn id="10" dur="500"/>
                                        <p:tgtEl>
                                          <p:spTgt spid="62260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22599"/>
                                        </p:tgtEl>
                                        <p:attrNameLst>
                                          <p:attrName>style.visibility</p:attrName>
                                        </p:attrNameLst>
                                      </p:cBhvr>
                                      <p:to>
                                        <p:strVal val="visible"/>
                                      </p:to>
                                    </p:set>
                                    <p:animEffect transition="in" filter="blinds(horizontal)">
                                      <p:cBhvr>
                                        <p:cTn id="13" dur="500"/>
                                        <p:tgtEl>
                                          <p:spTgt spid="62259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22603"/>
                                        </p:tgtEl>
                                        <p:attrNameLst>
                                          <p:attrName>style.visibility</p:attrName>
                                        </p:attrNameLst>
                                      </p:cBhvr>
                                      <p:to>
                                        <p:strVal val="visible"/>
                                      </p:to>
                                    </p:set>
                                    <p:animEffect transition="in" filter="blinds(horizontal)">
                                      <p:cBhvr>
                                        <p:cTn id="18" dur="500"/>
                                        <p:tgtEl>
                                          <p:spTgt spid="62260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22604"/>
                                        </p:tgtEl>
                                        <p:attrNameLst>
                                          <p:attrName>style.visibility</p:attrName>
                                        </p:attrNameLst>
                                      </p:cBhvr>
                                      <p:to>
                                        <p:strVal val="visible"/>
                                      </p:to>
                                    </p:set>
                                    <p:animEffect transition="in" filter="blinds(horizontal)">
                                      <p:cBhvr>
                                        <p:cTn id="21" dur="500"/>
                                        <p:tgtEl>
                                          <p:spTgt spid="62260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22602"/>
                                        </p:tgtEl>
                                        <p:attrNameLst>
                                          <p:attrName>style.visibility</p:attrName>
                                        </p:attrNameLst>
                                      </p:cBhvr>
                                      <p:to>
                                        <p:strVal val="visible"/>
                                      </p:to>
                                    </p:set>
                                    <p:animEffect transition="in" filter="blinds(horizontal)">
                                      <p:cBhvr>
                                        <p:cTn id="24" dur="500"/>
                                        <p:tgtEl>
                                          <p:spTgt spid="62260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22605"/>
                                        </p:tgtEl>
                                        <p:attrNameLst>
                                          <p:attrName>style.visibility</p:attrName>
                                        </p:attrNameLst>
                                      </p:cBhvr>
                                      <p:to>
                                        <p:strVal val="visible"/>
                                      </p:to>
                                    </p:set>
                                    <p:animEffect transition="in" filter="blinds(horizontal)">
                                      <p:cBhvr>
                                        <p:cTn id="29" dur="500"/>
                                        <p:tgtEl>
                                          <p:spTgt spid="62260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22607"/>
                                        </p:tgtEl>
                                        <p:attrNameLst>
                                          <p:attrName>style.visibility</p:attrName>
                                        </p:attrNameLst>
                                      </p:cBhvr>
                                      <p:to>
                                        <p:strVal val="visible"/>
                                      </p:to>
                                    </p:set>
                                    <p:animEffect transition="in" filter="blinds(horizontal)">
                                      <p:cBhvr>
                                        <p:cTn id="32" dur="500"/>
                                        <p:tgtEl>
                                          <p:spTgt spid="622607"/>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370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9" grpId="0"/>
      <p:bldP spid="622600" grpId="0" animBg="1"/>
      <p:bldP spid="622601" grpId="0" animBg="1"/>
      <p:bldP spid="622602" grpId="0"/>
      <p:bldP spid="622603" grpId="0" animBg="1"/>
      <p:bldP spid="622604" grpId="0" animBg="1"/>
      <p:bldP spid="622605" grpId="0" animBg="1"/>
      <p:bldP spid="370703" grpId="0"/>
      <p:bldP spid="622607"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Rectangle 2"/>
          <p:cNvSpPr>
            <a:spLocks noGrp="1" noChangeArrowheads="1"/>
          </p:cNvSpPr>
          <p:nvPr>
            <p:ph type="title"/>
          </p:nvPr>
        </p:nvSpPr>
        <p:spPr/>
        <p:txBody>
          <a:bodyPr>
            <a:normAutofit/>
          </a:bodyPr>
          <a:lstStyle/>
          <a:p>
            <a:pPr eaLnBrk="1" hangingPunct="1"/>
            <a:r>
              <a:rPr lang="en-US" altLang="fr-FR" dirty="0" smtClean="0"/>
              <a:t>Finite State Machine (FSM) DUAL</a:t>
            </a:r>
            <a:endParaRPr lang="fr-FR" altLang="fr-FR" dirty="0" smtClean="0"/>
          </a:p>
        </p:txBody>
      </p:sp>
      <p:sp>
        <p:nvSpPr>
          <p:cNvPr id="372740"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Processus de demandes et réponses EIGRP</a:t>
            </a:r>
          </a:p>
          <a:p>
            <a:pPr lvl="1" eaLnBrk="1" hangingPunct="1"/>
            <a:r>
              <a:rPr lang="fr-FR" altLang="fr-FR" dirty="0" smtClean="0">
                <a:solidFill>
                  <a:srgbClr val="0070C0"/>
                </a:solidFill>
              </a:rPr>
              <a:t>Pas de réponse</a:t>
            </a:r>
          </a:p>
          <a:p>
            <a:pPr lvl="2" eaLnBrk="1" hangingPunct="1"/>
            <a:r>
              <a:rPr lang="fr-FR" altLang="fr-FR" dirty="0" smtClean="0"/>
              <a:t>Si aucune des réponses EIGRP ne contient de chemin vers le réseau, l’expéditeur n’aura pas de route vers ce réseau.</a:t>
            </a:r>
          </a:p>
          <a:p>
            <a:pPr lvl="1" eaLnBrk="1" hangingPunct="1"/>
            <a:r>
              <a:rPr lang="fr-FR" altLang="fr-FR" dirty="0" smtClean="0">
                <a:solidFill>
                  <a:srgbClr val="0070C0"/>
                </a:solidFill>
              </a:rPr>
              <a:t>Convergence</a:t>
            </a:r>
          </a:p>
          <a:p>
            <a:pPr lvl="2" eaLnBrk="1" hangingPunct="1"/>
            <a:r>
              <a:rPr lang="fr-FR" altLang="fr-FR" dirty="0" smtClean="0"/>
              <a:t>Ce processus prend plus de temps que si DUAL possédait un successeur potentiel dans sa table topologique</a:t>
            </a:r>
          </a:p>
          <a:p>
            <a:pPr lvl="1" eaLnBrk="1" hangingPunct="1"/>
            <a:r>
              <a:rPr lang="fr-FR" altLang="fr-FR" dirty="0" smtClean="0">
                <a:solidFill>
                  <a:srgbClr val="0070C0"/>
                </a:solidFill>
              </a:rPr>
              <a:t>Remarque</a:t>
            </a:r>
          </a:p>
          <a:p>
            <a:pPr lvl="2" eaLnBrk="1" hangingPunct="1"/>
            <a:r>
              <a:rPr lang="fr-FR" altLang="fr-FR" dirty="0" smtClean="0"/>
              <a:t>FSM DUAL et le processus de demandes et réponses ne sont pas étudié dans ce cours</a:t>
            </a:r>
          </a:p>
          <a:p>
            <a:pPr eaLnBrk="1" hangingPunct="1"/>
            <a:endParaRPr lang="fr-FR" altLang="fr-FR" sz="28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242</a:t>
            </a:fld>
            <a:endParaRPr lang="fr-BE" dirty="0"/>
          </a:p>
        </p:txBody>
      </p:sp>
    </p:spTree>
    <p:extLst>
      <p:ext uri="{BB962C8B-B14F-4D97-AF65-F5344CB8AC3E}">
        <p14:creationId xmlns:p14="http://schemas.microsoft.com/office/powerpoint/2010/main" val="111025184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Configuration de EIGRP</a:t>
            </a:r>
            <a:endParaRPr lang="fr-FR" dirty="0"/>
          </a:p>
        </p:txBody>
      </p:sp>
      <p:sp>
        <p:nvSpPr>
          <p:cNvPr id="3" name="Espace réservé du contenu 2"/>
          <p:cNvSpPr>
            <a:spLocks noGrp="1"/>
          </p:cNvSpPr>
          <p:nvPr>
            <p:ph idx="1"/>
          </p:nvPr>
        </p:nvSpPr>
        <p:spPr/>
        <p:txBody>
          <a:bodyPr/>
          <a:lstStyle/>
          <a:p>
            <a:r>
              <a:rPr lang="fr-FR" dirty="0" smtClean="0">
                <a:solidFill>
                  <a:srgbClr val="FF6600"/>
                </a:solidFill>
              </a:rPr>
              <a:t>Démonstration</a:t>
            </a:r>
            <a:endParaRPr lang="fr-FR" dirty="0">
              <a:solidFill>
                <a:srgbClr val="FF66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631" y="1916832"/>
            <a:ext cx="8156825"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243</a:t>
            </a:fld>
            <a:endParaRPr lang="fr-BE" dirty="0"/>
          </a:p>
        </p:txBody>
      </p:sp>
    </p:spTree>
    <p:extLst>
      <p:ext uri="{BB962C8B-B14F-4D97-AF65-F5344CB8AC3E}">
        <p14:creationId xmlns:p14="http://schemas.microsoft.com/office/powerpoint/2010/main" val="55689395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Vérification de la configuration</a:t>
            </a:r>
            <a:endParaRPr lang="fr-FR" dirty="0"/>
          </a:p>
        </p:txBody>
      </p:sp>
      <p:sp>
        <p:nvSpPr>
          <p:cNvPr id="3" name="Espace réservé du contenu 2"/>
          <p:cNvSpPr>
            <a:spLocks noGrp="1"/>
          </p:cNvSpPr>
          <p:nvPr>
            <p:ph idx="1"/>
          </p:nvPr>
        </p:nvSpPr>
        <p:spPr>
          <a:xfrm>
            <a:off x="457200" y="1600200"/>
            <a:ext cx="8229600" cy="1358941"/>
          </a:xfrm>
        </p:spPr>
        <p:txBody>
          <a:bodyPr>
            <a:normAutofit/>
          </a:bodyPr>
          <a:lstStyle/>
          <a:p>
            <a:r>
              <a:rPr lang="fr-FR" dirty="0" smtClean="0">
                <a:solidFill>
                  <a:schemeClr val="accent6">
                    <a:lumMod val="75000"/>
                  </a:schemeClr>
                </a:solidFill>
              </a:rPr>
              <a:t>Table de voisinage EIGRP</a:t>
            </a:r>
          </a:p>
          <a:p>
            <a:pPr lvl="1"/>
            <a:r>
              <a:rPr lang="fr-FR" dirty="0" smtClean="0"/>
              <a:t>Dès qu’un routeur reçoit </a:t>
            </a:r>
            <a:r>
              <a:rPr lang="fr-FR" dirty="0"/>
              <a:t>un paquet </a:t>
            </a:r>
            <a:r>
              <a:rPr lang="fr-FR" dirty="0" smtClean="0"/>
              <a:t>Hello, </a:t>
            </a:r>
            <a:r>
              <a:rPr lang="fr-FR" dirty="0"/>
              <a:t>il ajoute le routeur expéditeur à sa table de voisinage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53" y="3418989"/>
            <a:ext cx="8460174"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a:spLocks noChangeArrowheads="1"/>
          </p:cNvSpPr>
          <p:nvPr/>
        </p:nvSpPr>
        <p:spPr bwMode="auto">
          <a:xfrm>
            <a:off x="960888" y="3923044"/>
            <a:ext cx="1585689" cy="100793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 name="Text Box 6"/>
          <p:cNvSpPr txBox="1">
            <a:spLocks noChangeArrowheads="1"/>
          </p:cNvSpPr>
          <p:nvPr/>
        </p:nvSpPr>
        <p:spPr bwMode="auto">
          <a:xfrm>
            <a:off x="333083" y="5363205"/>
            <a:ext cx="20056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FF0000"/>
                </a:solidFill>
              </a:rPr>
              <a:t>Adresse du voisin</a:t>
            </a:r>
            <a:endParaRPr lang="fr-FR" altLang="fr-FR" dirty="0">
              <a:solidFill>
                <a:srgbClr val="FF0000"/>
              </a:solidFill>
            </a:endParaRPr>
          </a:p>
        </p:txBody>
      </p:sp>
      <p:sp>
        <p:nvSpPr>
          <p:cNvPr id="8" name="Line 7"/>
          <p:cNvSpPr>
            <a:spLocks noChangeShapeType="1"/>
          </p:cNvSpPr>
          <p:nvPr/>
        </p:nvSpPr>
        <p:spPr bwMode="auto">
          <a:xfrm flipH="1">
            <a:off x="1322836" y="4908659"/>
            <a:ext cx="417302" cy="45454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Rectangle 8"/>
          <p:cNvSpPr>
            <a:spLocks noChangeArrowheads="1"/>
          </p:cNvSpPr>
          <p:nvPr/>
        </p:nvSpPr>
        <p:spPr bwMode="auto">
          <a:xfrm>
            <a:off x="4418785" y="3850573"/>
            <a:ext cx="792088" cy="1079657"/>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0" name="Line 9"/>
          <p:cNvSpPr>
            <a:spLocks noChangeShapeType="1"/>
          </p:cNvSpPr>
          <p:nvPr/>
        </p:nvSpPr>
        <p:spPr bwMode="auto">
          <a:xfrm>
            <a:off x="4886837" y="4930984"/>
            <a:ext cx="1404156" cy="432221"/>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Text Box 10"/>
          <p:cNvSpPr txBox="1">
            <a:spLocks noChangeArrowheads="1"/>
          </p:cNvSpPr>
          <p:nvPr/>
        </p:nvSpPr>
        <p:spPr bwMode="auto">
          <a:xfrm>
            <a:off x="4716016" y="5316268"/>
            <a:ext cx="44871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9900"/>
                </a:solidFill>
              </a:rPr>
              <a:t>Temps d’attente = temps restant avant de </a:t>
            </a:r>
          </a:p>
          <a:p>
            <a:pPr eaLnBrk="1" hangingPunct="1"/>
            <a:r>
              <a:rPr lang="fr-FR" altLang="fr-FR" dirty="0" smtClean="0">
                <a:solidFill>
                  <a:srgbClr val="009900"/>
                </a:solidFill>
              </a:rPr>
              <a:t>déclarer un voisin désactivé </a:t>
            </a:r>
            <a:endParaRPr lang="fr-FR" altLang="fr-FR" dirty="0">
              <a:solidFill>
                <a:srgbClr val="009900"/>
              </a:solidFill>
            </a:endParaRPr>
          </a:p>
        </p:txBody>
      </p:sp>
      <p:sp>
        <p:nvSpPr>
          <p:cNvPr id="12" name="Text Box 11"/>
          <p:cNvSpPr txBox="1">
            <a:spLocks noChangeArrowheads="1"/>
          </p:cNvSpPr>
          <p:nvPr/>
        </p:nvSpPr>
        <p:spPr bwMode="auto">
          <a:xfrm>
            <a:off x="179512" y="5795972"/>
            <a:ext cx="49552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chemeClr val="accent2"/>
                </a:solidFill>
              </a:rPr>
              <a:t>Interface locale recevant les messages EIGRP</a:t>
            </a:r>
            <a:endParaRPr lang="fr-FR" altLang="fr-FR" dirty="0">
              <a:solidFill>
                <a:schemeClr val="accent2"/>
              </a:solidFill>
            </a:endParaRPr>
          </a:p>
        </p:txBody>
      </p:sp>
      <p:sp>
        <p:nvSpPr>
          <p:cNvPr id="13" name="Rectangle 12"/>
          <p:cNvSpPr>
            <a:spLocks noChangeArrowheads="1"/>
          </p:cNvSpPr>
          <p:nvPr/>
        </p:nvSpPr>
        <p:spPr bwMode="auto">
          <a:xfrm>
            <a:off x="2690328" y="3923043"/>
            <a:ext cx="1440425" cy="1007941"/>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4" name="Line 13"/>
          <p:cNvSpPr>
            <a:spLocks noChangeShapeType="1"/>
          </p:cNvSpPr>
          <p:nvPr/>
        </p:nvSpPr>
        <p:spPr bwMode="auto">
          <a:xfrm flipH="1">
            <a:off x="3266291" y="4930231"/>
            <a:ext cx="144249" cy="802306"/>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 name="Rectangle 15"/>
          <p:cNvSpPr>
            <a:spLocks noChangeArrowheads="1"/>
          </p:cNvSpPr>
          <p:nvPr/>
        </p:nvSpPr>
        <p:spPr bwMode="auto">
          <a:xfrm>
            <a:off x="5210874" y="3850573"/>
            <a:ext cx="1080120" cy="1080411"/>
          </a:xfrm>
          <a:prstGeom prst="rect">
            <a:avLst/>
          </a:prstGeom>
          <a:noFill/>
          <a:ln w="28575">
            <a:solidFill>
              <a:srgbClr val="CC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7" name="Line 13"/>
          <p:cNvSpPr>
            <a:spLocks noChangeShapeType="1"/>
          </p:cNvSpPr>
          <p:nvPr/>
        </p:nvSpPr>
        <p:spPr bwMode="auto">
          <a:xfrm flipV="1">
            <a:off x="5743893" y="3257053"/>
            <a:ext cx="259068" cy="593984"/>
          </a:xfrm>
          <a:prstGeom prst="line">
            <a:avLst/>
          </a:prstGeom>
          <a:noFill/>
          <a:ln w="28575">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 name="Text Box 11"/>
          <p:cNvSpPr txBox="1">
            <a:spLocks noChangeArrowheads="1"/>
          </p:cNvSpPr>
          <p:nvPr/>
        </p:nvSpPr>
        <p:spPr bwMode="auto">
          <a:xfrm>
            <a:off x="5205299" y="2649989"/>
            <a:ext cx="38395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CC66FF"/>
                </a:solidFill>
              </a:rPr>
              <a:t>Délai écoulé depuis l’ajout du voisin</a:t>
            </a:r>
          </a:p>
          <a:p>
            <a:pPr eaLnBrk="1" hangingPunct="1"/>
            <a:r>
              <a:rPr lang="fr-FR" altLang="fr-FR" dirty="0" smtClean="0">
                <a:solidFill>
                  <a:srgbClr val="CC66FF"/>
                </a:solidFill>
              </a:rPr>
              <a:t>dans la table de voisinage</a:t>
            </a:r>
            <a:endParaRPr lang="fr-FR" altLang="fr-FR" dirty="0">
              <a:solidFill>
                <a:srgbClr val="CC66FF"/>
              </a:solidFill>
            </a:endParaRPr>
          </a:p>
        </p:txBody>
      </p:sp>
      <p:sp>
        <p:nvSpPr>
          <p:cNvPr id="19" name="Rectangle 18"/>
          <p:cNvSpPr>
            <a:spLocks noChangeArrowheads="1"/>
          </p:cNvSpPr>
          <p:nvPr/>
        </p:nvSpPr>
        <p:spPr bwMode="auto">
          <a:xfrm>
            <a:off x="333083" y="3923509"/>
            <a:ext cx="593314" cy="1006722"/>
          </a:xfrm>
          <a:prstGeom prst="rect">
            <a:avLst/>
          </a:prstGeom>
          <a:noFill/>
          <a:ln w="28575">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0" name="Line 9"/>
          <p:cNvSpPr>
            <a:spLocks noChangeShapeType="1"/>
          </p:cNvSpPr>
          <p:nvPr/>
        </p:nvSpPr>
        <p:spPr bwMode="auto">
          <a:xfrm flipV="1">
            <a:off x="629740" y="3130957"/>
            <a:ext cx="525892" cy="792086"/>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 name="Text Box 6"/>
          <p:cNvSpPr txBox="1">
            <a:spLocks noChangeArrowheads="1"/>
          </p:cNvSpPr>
          <p:nvPr/>
        </p:nvSpPr>
        <p:spPr bwMode="auto">
          <a:xfrm>
            <a:off x="1187624" y="2638653"/>
            <a:ext cx="314701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FF9933"/>
                </a:solidFill>
              </a:rPr>
              <a:t>O</a:t>
            </a:r>
            <a:r>
              <a:rPr lang="fr-FR" altLang="fr-FR" dirty="0" smtClean="0">
                <a:solidFill>
                  <a:srgbClr val="FF9933"/>
                </a:solidFill>
              </a:rPr>
              <a:t>rdre </a:t>
            </a:r>
            <a:r>
              <a:rPr lang="fr-FR" altLang="fr-FR" dirty="0">
                <a:solidFill>
                  <a:srgbClr val="FF9933"/>
                </a:solidFill>
              </a:rPr>
              <a:t>dans lequel </a:t>
            </a:r>
            <a:r>
              <a:rPr lang="fr-FR" altLang="fr-FR" dirty="0" smtClean="0">
                <a:solidFill>
                  <a:srgbClr val="FF9933"/>
                </a:solidFill>
              </a:rPr>
              <a:t>les voisins</a:t>
            </a:r>
          </a:p>
          <a:p>
            <a:pPr eaLnBrk="1" hangingPunct="1"/>
            <a:r>
              <a:rPr lang="fr-FR" altLang="fr-FR" dirty="0" smtClean="0">
                <a:solidFill>
                  <a:srgbClr val="FF9933"/>
                </a:solidFill>
              </a:rPr>
              <a:t>ont </a:t>
            </a:r>
            <a:r>
              <a:rPr lang="fr-FR" altLang="fr-FR" dirty="0">
                <a:solidFill>
                  <a:srgbClr val="FF9933"/>
                </a:solidFill>
              </a:rPr>
              <a:t>été détectés.</a:t>
            </a:r>
          </a:p>
        </p:txBody>
      </p:sp>
      <p:sp>
        <p:nvSpPr>
          <p:cNvPr id="2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244</a:t>
            </a:fld>
            <a:endParaRPr lang="fr-BE" dirty="0"/>
          </a:p>
        </p:txBody>
      </p:sp>
    </p:spTree>
    <p:extLst>
      <p:ext uri="{BB962C8B-B14F-4D97-AF65-F5344CB8AC3E}">
        <p14:creationId xmlns:p14="http://schemas.microsoft.com/office/powerpoint/2010/main" val="199175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linds(horizontal)">
                                      <p:cBhvr>
                                        <p:cTn id="40" dur="500"/>
                                        <p:tgtEl>
                                          <p:spTgt spid="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linds(horizontal)">
                                      <p:cBhvr>
                                        <p:cTn id="51" dur="500"/>
                                        <p:tgtEl>
                                          <p:spTgt spid="1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linds(horizontal)">
                                      <p:cBhvr>
                                        <p:cTn id="54" dur="500"/>
                                        <p:tgtEl>
                                          <p:spTgt spid="1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animBg="1"/>
      <p:bldP spid="11" grpId="0"/>
      <p:bldP spid="12" grpId="0"/>
      <p:bldP spid="13" grpId="0" animBg="1"/>
      <p:bldP spid="14" grpId="0" animBg="1"/>
      <p:bldP spid="16" grpId="0" animBg="1"/>
      <p:bldP spid="17" grpId="0" animBg="1"/>
      <p:bldP spid="18" grpId="0"/>
      <p:bldP spid="19" grpId="0" animBg="1"/>
      <p:bldP spid="20" grpId="0" animBg="1"/>
      <p:bldP spid="21"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Rectangle 2"/>
          <p:cNvSpPr>
            <a:spLocks noGrp="1" noChangeArrowheads="1"/>
          </p:cNvSpPr>
          <p:nvPr>
            <p:ph type="title"/>
          </p:nvPr>
        </p:nvSpPr>
        <p:spPr/>
        <p:txBody>
          <a:bodyPr/>
          <a:lstStyle/>
          <a:p>
            <a:pPr eaLnBrk="1" hangingPunct="1"/>
            <a:r>
              <a:rPr lang="fr-FR" altLang="fr-FR" smtClean="0">
                <a:solidFill>
                  <a:schemeClr val="tx1"/>
                </a:solidFill>
              </a:rPr>
              <a:t>Vérification de la configuration</a:t>
            </a:r>
          </a:p>
        </p:txBody>
      </p:sp>
      <p:sp>
        <p:nvSpPr>
          <p:cNvPr id="323588" name="Rectangle 3"/>
          <p:cNvSpPr>
            <a:spLocks noGrp="1" noChangeArrowheads="1"/>
          </p:cNvSpPr>
          <p:nvPr>
            <p:ph type="body" idx="1"/>
          </p:nvPr>
        </p:nvSpPr>
        <p:spPr/>
        <p:txBody>
          <a:bodyPr/>
          <a:lstStyle/>
          <a:p>
            <a:pPr eaLnBrk="1" hangingPunct="1">
              <a:lnSpc>
                <a:spcPct val="90000"/>
              </a:lnSpc>
            </a:pPr>
            <a:r>
              <a:rPr lang="fr-FR" altLang="fr-FR" dirty="0" smtClean="0">
                <a:solidFill>
                  <a:schemeClr val="accent6">
                    <a:lumMod val="75000"/>
                  </a:schemeClr>
                </a:solidFill>
              </a:rPr>
              <a:t>Autres paramètres</a:t>
            </a:r>
          </a:p>
          <a:p>
            <a:pPr lvl="1" eaLnBrk="1" hangingPunct="1">
              <a:lnSpc>
                <a:spcPct val="90000"/>
              </a:lnSpc>
            </a:pPr>
            <a:r>
              <a:rPr lang="fr-FR" altLang="fr-FR" dirty="0" smtClean="0">
                <a:solidFill>
                  <a:srgbClr val="0070C0"/>
                </a:solidFill>
              </a:rPr>
              <a:t>SRTT (</a:t>
            </a:r>
            <a:r>
              <a:rPr lang="fr-FR" altLang="fr-FR" dirty="0" err="1" smtClean="0">
                <a:solidFill>
                  <a:srgbClr val="0070C0"/>
                </a:solidFill>
              </a:rPr>
              <a:t>Smooth</a:t>
            </a:r>
            <a:r>
              <a:rPr lang="fr-FR" altLang="fr-FR" dirty="0" smtClean="0">
                <a:solidFill>
                  <a:srgbClr val="0070C0"/>
                </a:solidFill>
              </a:rPr>
              <a:t> Round Trip </a:t>
            </a:r>
            <a:r>
              <a:rPr lang="fr-FR" altLang="fr-FR" dirty="0" err="1" smtClean="0">
                <a:solidFill>
                  <a:srgbClr val="0070C0"/>
                </a:solidFill>
              </a:rPr>
              <a:t>Timer</a:t>
            </a:r>
            <a:r>
              <a:rPr lang="fr-FR" altLang="fr-FR" dirty="0" smtClean="0">
                <a:solidFill>
                  <a:srgbClr val="0070C0"/>
                </a:solidFill>
              </a:rPr>
              <a:t>)</a:t>
            </a:r>
          </a:p>
          <a:p>
            <a:pPr lvl="2" eaLnBrk="1" hangingPunct="1">
              <a:lnSpc>
                <a:spcPct val="90000"/>
              </a:lnSpc>
            </a:pPr>
            <a:r>
              <a:rPr lang="fr-FR" altLang="fr-FR" dirty="0" smtClean="0"/>
              <a:t>Temps moyen nécessaire pour envoyer un message et recevoir sa réponse d’un voisin (voir CCNP).</a:t>
            </a:r>
          </a:p>
          <a:p>
            <a:pPr lvl="1" eaLnBrk="1" hangingPunct="1">
              <a:lnSpc>
                <a:spcPct val="90000"/>
              </a:lnSpc>
            </a:pPr>
            <a:r>
              <a:rPr lang="fr-FR" altLang="fr-FR" dirty="0" smtClean="0">
                <a:solidFill>
                  <a:srgbClr val="0070C0"/>
                </a:solidFill>
              </a:rPr>
              <a:t>RTO (Retransmission </a:t>
            </a:r>
            <a:r>
              <a:rPr lang="fr-FR" altLang="fr-FR" dirty="0" err="1" smtClean="0">
                <a:solidFill>
                  <a:srgbClr val="0070C0"/>
                </a:solidFill>
              </a:rPr>
              <a:t>TimeOut</a:t>
            </a:r>
            <a:r>
              <a:rPr lang="fr-FR" altLang="fr-FR" dirty="0" smtClean="0">
                <a:solidFill>
                  <a:srgbClr val="0070C0"/>
                </a:solidFill>
              </a:rPr>
              <a:t>) </a:t>
            </a:r>
          </a:p>
          <a:p>
            <a:pPr lvl="2" eaLnBrk="1" hangingPunct="1">
              <a:lnSpc>
                <a:spcPct val="90000"/>
              </a:lnSpc>
            </a:pPr>
            <a:r>
              <a:rPr lang="fr-FR" altLang="fr-FR" dirty="0" smtClean="0"/>
              <a:t>L’intervalle </a:t>
            </a:r>
            <a:r>
              <a:rPr lang="fr-FR" altLang="fr-FR" dirty="0"/>
              <a:t>de </a:t>
            </a:r>
            <a:r>
              <a:rPr lang="fr-FR" altLang="fr-FR" dirty="0" smtClean="0"/>
              <a:t>retransmission est utilisé par RTP pour la gestion des paquets EIGRP fiables (voir CCNP).</a:t>
            </a:r>
          </a:p>
          <a:p>
            <a:pPr lvl="1" eaLnBrk="1" hangingPunct="1">
              <a:lnSpc>
                <a:spcPct val="90000"/>
              </a:lnSpc>
            </a:pPr>
            <a:r>
              <a:rPr lang="fr-FR" altLang="fr-FR" dirty="0" smtClean="0">
                <a:solidFill>
                  <a:srgbClr val="0070C0"/>
                </a:solidFill>
              </a:rPr>
              <a:t>Queue Count (En attente d’envoi) </a:t>
            </a:r>
          </a:p>
          <a:p>
            <a:pPr lvl="2" eaLnBrk="1" hangingPunct="1">
              <a:lnSpc>
                <a:spcPct val="90000"/>
              </a:lnSpc>
            </a:pPr>
            <a:r>
              <a:rPr lang="fr-FR" altLang="fr-FR" dirty="0" smtClean="0"/>
              <a:t>Doit toujours être à zéro. Le contraire signifie que des paquets EIGRP attendent pour être envoyés (voir CCNP).</a:t>
            </a:r>
          </a:p>
          <a:p>
            <a:pPr lvl="1" eaLnBrk="1" hangingPunct="1">
              <a:lnSpc>
                <a:spcPct val="90000"/>
              </a:lnSpc>
            </a:pPr>
            <a:r>
              <a:rPr lang="fr-FR" altLang="fr-FR" dirty="0" err="1" smtClean="0">
                <a:solidFill>
                  <a:srgbClr val="0070C0"/>
                </a:solidFill>
              </a:rPr>
              <a:t>Sequence</a:t>
            </a:r>
            <a:r>
              <a:rPr lang="fr-FR" altLang="fr-FR" dirty="0" smtClean="0">
                <a:solidFill>
                  <a:srgbClr val="0070C0"/>
                </a:solidFill>
              </a:rPr>
              <a:t> </a:t>
            </a:r>
            <a:r>
              <a:rPr lang="fr-FR" altLang="fr-FR" dirty="0" err="1" smtClean="0">
                <a:solidFill>
                  <a:srgbClr val="0070C0"/>
                </a:solidFill>
              </a:rPr>
              <a:t>Number</a:t>
            </a:r>
            <a:r>
              <a:rPr lang="fr-FR" altLang="fr-FR" dirty="0" smtClean="0">
                <a:solidFill>
                  <a:srgbClr val="0070C0"/>
                </a:solidFill>
              </a:rPr>
              <a:t> (Numéro d’ordre) </a:t>
            </a:r>
          </a:p>
          <a:p>
            <a:pPr lvl="2" eaLnBrk="1" hangingPunct="1">
              <a:lnSpc>
                <a:spcPct val="90000"/>
              </a:lnSpc>
            </a:pPr>
            <a:r>
              <a:rPr lang="fr-FR" altLang="fr-FR" dirty="0" smtClean="0"/>
              <a:t>Numéro d’ordre permettant de suivre les paquets de mise à jour, de demande et de réponse (voir CCNP).</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245</a:t>
            </a:fld>
            <a:endParaRPr lang="fr-BE" dirty="0"/>
          </a:p>
        </p:txBody>
      </p:sp>
    </p:spTree>
    <p:extLst>
      <p:ext uri="{BB962C8B-B14F-4D97-AF65-F5344CB8AC3E}">
        <p14:creationId xmlns:p14="http://schemas.microsoft.com/office/powerpoint/2010/main" val="225920107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1819593"/>
            <a:ext cx="839152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4611" name="Rectangle 2"/>
          <p:cNvSpPr>
            <a:spLocks noGrp="1" noChangeArrowheads="1"/>
          </p:cNvSpPr>
          <p:nvPr>
            <p:ph type="title"/>
          </p:nvPr>
        </p:nvSpPr>
        <p:spPr/>
        <p:txBody>
          <a:bodyPr/>
          <a:lstStyle/>
          <a:p>
            <a:pPr eaLnBrk="1" hangingPunct="1"/>
            <a:r>
              <a:rPr lang="fr-FR" altLang="fr-FR" smtClean="0">
                <a:solidFill>
                  <a:schemeClr val="tx1"/>
                </a:solidFill>
              </a:rPr>
              <a:t>Vérification de la configuration</a:t>
            </a:r>
          </a:p>
        </p:txBody>
      </p:sp>
      <p:sp>
        <p:nvSpPr>
          <p:cNvPr id="324613" name="Rectangle 4"/>
          <p:cNvSpPr>
            <a:spLocks noChangeArrowheads="1"/>
          </p:cNvSpPr>
          <p:nvPr/>
        </p:nvSpPr>
        <p:spPr bwMode="auto">
          <a:xfrm>
            <a:off x="539552" y="1982688"/>
            <a:ext cx="4140844" cy="35877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324614" name="Text Box 5"/>
          <p:cNvSpPr txBox="1">
            <a:spLocks noChangeArrowheads="1"/>
          </p:cNvSpPr>
          <p:nvPr/>
        </p:nvSpPr>
        <p:spPr bwMode="auto">
          <a:xfrm>
            <a:off x="6131495" y="1498918"/>
            <a:ext cx="2571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FF0000"/>
                </a:solidFill>
              </a:rPr>
              <a:t>EIGRP est activé</a:t>
            </a:r>
          </a:p>
          <a:p>
            <a:pPr eaLnBrk="1" hangingPunct="1"/>
            <a:r>
              <a:rPr lang="fr-FR" altLang="fr-FR" dirty="0">
                <a:solidFill>
                  <a:srgbClr val="FF0000"/>
                </a:solidFill>
              </a:rPr>
              <a:t>L’ID de processus est 1</a:t>
            </a:r>
          </a:p>
        </p:txBody>
      </p:sp>
      <p:sp>
        <p:nvSpPr>
          <p:cNvPr id="548870" name="Line 6"/>
          <p:cNvSpPr>
            <a:spLocks noChangeShapeType="1"/>
          </p:cNvSpPr>
          <p:nvPr/>
        </p:nvSpPr>
        <p:spPr bwMode="auto">
          <a:xfrm flipV="1">
            <a:off x="4680394" y="1819592"/>
            <a:ext cx="1235075" cy="305969"/>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4616" name="Rectangle 7"/>
          <p:cNvSpPr>
            <a:spLocks noChangeArrowheads="1"/>
          </p:cNvSpPr>
          <p:nvPr/>
        </p:nvSpPr>
        <p:spPr bwMode="auto">
          <a:xfrm>
            <a:off x="864045" y="4286151"/>
            <a:ext cx="6337300" cy="360362"/>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548872" name="Line 8"/>
          <p:cNvSpPr>
            <a:spLocks noChangeShapeType="1"/>
          </p:cNvSpPr>
          <p:nvPr/>
        </p:nvSpPr>
        <p:spPr bwMode="auto">
          <a:xfrm>
            <a:off x="3888232" y="4646513"/>
            <a:ext cx="0" cy="50482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4618" name="Text Box 9"/>
          <p:cNvSpPr txBox="1">
            <a:spLocks noChangeArrowheads="1"/>
          </p:cNvSpPr>
          <p:nvPr/>
        </p:nvSpPr>
        <p:spPr bwMode="auto">
          <a:xfrm>
            <a:off x="864045" y="5078313"/>
            <a:ext cx="560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chemeClr val="accent2"/>
                </a:solidFill>
              </a:rPr>
              <a:t>Le résumé automatique de route est activé par défaut</a:t>
            </a:r>
          </a:p>
        </p:txBody>
      </p:sp>
      <p:sp>
        <p:nvSpPr>
          <p:cNvPr id="324619" name="Rectangle 10"/>
          <p:cNvSpPr>
            <a:spLocks noChangeArrowheads="1"/>
          </p:cNvSpPr>
          <p:nvPr/>
        </p:nvSpPr>
        <p:spPr bwMode="auto">
          <a:xfrm>
            <a:off x="864045" y="3356099"/>
            <a:ext cx="6840537" cy="288925"/>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548875" name="Line 11"/>
          <p:cNvSpPr>
            <a:spLocks noChangeShapeType="1"/>
          </p:cNvSpPr>
          <p:nvPr/>
        </p:nvSpPr>
        <p:spPr bwMode="auto">
          <a:xfrm>
            <a:off x="7452320" y="3645693"/>
            <a:ext cx="0" cy="2087563"/>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4621" name="Text Box 12"/>
          <p:cNvSpPr txBox="1">
            <a:spLocks noChangeArrowheads="1"/>
          </p:cNvSpPr>
          <p:nvPr/>
        </p:nvSpPr>
        <p:spPr bwMode="auto">
          <a:xfrm>
            <a:off x="3272605" y="5654576"/>
            <a:ext cx="540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009900"/>
                </a:solidFill>
              </a:rPr>
              <a:t>Valeur des coefficients pour le calcul de la métrique</a:t>
            </a:r>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246</a:t>
            </a:fld>
            <a:endParaRPr lang="fr-BE" dirty="0"/>
          </a:p>
        </p:txBody>
      </p:sp>
    </p:spTree>
    <p:extLst>
      <p:ext uri="{BB962C8B-B14F-4D97-AF65-F5344CB8AC3E}">
        <p14:creationId xmlns:p14="http://schemas.microsoft.com/office/powerpoint/2010/main" val="3168153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88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46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46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88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46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46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88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46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4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3" grpId="0" animBg="1"/>
      <p:bldP spid="324614" grpId="0"/>
      <p:bldP spid="548870" grpId="0" animBg="1"/>
      <p:bldP spid="324616" grpId="0" animBg="1"/>
      <p:bldP spid="548872" grpId="0" animBg="1"/>
      <p:bldP spid="324618" grpId="0"/>
      <p:bldP spid="324619" grpId="0" animBg="1"/>
      <p:bldP spid="548875" grpId="0" animBg="1"/>
      <p:bldP spid="324621"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77" y="1844824"/>
            <a:ext cx="6838950"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5635" name="Rectangle 2"/>
          <p:cNvSpPr>
            <a:spLocks noGrp="1" noChangeArrowheads="1"/>
          </p:cNvSpPr>
          <p:nvPr>
            <p:ph type="title"/>
          </p:nvPr>
        </p:nvSpPr>
        <p:spPr/>
        <p:txBody>
          <a:bodyPr/>
          <a:lstStyle/>
          <a:p>
            <a:pPr eaLnBrk="1" hangingPunct="1"/>
            <a:r>
              <a:rPr lang="fr-FR" altLang="fr-FR" smtClean="0">
                <a:solidFill>
                  <a:schemeClr val="tx1"/>
                </a:solidFill>
              </a:rPr>
              <a:t>Vérification de la configuration</a:t>
            </a:r>
          </a:p>
        </p:txBody>
      </p:sp>
      <p:sp>
        <p:nvSpPr>
          <p:cNvPr id="325637" name="Text Box 4"/>
          <p:cNvSpPr txBox="1">
            <a:spLocks noChangeArrowheads="1"/>
          </p:cNvSpPr>
          <p:nvPr/>
        </p:nvSpPr>
        <p:spPr bwMode="auto">
          <a:xfrm>
            <a:off x="2809875" y="5970279"/>
            <a:ext cx="6026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rgbClr val="FF0000"/>
                </a:solidFill>
              </a:rPr>
              <a:t>Valeur des distances administratives internes et externes </a:t>
            </a:r>
          </a:p>
        </p:txBody>
      </p:sp>
      <p:sp>
        <p:nvSpPr>
          <p:cNvPr id="325638" name="Rectangle 5"/>
          <p:cNvSpPr>
            <a:spLocks noChangeArrowheads="1"/>
          </p:cNvSpPr>
          <p:nvPr/>
        </p:nvSpPr>
        <p:spPr bwMode="auto">
          <a:xfrm>
            <a:off x="468313" y="5429837"/>
            <a:ext cx="4895850" cy="36036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325639" name="Line 6"/>
          <p:cNvSpPr>
            <a:spLocks noChangeShapeType="1"/>
          </p:cNvSpPr>
          <p:nvPr/>
        </p:nvSpPr>
        <p:spPr bwMode="auto">
          <a:xfrm>
            <a:off x="1691680" y="5801383"/>
            <a:ext cx="1118195" cy="35225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5640" name="Rectangle 7"/>
          <p:cNvSpPr>
            <a:spLocks noChangeArrowheads="1"/>
          </p:cNvSpPr>
          <p:nvPr/>
        </p:nvSpPr>
        <p:spPr bwMode="auto">
          <a:xfrm>
            <a:off x="612775" y="3053349"/>
            <a:ext cx="3167063" cy="287338"/>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325641" name="Line 8"/>
          <p:cNvSpPr>
            <a:spLocks noChangeShapeType="1"/>
          </p:cNvSpPr>
          <p:nvPr/>
        </p:nvSpPr>
        <p:spPr bwMode="auto">
          <a:xfrm>
            <a:off x="3779838" y="3340687"/>
            <a:ext cx="1008062" cy="217487"/>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5642" name="Text Box 9"/>
          <p:cNvSpPr txBox="1">
            <a:spLocks noChangeArrowheads="1"/>
          </p:cNvSpPr>
          <p:nvPr/>
        </p:nvSpPr>
        <p:spPr bwMode="auto">
          <a:xfrm>
            <a:off x="4788024" y="3485149"/>
            <a:ext cx="39036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solidFill>
                  <a:srgbClr val="009900"/>
                </a:solidFill>
              </a:rPr>
              <a:t>Maximum 4 chemins redondants</a:t>
            </a:r>
          </a:p>
        </p:txBody>
      </p:sp>
      <p:sp>
        <p:nvSpPr>
          <p:cNvPr id="2" name="Espace réservé du contenu 1"/>
          <p:cNvSpPr>
            <a:spLocks noGrp="1"/>
          </p:cNvSpPr>
          <p:nvPr>
            <p:ph idx="1"/>
          </p:nvPr>
        </p:nvSpPr>
        <p:spPr/>
        <p:txBody>
          <a:bodyPr/>
          <a:lstStyle/>
          <a:p>
            <a:r>
              <a:rPr lang="fr-FR" dirty="0">
                <a:solidFill>
                  <a:schemeClr val="accent6">
                    <a:lumMod val="75000"/>
                  </a:schemeClr>
                </a:solidFill>
              </a:rPr>
              <a:t>Paramètres des processus de routage</a:t>
            </a:r>
          </a:p>
          <a:p>
            <a:endParaRPr lang="fr-FR" dirty="0"/>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247</a:t>
            </a:fld>
            <a:endParaRPr lang="fr-BE" dirty="0"/>
          </a:p>
        </p:txBody>
      </p:sp>
    </p:spTree>
    <p:extLst>
      <p:ext uri="{BB962C8B-B14F-4D97-AF65-F5344CB8AC3E}">
        <p14:creationId xmlns:p14="http://schemas.microsoft.com/office/powerpoint/2010/main" val="1085942409"/>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a:solidFill>
                  <a:schemeClr val="accent6">
                    <a:lumMod val="75000"/>
                  </a:schemeClr>
                </a:solidFill>
              </a:rPr>
              <a:t>Paramètres des processus de routage</a:t>
            </a:r>
          </a:p>
          <a:p>
            <a:endParaRPr lang="fr-F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26" y="1916832"/>
            <a:ext cx="67818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5635" name="Rectangle 2"/>
          <p:cNvSpPr>
            <a:spLocks noGrp="1" noChangeArrowheads="1"/>
          </p:cNvSpPr>
          <p:nvPr>
            <p:ph type="title"/>
          </p:nvPr>
        </p:nvSpPr>
        <p:spPr/>
        <p:txBody>
          <a:bodyPr/>
          <a:lstStyle/>
          <a:p>
            <a:pPr eaLnBrk="1" hangingPunct="1"/>
            <a:r>
              <a:rPr lang="fr-FR" altLang="fr-FR" dirty="0" smtClean="0">
                <a:solidFill>
                  <a:schemeClr val="tx1"/>
                </a:solidFill>
              </a:rPr>
              <a:t>Vérification de la configuration</a:t>
            </a:r>
          </a:p>
        </p:txBody>
      </p:sp>
      <p:sp>
        <p:nvSpPr>
          <p:cNvPr id="325637" name="Text Box 4"/>
          <p:cNvSpPr txBox="1">
            <a:spLocks noChangeArrowheads="1"/>
          </p:cNvSpPr>
          <p:nvPr/>
        </p:nvSpPr>
        <p:spPr bwMode="auto">
          <a:xfrm>
            <a:off x="5573063" y="5820472"/>
            <a:ext cx="31470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FF0000"/>
                </a:solidFill>
              </a:rPr>
              <a:t>Liste des sources de routage</a:t>
            </a:r>
            <a:endParaRPr lang="fr-FR" altLang="fr-FR" dirty="0">
              <a:solidFill>
                <a:srgbClr val="FF0000"/>
              </a:solidFill>
            </a:endParaRPr>
          </a:p>
        </p:txBody>
      </p:sp>
      <p:sp>
        <p:nvSpPr>
          <p:cNvPr id="325638" name="Rectangle 5"/>
          <p:cNvSpPr>
            <a:spLocks noChangeArrowheads="1"/>
          </p:cNvSpPr>
          <p:nvPr/>
        </p:nvSpPr>
        <p:spPr bwMode="auto">
          <a:xfrm>
            <a:off x="587390" y="4246290"/>
            <a:ext cx="6188471" cy="144016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325639" name="Line 6"/>
          <p:cNvSpPr>
            <a:spLocks noChangeShapeType="1"/>
          </p:cNvSpPr>
          <p:nvPr/>
        </p:nvSpPr>
        <p:spPr bwMode="auto">
          <a:xfrm>
            <a:off x="4310852" y="5686450"/>
            <a:ext cx="1118195" cy="3186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5640" name="Rectangle 7"/>
          <p:cNvSpPr>
            <a:spLocks noChangeArrowheads="1"/>
          </p:cNvSpPr>
          <p:nvPr/>
        </p:nvSpPr>
        <p:spPr bwMode="auto">
          <a:xfrm>
            <a:off x="782875" y="3340620"/>
            <a:ext cx="3167063" cy="761654"/>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325641" name="Line 8"/>
          <p:cNvSpPr>
            <a:spLocks noChangeShapeType="1"/>
          </p:cNvSpPr>
          <p:nvPr/>
        </p:nvSpPr>
        <p:spPr bwMode="auto">
          <a:xfrm flipV="1">
            <a:off x="3949938" y="3636912"/>
            <a:ext cx="953592" cy="128414"/>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5642" name="Text Box 9"/>
          <p:cNvSpPr txBox="1">
            <a:spLocks noChangeArrowheads="1"/>
          </p:cNvSpPr>
          <p:nvPr/>
        </p:nvSpPr>
        <p:spPr bwMode="auto">
          <a:xfrm>
            <a:off x="4988818" y="3399853"/>
            <a:ext cx="3903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9900"/>
                </a:solidFill>
              </a:rPr>
              <a:t>Liste des réseaux annoncés dans les </a:t>
            </a:r>
            <a:r>
              <a:rPr lang="fr-FR" altLang="fr-FR" dirty="0" err="1" smtClean="0">
                <a:solidFill>
                  <a:srgbClr val="009900"/>
                </a:solidFill>
              </a:rPr>
              <a:t>màj</a:t>
            </a:r>
            <a:endParaRPr lang="fr-FR" altLang="fr-FR" dirty="0">
              <a:solidFill>
                <a:srgbClr val="009900"/>
              </a:solidFill>
            </a:endParaRPr>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248</a:t>
            </a:fld>
            <a:endParaRPr lang="fr-BE" dirty="0"/>
          </a:p>
        </p:txBody>
      </p:sp>
    </p:spTree>
    <p:extLst>
      <p:ext uri="{BB962C8B-B14F-4D97-AF65-F5344CB8AC3E}">
        <p14:creationId xmlns:p14="http://schemas.microsoft.com/office/powerpoint/2010/main" val="2844996354"/>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solidFill>
                  <a:schemeClr val="tx1"/>
                </a:solidFill>
              </a:rPr>
              <a:t>Vérification de la configuration</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Vérification de la table de routage</a:t>
            </a:r>
            <a:endParaRPr lang="fr-FR" dirty="0">
              <a:solidFill>
                <a:schemeClr val="accent6">
                  <a:lumMod val="75000"/>
                </a:schemeClr>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606" y="2343026"/>
            <a:ext cx="7664858" cy="3311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6"/>
          <p:cNvSpPr>
            <a:spLocks noChangeArrowheads="1"/>
          </p:cNvSpPr>
          <p:nvPr/>
        </p:nvSpPr>
        <p:spPr bwMode="auto">
          <a:xfrm>
            <a:off x="3291049" y="3344738"/>
            <a:ext cx="456854" cy="360363"/>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 name="Line 7"/>
          <p:cNvSpPr>
            <a:spLocks noChangeShapeType="1"/>
          </p:cNvSpPr>
          <p:nvPr/>
        </p:nvSpPr>
        <p:spPr bwMode="auto">
          <a:xfrm>
            <a:off x="2236204" y="2210279"/>
            <a:ext cx="1054843" cy="124320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Line 8"/>
          <p:cNvSpPr>
            <a:spLocks noChangeShapeType="1"/>
          </p:cNvSpPr>
          <p:nvPr/>
        </p:nvSpPr>
        <p:spPr bwMode="auto">
          <a:xfrm flipH="1">
            <a:off x="4659471" y="2210279"/>
            <a:ext cx="1824734" cy="1243203"/>
          </a:xfrm>
          <a:prstGeom prst="line">
            <a:avLst/>
          </a:prstGeom>
          <a:noFill/>
          <a:ln w="381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Text Box 9"/>
          <p:cNvSpPr txBox="1">
            <a:spLocks noChangeArrowheads="1"/>
          </p:cNvSpPr>
          <p:nvPr/>
        </p:nvSpPr>
        <p:spPr bwMode="auto">
          <a:xfrm>
            <a:off x="867780" y="1833439"/>
            <a:ext cx="3060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FF0000"/>
                </a:solidFill>
              </a:rPr>
              <a:t>Distance administrative = 90</a:t>
            </a:r>
          </a:p>
        </p:txBody>
      </p:sp>
      <p:sp>
        <p:nvSpPr>
          <p:cNvPr id="10" name="Text Box 10"/>
          <p:cNvSpPr txBox="1">
            <a:spLocks noChangeArrowheads="1"/>
          </p:cNvSpPr>
          <p:nvPr/>
        </p:nvSpPr>
        <p:spPr bwMode="auto">
          <a:xfrm>
            <a:off x="5763630" y="1843567"/>
            <a:ext cx="2242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0070C0"/>
                </a:solidFill>
              </a:rPr>
              <a:t>Mesure = </a:t>
            </a:r>
            <a:r>
              <a:rPr lang="fr-FR" altLang="fr-FR" dirty="0" smtClean="0">
                <a:solidFill>
                  <a:srgbClr val="0070C0"/>
                </a:solidFill>
              </a:rPr>
              <a:t>40514560</a:t>
            </a:r>
            <a:endParaRPr lang="fr-FR" altLang="fr-FR" dirty="0">
              <a:solidFill>
                <a:srgbClr val="0070C0"/>
              </a:solidFill>
            </a:endParaRPr>
          </a:p>
        </p:txBody>
      </p:sp>
      <p:sp>
        <p:nvSpPr>
          <p:cNvPr id="11" name="Oval 6"/>
          <p:cNvSpPr>
            <a:spLocks noChangeArrowheads="1"/>
          </p:cNvSpPr>
          <p:nvPr/>
        </p:nvSpPr>
        <p:spPr bwMode="auto">
          <a:xfrm>
            <a:off x="3747903" y="3316956"/>
            <a:ext cx="911568" cy="388145"/>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2" name="Rectangle 5"/>
          <p:cNvSpPr>
            <a:spLocks noChangeArrowheads="1"/>
          </p:cNvSpPr>
          <p:nvPr/>
        </p:nvSpPr>
        <p:spPr bwMode="auto">
          <a:xfrm>
            <a:off x="1009378" y="4971925"/>
            <a:ext cx="288925" cy="360363"/>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3" name="Text Box 6"/>
          <p:cNvSpPr txBox="1">
            <a:spLocks noChangeArrowheads="1"/>
          </p:cNvSpPr>
          <p:nvPr/>
        </p:nvSpPr>
        <p:spPr bwMode="auto">
          <a:xfrm>
            <a:off x="692043" y="5798591"/>
            <a:ext cx="455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a:solidFill>
                  <a:srgbClr val="00B050"/>
                </a:solidFill>
              </a:rPr>
              <a:t>EIGRP est représenté par un D pour DUAL</a:t>
            </a:r>
          </a:p>
        </p:txBody>
      </p:sp>
      <p:sp>
        <p:nvSpPr>
          <p:cNvPr id="14" name="Line 7"/>
          <p:cNvSpPr>
            <a:spLocks noChangeShapeType="1"/>
          </p:cNvSpPr>
          <p:nvPr/>
        </p:nvSpPr>
        <p:spPr bwMode="auto">
          <a:xfrm>
            <a:off x="1296716" y="5116388"/>
            <a:ext cx="547456" cy="682203"/>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249</a:t>
            </a:fld>
            <a:endParaRPr lang="fr-BE" dirty="0"/>
          </a:p>
        </p:txBody>
      </p:sp>
    </p:spTree>
    <p:extLst>
      <p:ext uri="{BB962C8B-B14F-4D97-AF65-F5344CB8AC3E}">
        <p14:creationId xmlns:p14="http://schemas.microsoft.com/office/powerpoint/2010/main" val="358880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defRPr/>
            </a:pPr>
            <a:r>
              <a:rPr lang="fr-BE" altLang="fr-FR" dirty="0" smtClean="0"/>
              <a:t>Principe des réseaux hiérarchiques</a:t>
            </a:r>
            <a:endParaRPr lang="fr-FR" dirty="0"/>
          </a:p>
        </p:txBody>
      </p:sp>
      <p:pic>
        <p:nvPicPr>
          <p:cNvPr id="2867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5576" y="2661295"/>
            <a:ext cx="8229600" cy="33607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space réservé du contenu 2"/>
          <p:cNvSpPr txBox="1">
            <a:spLocks/>
          </p:cNvSpPr>
          <p:nvPr/>
        </p:nvSpPr>
        <p:spPr bwMode="auto">
          <a:xfrm>
            <a:off x="457200" y="1620838"/>
            <a:ext cx="82296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defRPr/>
            </a:pPr>
            <a:r>
              <a:rPr lang="fr-BE" altLang="fr-FR" sz="2800" kern="0" dirty="0" smtClean="0">
                <a:solidFill>
                  <a:schemeClr val="accent6">
                    <a:lumMod val="75000"/>
                  </a:schemeClr>
                </a:solidFill>
              </a:rPr>
              <a:t>Avantages</a:t>
            </a:r>
          </a:p>
          <a:p>
            <a:pPr lvl="1" eaLnBrk="1" hangingPunct="1">
              <a:defRPr/>
            </a:pPr>
            <a:r>
              <a:rPr lang="fr-BE" altLang="fr-FR" sz="2000" kern="0" dirty="0" smtClean="0">
                <a:solidFill>
                  <a:srgbClr val="0070C0"/>
                </a:solidFill>
              </a:rPr>
              <a:t>Évolutivité : Extension facile</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01" y="2708920"/>
            <a:ext cx="8229600" cy="338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2708920"/>
            <a:ext cx="8293100" cy="338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25</a:t>
            </a:fld>
            <a:endParaRPr lang="fr-BE" dirty="0"/>
          </a:p>
        </p:txBody>
      </p:sp>
      <p:sp>
        <p:nvSpPr>
          <p:cNvPr id="11" name="Espace réservé du pied de page 4"/>
          <p:cNvSpPr txBox="1">
            <a:spLocks/>
          </p:cNvSpPr>
          <p:nvPr/>
        </p:nvSpPr>
        <p:spPr>
          <a:xfrm>
            <a:off x="3124200" y="6408712"/>
            <a:ext cx="2895600" cy="404664"/>
          </a:xfrm>
          <a:prstGeom prst="rect">
            <a:avLst/>
          </a:prstGeom>
        </p:spPr>
        <p:txBody>
          <a:bodyPr vert="horz" lIns="91440" tIns="45720" rIns="91440" bIns="45720" rtlCol="0" anchor="ctr"/>
          <a:lstStyle>
            <a:defPPr>
              <a:defRPr lang="fr-FR"/>
            </a:defPPr>
            <a:lvl1pPr marL="0" algn="ct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BE" smtClean="0"/>
              <a:t>www.heh.be</a:t>
            </a:r>
            <a:endParaRPr lang="fr-BE" dirty="0"/>
          </a:p>
        </p:txBody>
      </p:sp>
    </p:spTree>
    <p:extLst>
      <p:ext uri="{BB962C8B-B14F-4D97-AF65-F5344CB8AC3E}">
        <p14:creationId xmlns:p14="http://schemas.microsoft.com/office/powerpoint/2010/main" val="2075535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75656" y="3550804"/>
            <a:ext cx="5904656" cy="26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8069" name="Rectangle 4"/>
          <p:cNvSpPr>
            <a:spLocks noGrp="1" noChangeArrowheads="1"/>
          </p:cNvSpPr>
          <p:nvPr>
            <p:ph type="body" sz="half" idx="1"/>
          </p:nvPr>
        </p:nvSpPr>
        <p:spPr/>
        <p:txBody>
          <a:bodyPr/>
          <a:lstStyle/>
          <a:p>
            <a:pPr eaLnBrk="1" hangingPunct="1"/>
            <a:r>
              <a:rPr lang="fr-FR" altLang="fr-FR" dirty="0" smtClean="0">
                <a:solidFill>
                  <a:schemeClr val="accent6">
                    <a:lumMod val="75000"/>
                  </a:schemeClr>
                </a:solidFill>
              </a:rPr>
              <a:t>Taille de la R.T.</a:t>
            </a:r>
          </a:p>
          <a:p>
            <a:pPr lvl="2" eaLnBrk="1" hangingPunct="1"/>
            <a:r>
              <a:rPr lang="fr-FR" altLang="fr-FR" dirty="0" smtClean="0"/>
              <a:t>Le processus de recherche dans la table de routage est optimisé si celle-ci est de petite taille.</a:t>
            </a:r>
          </a:p>
          <a:p>
            <a:pPr lvl="1" eaLnBrk="1" hangingPunct="1"/>
            <a:r>
              <a:rPr lang="fr-FR" altLang="fr-FR" dirty="0" smtClean="0">
                <a:solidFill>
                  <a:srgbClr val="0070C0"/>
                </a:solidFill>
              </a:rPr>
              <a:t>Résumé de route</a:t>
            </a:r>
          </a:p>
          <a:p>
            <a:pPr lvl="2" eaLnBrk="1" hangingPunct="1"/>
            <a:r>
              <a:rPr lang="fr-FR" altLang="fr-FR" dirty="0" smtClean="0"/>
              <a:t>Une adresse réseau peut représenter plusieurs sous-réseaux.</a:t>
            </a:r>
          </a:p>
        </p:txBody>
      </p:sp>
      <p:sp>
        <p:nvSpPr>
          <p:cNvPr id="12" name="Line 25"/>
          <p:cNvSpPr>
            <a:spLocks noChangeShapeType="1"/>
          </p:cNvSpPr>
          <p:nvPr/>
        </p:nvSpPr>
        <p:spPr bwMode="auto">
          <a:xfrm flipH="1">
            <a:off x="3059832" y="5229200"/>
            <a:ext cx="1473340" cy="0"/>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Text Box 26"/>
          <p:cNvSpPr txBox="1">
            <a:spLocks noChangeArrowheads="1"/>
          </p:cNvSpPr>
          <p:nvPr/>
        </p:nvSpPr>
        <p:spPr bwMode="auto">
          <a:xfrm>
            <a:off x="2733518" y="5518973"/>
            <a:ext cx="24545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9900"/>
                </a:solidFill>
              </a:rPr>
              <a:t>Mise à jour contenant </a:t>
            </a:r>
          </a:p>
          <a:p>
            <a:pPr eaLnBrk="1" hangingPunct="1"/>
            <a:r>
              <a:rPr lang="fr-FR" altLang="fr-FR" dirty="0" smtClean="0">
                <a:solidFill>
                  <a:srgbClr val="009900"/>
                </a:solidFill>
              </a:rPr>
              <a:t>la route 172.16.0.0/16</a:t>
            </a:r>
            <a:endParaRPr lang="fr-FR" altLang="fr-FR" dirty="0">
              <a:solidFill>
                <a:srgbClr val="009900"/>
              </a:solidFill>
            </a:endParaRP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250</a:t>
            </a:fld>
            <a:endParaRPr lang="fr-BE" dirty="0"/>
          </a:p>
        </p:txBody>
      </p:sp>
      <p:sp>
        <p:nvSpPr>
          <p:cNvPr id="9"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sz="2800" dirty="0"/>
              <a:t>Résumé automatique de route</a:t>
            </a:r>
          </a:p>
        </p:txBody>
      </p:sp>
    </p:spTree>
    <p:extLst>
      <p:ext uri="{BB962C8B-B14F-4D97-AF65-F5344CB8AC3E}">
        <p14:creationId xmlns:p14="http://schemas.microsoft.com/office/powerpoint/2010/main" val="213986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Résumé automatique de route</a:t>
            </a:r>
          </a:p>
        </p:txBody>
      </p:sp>
      <p:sp>
        <p:nvSpPr>
          <p:cNvPr id="3" name="Espace réservé du contenu 2"/>
          <p:cNvSpPr>
            <a:spLocks noGrp="1"/>
          </p:cNvSpPr>
          <p:nvPr>
            <p:ph idx="1"/>
          </p:nvPr>
        </p:nvSpPr>
        <p:spPr/>
        <p:txBody>
          <a:bodyPr>
            <a:normAutofit/>
          </a:bodyPr>
          <a:lstStyle/>
          <a:p>
            <a:pPr eaLnBrk="1" hangingPunct="1"/>
            <a:r>
              <a:rPr lang="fr-FR" altLang="fr-FR" dirty="0">
                <a:solidFill>
                  <a:schemeClr val="accent6">
                    <a:lumMod val="75000"/>
                  </a:schemeClr>
                </a:solidFill>
              </a:rPr>
              <a:t>Résumé de route</a:t>
            </a:r>
          </a:p>
          <a:p>
            <a:pPr lvl="1" eaLnBrk="1" hangingPunct="1"/>
            <a:r>
              <a:rPr lang="fr-FR" altLang="fr-FR" dirty="0">
                <a:solidFill>
                  <a:srgbClr val="0070C0"/>
                </a:solidFill>
              </a:rPr>
              <a:t>Conditions</a:t>
            </a:r>
          </a:p>
          <a:p>
            <a:pPr lvl="2" eaLnBrk="1" hangingPunct="1"/>
            <a:r>
              <a:rPr lang="fr-FR" altLang="fr-FR" dirty="0"/>
              <a:t>Les réseaux de destination peuvent être résumés dans une adresse réseau </a:t>
            </a:r>
            <a:r>
              <a:rPr lang="fr-FR" altLang="fr-FR" dirty="0" smtClean="0"/>
              <a:t>unique.</a:t>
            </a:r>
            <a:endParaRPr lang="fr-FR" altLang="fr-FR" dirty="0"/>
          </a:p>
          <a:p>
            <a:pPr lvl="2" eaLnBrk="1" hangingPunct="1"/>
            <a:r>
              <a:rPr lang="fr-FR" altLang="fr-FR" dirty="0"/>
              <a:t>Les multiples routes </a:t>
            </a:r>
            <a:r>
              <a:rPr lang="fr-FR" altLang="fr-FR" dirty="0" smtClean="0"/>
              <a:t>utilisent </a:t>
            </a:r>
            <a:r>
              <a:rPr lang="fr-FR" altLang="fr-FR" dirty="0"/>
              <a:t>toutes la même interface de sortie ou adresse IP de </a:t>
            </a:r>
            <a:r>
              <a:rPr lang="fr-FR" altLang="fr-FR" dirty="0" smtClean="0"/>
              <a:t>tronçon suivant.</a:t>
            </a:r>
            <a:endParaRPr lang="fr-FR" altLang="fr-FR" dirty="0"/>
          </a:p>
          <a:p>
            <a:pPr lvl="1" eaLnBrk="1" hangingPunct="1"/>
            <a:r>
              <a:rPr lang="fr-FR" altLang="fr-FR" dirty="0" smtClean="0">
                <a:solidFill>
                  <a:srgbClr val="0070C0"/>
                </a:solidFill>
              </a:rPr>
              <a:t>Avantages</a:t>
            </a:r>
            <a:endParaRPr lang="fr-FR" altLang="fr-FR" dirty="0">
              <a:solidFill>
                <a:srgbClr val="0070C0"/>
              </a:solidFill>
            </a:endParaRPr>
          </a:p>
          <a:p>
            <a:pPr lvl="2" eaLnBrk="1" hangingPunct="1"/>
            <a:r>
              <a:rPr lang="fr-FR" dirty="0"/>
              <a:t>La table de routage contient </a:t>
            </a:r>
            <a:r>
              <a:rPr lang="fr-FR" dirty="0" smtClean="0"/>
              <a:t>moins de routes, facilitant le recherche d’une route.</a:t>
            </a:r>
            <a:endParaRPr lang="fr-FR" dirty="0"/>
          </a:p>
          <a:p>
            <a:pPr lvl="2" eaLnBrk="1" hangingPunct="1"/>
            <a:r>
              <a:rPr lang="fr-FR" dirty="0"/>
              <a:t>Les mises à jour EIGRP contiennent moins de </a:t>
            </a:r>
            <a:r>
              <a:rPr lang="fr-FR" dirty="0" smtClean="0"/>
              <a:t>routes, nécessitant moins de BP.</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251</a:t>
            </a:fld>
            <a:endParaRPr lang="fr-BE" dirty="0"/>
          </a:p>
        </p:txBody>
      </p:sp>
    </p:spTree>
    <p:extLst>
      <p:ext uri="{BB962C8B-B14F-4D97-AF65-F5344CB8AC3E}">
        <p14:creationId xmlns:p14="http://schemas.microsoft.com/office/powerpoint/2010/main" val="2621669433"/>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Résumé automatique de route</a:t>
            </a:r>
          </a:p>
        </p:txBody>
      </p:sp>
      <p:sp>
        <p:nvSpPr>
          <p:cNvPr id="3" name="Espace réservé du contenu 2"/>
          <p:cNvSpPr>
            <a:spLocks noGrp="1"/>
          </p:cNvSpPr>
          <p:nvPr>
            <p:ph idx="1"/>
          </p:nvPr>
        </p:nvSpPr>
        <p:spPr/>
        <p:txBody>
          <a:bodyPr>
            <a:normAutofit/>
          </a:bodyPr>
          <a:lstStyle/>
          <a:p>
            <a:pPr eaLnBrk="1" hangingPunct="1"/>
            <a:r>
              <a:rPr lang="fr-FR" altLang="fr-FR" dirty="0">
                <a:solidFill>
                  <a:schemeClr val="accent6">
                    <a:lumMod val="75000"/>
                  </a:schemeClr>
                </a:solidFill>
              </a:rPr>
              <a:t>Résumé </a:t>
            </a:r>
            <a:r>
              <a:rPr lang="fr-FR" altLang="fr-FR" dirty="0" smtClean="0">
                <a:solidFill>
                  <a:schemeClr val="accent6">
                    <a:lumMod val="75000"/>
                  </a:schemeClr>
                </a:solidFill>
              </a:rPr>
              <a:t>automatique ou manuel</a:t>
            </a:r>
            <a:endParaRPr lang="fr-FR" altLang="fr-FR" dirty="0">
              <a:solidFill>
                <a:schemeClr val="accent6">
                  <a:lumMod val="75000"/>
                </a:schemeClr>
              </a:solidFill>
            </a:endParaRPr>
          </a:p>
          <a:p>
            <a:pPr lvl="1" eaLnBrk="1" hangingPunct="1"/>
            <a:r>
              <a:rPr lang="fr-FR" altLang="fr-FR" dirty="0" smtClean="0">
                <a:solidFill>
                  <a:srgbClr val="0070C0"/>
                </a:solidFill>
              </a:rPr>
              <a:t>Résumé automatique</a:t>
            </a:r>
          </a:p>
          <a:p>
            <a:pPr lvl="2" eaLnBrk="1" hangingPunct="1"/>
            <a:r>
              <a:rPr lang="fr-FR" altLang="fr-FR" dirty="0" smtClean="0"/>
              <a:t>EIGRP peut résumer </a:t>
            </a:r>
            <a:r>
              <a:rPr lang="fr-FR" altLang="fr-FR" dirty="0"/>
              <a:t>automatiquement les </a:t>
            </a:r>
            <a:r>
              <a:rPr lang="fr-FR" altLang="fr-FR" dirty="0" err="1"/>
              <a:t>réseaux</a:t>
            </a:r>
            <a:r>
              <a:rPr lang="fr-FR" altLang="fr-FR" dirty="0"/>
              <a:t> aux « frontières de classe » des </a:t>
            </a:r>
            <a:r>
              <a:rPr lang="fr-FR" altLang="fr-FR" dirty="0" err="1"/>
              <a:t>réseaux</a:t>
            </a:r>
            <a:r>
              <a:rPr lang="fr-FR" altLang="fr-FR" dirty="0"/>
              <a:t> </a:t>
            </a:r>
            <a:r>
              <a:rPr lang="fr-FR" altLang="fr-FR" dirty="0" smtClean="0"/>
              <a:t>principaux.</a:t>
            </a:r>
          </a:p>
          <a:p>
            <a:pPr lvl="2" eaLnBrk="1" hangingPunct="1"/>
            <a:r>
              <a:rPr lang="fr-FR" altLang="fr-FR" dirty="0" smtClean="0"/>
              <a:t>Désactivé par défaut depuis IOS </a:t>
            </a:r>
            <a:r>
              <a:rPr lang="fr-FR" dirty="0" smtClean="0"/>
              <a:t>15.0(1)M.</a:t>
            </a:r>
          </a:p>
          <a:p>
            <a:pPr lvl="1" eaLnBrk="1" hangingPunct="1"/>
            <a:r>
              <a:rPr lang="fr-FR" altLang="fr-FR" dirty="0" smtClean="0">
                <a:solidFill>
                  <a:srgbClr val="0070C0"/>
                </a:solidFill>
              </a:rPr>
              <a:t>Résumé manuel</a:t>
            </a:r>
          </a:p>
          <a:p>
            <a:pPr lvl="2" eaLnBrk="1" hangingPunct="1"/>
            <a:r>
              <a:rPr lang="fr-FR" altLang="fr-FR" dirty="0" smtClean="0"/>
              <a:t>Il est possible de désactiver le résumé automatique et configurer soi-même les résumés de route.</a:t>
            </a:r>
            <a:endParaRPr lang="fr-FR" altLang="fr-FR" dirty="0"/>
          </a:p>
          <a:p>
            <a:pPr eaLnBrk="1" hangingPunct="1"/>
            <a:r>
              <a:rPr lang="fr-FR" altLang="fr-FR" dirty="0">
                <a:solidFill>
                  <a:schemeClr val="accent6">
                    <a:lumMod val="75000"/>
                  </a:schemeClr>
                </a:solidFill>
              </a:rPr>
              <a:t>Routeur de périphérie </a:t>
            </a:r>
            <a:endParaRPr lang="fr-FR" altLang="fr-FR" dirty="0" smtClean="0">
              <a:solidFill>
                <a:schemeClr val="accent6">
                  <a:lumMod val="75000"/>
                </a:schemeClr>
              </a:solidFill>
            </a:endParaRPr>
          </a:p>
          <a:p>
            <a:pPr lvl="2" eaLnBrk="1" hangingPunct="1"/>
            <a:r>
              <a:rPr lang="fr-FR" altLang="fr-FR" dirty="0" smtClean="0"/>
              <a:t>Routeur situé à la périphérie d’un réseau.</a:t>
            </a:r>
          </a:p>
          <a:p>
            <a:pPr lvl="2" eaLnBrk="1" hangingPunct="1"/>
            <a:r>
              <a:rPr lang="fr-FR" altLang="fr-FR" dirty="0" smtClean="0"/>
              <a:t>Routeur ayant </a:t>
            </a:r>
            <a:r>
              <a:rPr lang="fr-FR" altLang="fr-FR" dirty="0"/>
              <a:t>des interfaces dans plusieurs réseaux principaux par </a:t>
            </a:r>
            <a:r>
              <a:rPr lang="fr-FR" altLang="fr-FR" dirty="0" smtClean="0"/>
              <a:t>classe.</a:t>
            </a:r>
            <a:endParaRPr lang="fr-FR" altLang="fr-FR" dirty="0"/>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252</a:t>
            </a:fld>
            <a:endParaRPr lang="fr-BE" dirty="0"/>
          </a:p>
        </p:txBody>
      </p:sp>
    </p:spTree>
    <p:extLst>
      <p:ext uri="{BB962C8B-B14F-4D97-AF65-F5344CB8AC3E}">
        <p14:creationId xmlns:p14="http://schemas.microsoft.com/office/powerpoint/2010/main" val="162779200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140968"/>
            <a:ext cx="6735234" cy="29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Résumé automatique de route</a:t>
            </a:r>
          </a:p>
        </p:txBody>
      </p:sp>
      <p:sp>
        <p:nvSpPr>
          <p:cNvPr id="3" name="Espace réservé du contenu 2"/>
          <p:cNvSpPr>
            <a:spLocks noGrp="1"/>
          </p:cNvSpPr>
          <p:nvPr>
            <p:ph idx="1"/>
          </p:nvPr>
        </p:nvSpPr>
        <p:spPr>
          <a:xfrm>
            <a:off x="457200" y="1600201"/>
            <a:ext cx="8229600" cy="1612776"/>
          </a:xfrm>
        </p:spPr>
        <p:txBody>
          <a:bodyPr>
            <a:normAutofit/>
          </a:bodyPr>
          <a:lstStyle/>
          <a:p>
            <a:r>
              <a:rPr lang="fr-FR" dirty="0" smtClean="0">
                <a:solidFill>
                  <a:schemeClr val="accent6">
                    <a:lumMod val="75000"/>
                  </a:schemeClr>
                </a:solidFill>
              </a:rPr>
              <a:t>Activation/désactivation</a:t>
            </a:r>
          </a:p>
          <a:p>
            <a:pPr lvl="1"/>
            <a:r>
              <a:rPr lang="en-US" dirty="0" smtClean="0">
                <a:solidFill>
                  <a:srgbClr val="808000"/>
                </a:solidFill>
              </a:rPr>
              <a:t>R1(</a:t>
            </a:r>
            <a:r>
              <a:rPr lang="en-US" dirty="0" err="1" smtClean="0">
                <a:solidFill>
                  <a:srgbClr val="808000"/>
                </a:solidFill>
              </a:rPr>
              <a:t>config</a:t>
            </a:r>
            <a:r>
              <a:rPr lang="en-US" dirty="0">
                <a:solidFill>
                  <a:srgbClr val="808000"/>
                </a:solidFill>
              </a:rPr>
              <a:t>)# router </a:t>
            </a:r>
            <a:r>
              <a:rPr lang="en-US" dirty="0" err="1">
                <a:solidFill>
                  <a:srgbClr val="808000"/>
                </a:solidFill>
              </a:rPr>
              <a:t>eigrp</a:t>
            </a:r>
            <a:r>
              <a:rPr lang="en-US" dirty="0">
                <a:solidFill>
                  <a:srgbClr val="808000"/>
                </a:solidFill>
              </a:rPr>
              <a:t> </a:t>
            </a:r>
            <a:r>
              <a:rPr lang="en-US" i="1" dirty="0">
                <a:solidFill>
                  <a:srgbClr val="808000"/>
                </a:solidFill>
              </a:rPr>
              <a:t>as-number</a:t>
            </a:r>
          </a:p>
          <a:p>
            <a:pPr lvl="1"/>
            <a:r>
              <a:rPr lang="en-US" dirty="0" smtClean="0">
                <a:solidFill>
                  <a:srgbClr val="808000"/>
                </a:solidFill>
              </a:rPr>
              <a:t>R1(</a:t>
            </a:r>
            <a:r>
              <a:rPr lang="en-US" dirty="0" err="1" smtClean="0">
                <a:solidFill>
                  <a:srgbClr val="808000"/>
                </a:solidFill>
              </a:rPr>
              <a:t>config</a:t>
            </a:r>
            <a:r>
              <a:rPr lang="en-US" dirty="0" smtClean="0">
                <a:solidFill>
                  <a:srgbClr val="808000"/>
                </a:solidFill>
              </a:rPr>
              <a:t>-router</a:t>
            </a:r>
            <a:r>
              <a:rPr lang="en-US" dirty="0">
                <a:solidFill>
                  <a:srgbClr val="808000"/>
                </a:solidFill>
              </a:rPr>
              <a:t>)# auto-summary </a:t>
            </a:r>
            <a:endParaRPr lang="en-US" dirty="0" smtClean="0">
              <a:solidFill>
                <a:srgbClr val="808000"/>
              </a:solidFill>
            </a:endParaRPr>
          </a:p>
          <a:p>
            <a:pPr lvl="1"/>
            <a:r>
              <a:rPr lang="en-US" dirty="0">
                <a:solidFill>
                  <a:srgbClr val="808000"/>
                </a:solidFill>
              </a:rPr>
              <a:t>R1(</a:t>
            </a:r>
            <a:r>
              <a:rPr lang="en-US" dirty="0" err="1">
                <a:solidFill>
                  <a:srgbClr val="808000"/>
                </a:solidFill>
              </a:rPr>
              <a:t>config</a:t>
            </a:r>
            <a:r>
              <a:rPr lang="en-US" dirty="0">
                <a:solidFill>
                  <a:srgbClr val="808000"/>
                </a:solidFill>
              </a:rPr>
              <a:t>-router)# </a:t>
            </a:r>
            <a:r>
              <a:rPr lang="en-US" dirty="0" smtClean="0">
                <a:solidFill>
                  <a:srgbClr val="808000"/>
                </a:solidFill>
              </a:rPr>
              <a:t>no auto-</a:t>
            </a:r>
            <a:r>
              <a:rPr lang="en-US" dirty="0" err="1" smtClean="0">
                <a:solidFill>
                  <a:srgbClr val="808000"/>
                </a:solidFill>
              </a:rPr>
              <a:t>sumary</a:t>
            </a:r>
            <a:r>
              <a:rPr lang="en-US" dirty="0" smtClean="0">
                <a:solidFill>
                  <a:srgbClr val="808000"/>
                </a:solidFill>
              </a:rPr>
              <a:t> </a:t>
            </a:r>
            <a:endParaRPr lang="fr-FR" dirty="0">
              <a:solidFill>
                <a:srgbClr val="808000"/>
              </a:solidFill>
            </a:endParaRPr>
          </a:p>
          <a:p>
            <a:pPr lvl="1"/>
            <a:endParaRPr lang="fr-FR" dirty="0"/>
          </a:p>
        </p:txBody>
      </p:sp>
      <p:sp>
        <p:nvSpPr>
          <p:cNvPr id="6" name="Rectangle 9"/>
          <p:cNvSpPr>
            <a:spLocks noChangeArrowheads="1"/>
          </p:cNvSpPr>
          <p:nvPr/>
        </p:nvSpPr>
        <p:spPr bwMode="auto">
          <a:xfrm>
            <a:off x="1326142" y="4631919"/>
            <a:ext cx="5302292" cy="36036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9" name="Rectangle 7"/>
          <p:cNvSpPr>
            <a:spLocks noChangeArrowheads="1"/>
          </p:cNvSpPr>
          <p:nvPr/>
        </p:nvSpPr>
        <p:spPr bwMode="auto">
          <a:xfrm>
            <a:off x="1542167" y="5117855"/>
            <a:ext cx="1656184" cy="288032"/>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0" name="Line 8"/>
          <p:cNvSpPr>
            <a:spLocks noChangeShapeType="1"/>
          </p:cNvSpPr>
          <p:nvPr/>
        </p:nvSpPr>
        <p:spPr bwMode="auto">
          <a:xfrm flipV="1">
            <a:off x="3198351" y="5261871"/>
            <a:ext cx="2592288" cy="19760"/>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Text Box 9"/>
          <p:cNvSpPr txBox="1">
            <a:spLocks noChangeArrowheads="1"/>
          </p:cNvSpPr>
          <p:nvPr/>
        </p:nvSpPr>
        <p:spPr bwMode="auto">
          <a:xfrm>
            <a:off x="5780906" y="5157192"/>
            <a:ext cx="39036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9900"/>
                </a:solidFill>
              </a:rPr>
              <a:t>Réseaux qui ont été résumés</a:t>
            </a:r>
            <a:endParaRPr lang="fr-FR" altLang="fr-FR" dirty="0">
              <a:solidFill>
                <a:srgbClr val="009900"/>
              </a:solidFill>
            </a:endParaRPr>
          </a:p>
        </p:txBody>
      </p:sp>
      <p:sp>
        <p:nvSpPr>
          <p:cNvPr id="12" name="Rectangle 7"/>
          <p:cNvSpPr>
            <a:spLocks noChangeArrowheads="1"/>
          </p:cNvSpPr>
          <p:nvPr/>
        </p:nvSpPr>
        <p:spPr bwMode="auto">
          <a:xfrm>
            <a:off x="1542166" y="5558287"/>
            <a:ext cx="1872207" cy="288032"/>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3" name="Line 8"/>
          <p:cNvSpPr>
            <a:spLocks noChangeShapeType="1"/>
          </p:cNvSpPr>
          <p:nvPr/>
        </p:nvSpPr>
        <p:spPr bwMode="auto">
          <a:xfrm flipV="1">
            <a:off x="3421634" y="5446536"/>
            <a:ext cx="2369005" cy="299705"/>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253</a:t>
            </a:fld>
            <a:endParaRPr lang="fr-BE" dirty="0"/>
          </a:p>
        </p:txBody>
      </p:sp>
    </p:spTree>
    <p:extLst>
      <p:ext uri="{BB962C8B-B14F-4D97-AF65-F5344CB8AC3E}">
        <p14:creationId xmlns:p14="http://schemas.microsoft.com/office/powerpoint/2010/main" val="108836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p:bldP spid="12" grpId="0" animBg="1"/>
      <p:bldP spid="13"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32" y="1915939"/>
            <a:ext cx="7710661" cy="4132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smtClean="0"/>
              <a:t>Résumé automatique de route</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a:t>
            </a:r>
            <a:endParaRPr lang="fr-FR" dirty="0">
              <a:solidFill>
                <a:schemeClr val="accent6">
                  <a:lumMod val="75000"/>
                </a:schemeClr>
              </a:solidFill>
            </a:endParaRPr>
          </a:p>
        </p:txBody>
      </p:sp>
      <p:sp>
        <p:nvSpPr>
          <p:cNvPr id="5" name="Forme libre 4"/>
          <p:cNvSpPr/>
          <p:nvPr/>
        </p:nvSpPr>
        <p:spPr>
          <a:xfrm>
            <a:off x="377376" y="1622268"/>
            <a:ext cx="5801710" cy="4445876"/>
          </a:xfrm>
          <a:custGeom>
            <a:avLst/>
            <a:gdLst>
              <a:gd name="connsiteX0" fmla="*/ 3090041 w 5801710"/>
              <a:gd name="connsiteY0" fmla="*/ 851338 h 4445876"/>
              <a:gd name="connsiteX1" fmla="*/ 3090041 w 5801710"/>
              <a:gd name="connsiteY1" fmla="*/ 851338 h 4445876"/>
              <a:gd name="connsiteX2" fmla="*/ 3074276 w 5801710"/>
              <a:gd name="connsiteY2" fmla="*/ 709448 h 4445876"/>
              <a:gd name="connsiteX3" fmla="*/ 3105807 w 5801710"/>
              <a:gd name="connsiteY3" fmla="*/ 520262 h 4445876"/>
              <a:gd name="connsiteX4" fmla="*/ 3121572 w 5801710"/>
              <a:gd name="connsiteY4" fmla="*/ 472966 h 4445876"/>
              <a:gd name="connsiteX5" fmla="*/ 3200400 w 5801710"/>
              <a:gd name="connsiteY5" fmla="*/ 378373 h 4445876"/>
              <a:gd name="connsiteX6" fmla="*/ 3247696 w 5801710"/>
              <a:gd name="connsiteY6" fmla="*/ 346842 h 4445876"/>
              <a:gd name="connsiteX7" fmla="*/ 3326524 w 5801710"/>
              <a:gd name="connsiteY7" fmla="*/ 268014 h 4445876"/>
              <a:gd name="connsiteX8" fmla="*/ 3373820 w 5801710"/>
              <a:gd name="connsiteY8" fmla="*/ 220717 h 4445876"/>
              <a:gd name="connsiteX9" fmla="*/ 3515710 w 5801710"/>
              <a:gd name="connsiteY9" fmla="*/ 157655 h 4445876"/>
              <a:gd name="connsiteX10" fmla="*/ 3578772 w 5801710"/>
              <a:gd name="connsiteY10" fmla="*/ 126124 h 4445876"/>
              <a:gd name="connsiteX11" fmla="*/ 3626069 w 5801710"/>
              <a:gd name="connsiteY11" fmla="*/ 110359 h 4445876"/>
              <a:gd name="connsiteX12" fmla="*/ 3736427 w 5801710"/>
              <a:gd name="connsiteY12" fmla="*/ 63062 h 4445876"/>
              <a:gd name="connsiteX13" fmla="*/ 3831020 w 5801710"/>
              <a:gd name="connsiteY13" fmla="*/ 47297 h 4445876"/>
              <a:gd name="connsiteX14" fmla="*/ 4067503 w 5801710"/>
              <a:gd name="connsiteY14" fmla="*/ 15766 h 4445876"/>
              <a:gd name="connsiteX15" fmla="*/ 4303986 w 5801710"/>
              <a:gd name="connsiteY15" fmla="*/ 0 h 4445876"/>
              <a:gd name="connsiteX16" fmla="*/ 5092262 w 5801710"/>
              <a:gd name="connsiteY16" fmla="*/ 15766 h 4445876"/>
              <a:gd name="connsiteX17" fmla="*/ 5155324 w 5801710"/>
              <a:gd name="connsiteY17" fmla="*/ 31531 h 4445876"/>
              <a:gd name="connsiteX18" fmla="*/ 5249917 w 5801710"/>
              <a:gd name="connsiteY18" fmla="*/ 47297 h 4445876"/>
              <a:gd name="connsiteX19" fmla="*/ 5360276 w 5801710"/>
              <a:gd name="connsiteY19" fmla="*/ 78828 h 4445876"/>
              <a:gd name="connsiteX20" fmla="*/ 5502165 w 5801710"/>
              <a:gd name="connsiteY20" fmla="*/ 173421 h 4445876"/>
              <a:gd name="connsiteX21" fmla="*/ 5549462 w 5801710"/>
              <a:gd name="connsiteY21" fmla="*/ 204952 h 4445876"/>
              <a:gd name="connsiteX22" fmla="*/ 5596758 w 5801710"/>
              <a:gd name="connsiteY22" fmla="*/ 236483 h 4445876"/>
              <a:gd name="connsiteX23" fmla="*/ 5644055 w 5801710"/>
              <a:gd name="connsiteY23" fmla="*/ 331076 h 4445876"/>
              <a:gd name="connsiteX24" fmla="*/ 5659820 w 5801710"/>
              <a:gd name="connsiteY24" fmla="*/ 378373 h 4445876"/>
              <a:gd name="connsiteX25" fmla="*/ 5722883 w 5801710"/>
              <a:gd name="connsiteY25" fmla="*/ 457200 h 4445876"/>
              <a:gd name="connsiteX26" fmla="*/ 5754414 w 5801710"/>
              <a:gd name="connsiteY26" fmla="*/ 551793 h 4445876"/>
              <a:gd name="connsiteX27" fmla="*/ 5785945 w 5801710"/>
              <a:gd name="connsiteY27" fmla="*/ 662152 h 4445876"/>
              <a:gd name="connsiteX28" fmla="*/ 5801710 w 5801710"/>
              <a:gd name="connsiteY28" fmla="*/ 772510 h 4445876"/>
              <a:gd name="connsiteX29" fmla="*/ 5785945 w 5801710"/>
              <a:gd name="connsiteY29" fmla="*/ 1213945 h 4445876"/>
              <a:gd name="connsiteX30" fmla="*/ 5770179 w 5801710"/>
              <a:gd name="connsiteY30" fmla="*/ 1261242 h 4445876"/>
              <a:gd name="connsiteX31" fmla="*/ 5738648 w 5801710"/>
              <a:gd name="connsiteY31" fmla="*/ 1308538 h 4445876"/>
              <a:gd name="connsiteX32" fmla="*/ 5644055 w 5801710"/>
              <a:gd name="connsiteY32" fmla="*/ 1355835 h 4445876"/>
              <a:gd name="connsiteX33" fmla="*/ 5423338 w 5801710"/>
              <a:gd name="connsiteY33" fmla="*/ 1371600 h 4445876"/>
              <a:gd name="connsiteX34" fmla="*/ 5312979 w 5801710"/>
              <a:gd name="connsiteY34" fmla="*/ 1387366 h 4445876"/>
              <a:gd name="connsiteX35" fmla="*/ 5265683 w 5801710"/>
              <a:gd name="connsiteY35" fmla="*/ 1418897 h 4445876"/>
              <a:gd name="connsiteX36" fmla="*/ 5218386 w 5801710"/>
              <a:gd name="connsiteY36" fmla="*/ 1434662 h 4445876"/>
              <a:gd name="connsiteX37" fmla="*/ 5186855 w 5801710"/>
              <a:gd name="connsiteY37" fmla="*/ 1481959 h 4445876"/>
              <a:gd name="connsiteX38" fmla="*/ 5171089 w 5801710"/>
              <a:gd name="connsiteY38" fmla="*/ 1529255 h 4445876"/>
              <a:gd name="connsiteX39" fmla="*/ 5108027 w 5801710"/>
              <a:gd name="connsiteY39" fmla="*/ 1623848 h 4445876"/>
              <a:gd name="connsiteX40" fmla="*/ 5076496 w 5801710"/>
              <a:gd name="connsiteY40" fmla="*/ 1671145 h 4445876"/>
              <a:gd name="connsiteX41" fmla="*/ 5029200 w 5801710"/>
              <a:gd name="connsiteY41" fmla="*/ 1718442 h 4445876"/>
              <a:gd name="connsiteX42" fmla="*/ 4981903 w 5801710"/>
              <a:gd name="connsiteY42" fmla="*/ 1860331 h 4445876"/>
              <a:gd name="connsiteX43" fmla="*/ 4950372 w 5801710"/>
              <a:gd name="connsiteY43" fmla="*/ 1954924 h 4445876"/>
              <a:gd name="connsiteX44" fmla="*/ 4934607 w 5801710"/>
              <a:gd name="connsiteY44" fmla="*/ 2002221 h 4445876"/>
              <a:gd name="connsiteX45" fmla="*/ 4855779 w 5801710"/>
              <a:gd name="connsiteY45" fmla="*/ 2096814 h 4445876"/>
              <a:gd name="connsiteX46" fmla="*/ 4792717 w 5801710"/>
              <a:gd name="connsiteY46" fmla="*/ 2175642 h 4445876"/>
              <a:gd name="connsiteX47" fmla="*/ 4776951 w 5801710"/>
              <a:gd name="connsiteY47" fmla="*/ 2222938 h 4445876"/>
              <a:gd name="connsiteX48" fmla="*/ 4698124 w 5801710"/>
              <a:gd name="connsiteY48" fmla="*/ 2317531 h 4445876"/>
              <a:gd name="connsiteX49" fmla="*/ 4619296 w 5801710"/>
              <a:gd name="connsiteY49" fmla="*/ 2427890 h 4445876"/>
              <a:gd name="connsiteX50" fmla="*/ 4603531 w 5801710"/>
              <a:gd name="connsiteY50" fmla="*/ 2475186 h 4445876"/>
              <a:gd name="connsiteX51" fmla="*/ 4556234 w 5801710"/>
              <a:gd name="connsiteY51" fmla="*/ 2522483 h 4445876"/>
              <a:gd name="connsiteX52" fmla="*/ 4540469 w 5801710"/>
              <a:gd name="connsiteY52" fmla="*/ 2569779 h 4445876"/>
              <a:gd name="connsiteX53" fmla="*/ 4493172 w 5801710"/>
              <a:gd name="connsiteY53" fmla="*/ 2617076 h 4445876"/>
              <a:gd name="connsiteX54" fmla="*/ 4414345 w 5801710"/>
              <a:gd name="connsiteY54" fmla="*/ 2727435 h 4445876"/>
              <a:gd name="connsiteX55" fmla="*/ 4398579 w 5801710"/>
              <a:gd name="connsiteY55" fmla="*/ 2774731 h 4445876"/>
              <a:gd name="connsiteX56" fmla="*/ 4319751 w 5801710"/>
              <a:gd name="connsiteY56" fmla="*/ 2869324 h 4445876"/>
              <a:gd name="connsiteX57" fmla="*/ 4256689 w 5801710"/>
              <a:gd name="connsiteY57" fmla="*/ 2963917 h 4445876"/>
              <a:gd name="connsiteX58" fmla="*/ 4162096 w 5801710"/>
              <a:gd name="connsiteY58" fmla="*/ 3026979 h 4445876"/>
              <a:gd name="connsiteX59" fmla="*/ 4114800 w 5801710"/>
              <a:gd name="connsiteY59" fmla="*/ 3058510 h 4445876"/>
              <a:gd name="connsiteX60" fmla="*/ 4083269 w 5801710"/>
              <a:gd name="connsiteY60" fmla="*/ 3090042 h 4445876"/>
              <a:gd name="connsiteX61" fmla="*/ 3972910 w 5801710"/>
              <a:gd name="connsiteY61" fmla="*/ 3137338 h 4445876"/>
              <a:gd name="connsiteX62" fmla="*/ 3925614 w 5801710"/>
              <a:gd name="connsiteY62" fmla="*/ 3168869 h 4445876"/>
              <a:gd name="connsiteX63" fmla="*/ 3878317 w 5801710"/>
              <a:gd name="connsiteY63" fmla="*/ 3216166 h 4445876"/>
              <a:gd name="connsiteX64" fmla="*/ 3831020 w 5801710"/>
              <a:gd name="connsiteY64" fmla="*/ 3231931 h 4445876"/>
              <a:gd name="connsiteX65" fmla="*/ 3736427 w 5801710"/>
              <a:gd name="connsiteY65" fmla="*/ 3294993 h 4445876"/>
              <a:gd name="connsiteX66" fmla="*/ 3689131 w 5801710"/>
              <a:gd name="connsiteY66" fmla="*/ 3326524 h 4445876"/>
              <a:gd name="connsiteX67" fmla="*/ 3594538 w 5801710"/>
              <a:gd name="connsiteY67" fmla="*/ 3389586 h 4445876"/>
              <a:gd name="connsiteX68" fmla="*/ 3484179 w 5801710"/>
              <a:gd name="connsiteY68" fmla="*/ 3468414 h 4445876"/>
              <a:gd name="connsiteX69" fmla="*/ 3436883 w 5801710"/>
              <a:gd name="connsiteY69" fmla="*/ 3484179 h 4445876"/>
              <a:gd name="connsiteX70" fmla="*/ 3358055 w 5801710"/>
              <a:gd name="connsiteY70" fmla="*/ 3578773 h 4445876"/>
              <a:gd name="connsiteX71" fmla="*/ 3216165 w 5801710"/>
              <a:gd name="connsiteY71" fmla="*/ 3673366 h 4445876"/>
              <a:gd name="connsiteX72" fmla="*/ 3168869 w 5801710"/>
              <a:gd name="connsiteY72" fmla="*/ 3704897 h 4445876"/>
              <a:gd name="connsiteX73" fmla="*/ 3011214 w 5801710"/>
              <a:gd name="connsiteY73" fmla="*/ 3846786 h 4445876"/>
              <a:gd name="connsiteX74" fmla="*/ 2885089 w 5801710"/>
              <a:gd name="connsiteY74" fmla="*/ 3957145 h 4445876"/>
              <a:gd name="connsiteX75" fmla="*/ 2790496 w 5801710"/>
              <a:gd name="connsiteY75" fmla="*/ 4035973 h 4445876"/>
              <a:gd name="connsiteX76" fmla="*/ 2743200 w 5801710"/>
              <a:gd name="connsiteY76" fmla="*/ 4051738 h 4445876"/>
              <a:gd name="connsiteX77" fmla="*/ 2617076 w 5801710"/>
              <a:gd name="connsiteY77" fmla="*/ 4114800 h 4445876"/>
              <a:gd name="connsiteX78" fmla="*/ 2412124 w 5801710"/>
              <a:gd name="connsiteY78" fmla="*/ 4177862 h 4445876"/>
              <a:gd name="connsiteX79" fmla="*/ 2222938 w 5801710"/>
              <a:gd name="connsiteY79" fmla="*/ 4240924 h 4445876"/>
              <a:gd name="connsiteX80" fmla="*/ 2144110 w 5801710"/>
              <a:gd name="connsiteY80" fmla="*/ 4272455 h 4445876"/>
              <a:gd name="connsiteX81" fmla="*/ 1986455 w 5801710"/>
              <a:gd name="connsiteY81" fmla="*/ 4288221 h 4445876"/>
              <a:gd name="connsiteX82" fmla="*/ 1891862 w 5801710"/>
              <a:gd name="connsiteY82" fmla="*/ 4319752 h 4445876"/>
              <a:gd name="connsiteX83" fmla="*/ 1844565 w 5801710"/>
              <a:gd name="connsiteY83" fmla="*/ 4351283 h 4445876"/>
              <a:gd name="connsiteX84" fmla="*/ 1781503 w 5801710"/>
              <a:gd name="connsiteY84" fmla="*/ 4367048 h 4445876"/>
              <a:gd name="connsiteX85" fmla="*/ 1734207 w 5801710"/>
              <a:gd name="connsiteY85" fmla="*/ 4382814 h 4445876"/>
              <a:gd name="connsiteX86" fmla="*/ 1529255 w 5801710"/>
              <a:gd name="connsiteY86" fmla="*/ 4414345 h 4445876"/>
              <a:gd name="connsiteX87" fmla="*/ 1481958 w 5801710"/>
              <a:gd name="connsiteY87" fmla="*/ 4430110 h 4445876"/>
              <a:gd name="connsiteX88" fmla="*/ 1213945 w 5801710"/>
              <a:gd name="connsiteY88" fmla="*/ 4414345 h 4445876"/>
              <a:gd name="connsiteX89" fmla="*/ 1119351 w 5801710"/>
              <a:gd name="connsiteY89" fmla="*/ 4382814 h 4445876"/>
              <a:gd name="connsiteX90" fmla="*/ 961696 w 5801710"/>
              <a:gd name="connsiteY90" fmla="*/ 4335517 h 4445876"/>
              <a:gd name="connsiteX91" fmla="*/ 914400 w 5801710"/>
              <a:gd name="connsiteY91" fmla="*/ 4319752 h 4445876"/>
              <a:gd name="connsiteX92" fmla="*/ 835572 w 5801710"/>
              <a:gd name="connsiteY92" fmla="*/ 4303986 h 4445876"/>
              <a:gd name="connsiteX93" fmla="*/ 630620 w 5801710"/>
              <a:gd name="connsiteY93" fmla="*/ 4319752 h 4445876"/>
              <a:gd name="connsiteX94" fmla="*/ 536027 w 5801710"/>
              <a:gd name="connsiteY94" fmla="*/ 4398579 h 4445876"/>
              <a:gd name="connsiteX95" fmla="*/ 488731 w 5801710"/>
              <a:gd name="connsiteY95" fmla="*/ 4414345 h 4445876"/>
              <a:gd name="connsiteX96" fmla="*/ 441434 w 5801710"/>
              <a:gd name="connsiteY96" fmla="*/ 4445876 h 4445876"/>
              <a:gd name="connsiteX97" fmla="*/ 331076 w 5801710"/>
              <a:gd name="connsiteY97" fmla="*/ 4398579 h 4445876"/>
              <a:gd name="connsiteX98" fmla="*/ 315310 w 5801710"/>
              <a:gd name="connsiteY98" fmla="*/ 4319752 h 4445876"/>
              <a:gd name="connsiteX99" fmla="*/ 252248 w 5801710"/>
              <a:gd name="connsiteY99" fmla="*/ 4225159 h 4445876"/>
              <a:gd name="connsiteX100" fmla="*/ 236483 w 5801710"/>
              <a:gd name="connsiteY100" fmla="*/ 4162097 h 4445876"/>
              <a:gd name="connsiteX101" fmla="*/ 204951 w 5801710"/>
              <a:gd name="connsiteY101" fmla="*/ 4130566 h 4445876"/>
              <a:gd name="connsiteX102" fmla="*/ 173420 w 5801710"/>
              <a:gd name="connsiteY102" fmla="*/ 4067504 h 4445876"/>
              <a:gd name="connsiteX103" fmla="*/ 141889 w 5801710"/>
              <a:gd name="connsiteY103" fmla="*/ 3957145 h 4445876"/>
              <a:gd name="connsiteX104" fmla="*/ 110358 w 5801710"/>
              <a:gd name="connsiteY104" fmla="*/ 3894083 h 4445876"/>
              <a:gd name="connsiteX105" fmla="*/ 31531 w 5801710"/>
              <a:gd name="connsiteY105" fmla="*/ 3626069 h 4445876"/>
              <a:gd name="connsiteX106" fmla="*/ 15765 w 5801710"/>
              <a:gd name="connsiteY106" fmla="*/ 3578773 h 4445876"/>
              <a:gd name="connsiteX107" fmla="*/ 0 w 5801710"/>
              <a:gd name="connsiteY107" fmla="*/ 3405352 h 4445876"/>
              <a:gd name="connsiteX108" fmla="*/ 15765 w 5801710"/>
              <a:gd name="connsiteY108" fmla="*/ 2885090 h 4445876"/>
              <a:gd name="connsiteX109" fmla="*/ 47296 w 5801710"/>
              <a:gd name="connsiteY109" fmla="*/ 2585545 h 4445876"/>
              <a:gd name="connsiteX110" fmla="*/ 63062 w 5801710"/>
              <a:gd name="connsiteY110" fmla="*/ 2443655 h 4445876"/>
              <a:gd name="connsiteX111" fmla="*/ 94593 w 5801710"/>
              <a:gd name="connsiteY111" fmla="*/ 2380593 h 4445876"/>
              <a:gd name="connsiteX112" fmla="*/ 110358 w 5801710"/>
              <a:gd name="connsiteY112" fmla="*/ 2333297 h 4445876"/>
              <a:gd name="connsiteX113" fmla="*/ 126124 w 5801710"/>
              <a:gd name="connsiteY113" fmla="*/ 2238704 h 4445876"/>
              <a:gd name="connsiteX114" fmla="*/ 173420 w 5801710"/>
              <a:gd name="connsiteY114" fmla="*/ 2081048 h 4445876"/>
              <a:gd name="connsiteX115" fmla="*/ 220717 w 5801710"/>
              <a:gd name="connsiteY115" fmla="*/ 1970690 h 4445876"/>
              <a:gd name="connsiteX116" fmla="*/ 268014 w 5801710"/>
              <a:gd name="connsiteY116" fmla="*/ 1939159 h 4445876"/>
              <a:gd name="connsiteX117" fmla="*/ 331076 w 5801710"/>
              <a:gd name="connsiteY117" fmla="*/ 1891862 h 4445876"/>
              <a:gd name="connsiteX118" fmla="*/ 362607 w 5801710"/>
              <a:gd name="connsiteY118" fmla="*/ 1828800 h 4445876"/>
              <a:gd name="connsiteX119" fmla="*/ 409903 w 5801710"/>
              <a:gd name="connsiteY119" fmla="*/ 1797269 h 4445876"/>
              <a:gd name="connsiteX120" fmla="*/ 425669 w 5801710"/>
              <a:gd name="connsiteY120" fmla="*/ 1749973 h 4445876"/>
              <a:gd name="connsiteX121" fmla="*/ 472965 w 5801710"/>
              <a:gd name="connsiteY121" fmla="*/ 1686910 h 4445876"/>
              <a:gd name="connsiteX122" fmla="*/ 504496 w 5801710"/>
              <a:gd name="connsiteY122" fmla="*/ 1592317 h 4445876"/>
              <a:gd name="connsiteX123" fmla="*/ 567558 w 5801710"/>
              <a:gd name="connsiteY123" fmla="*/ 1529255 h 4445876"/>
              <a:gd name="connsiteX124" fmla="*/ 677917 w 5801710"/>
              <a:gd name="connsiteY124" fmla="*/ 1466193 h 4445876"/>
              <a:gd name="connsiteX125" fmla="*/ 740979 w 5801710"/>
              <a:gd name="connsiteY125" fmla="*/ 1434662 h 4445876"/>
              <a:gd name="connsiteX126" fmla="*/ 835572 w 5801710"/>
              <a:gd name="connsiteY126" fmla="*/ 1418897 h 4445876"/>
              <a:gd name="connsiteX127" fmla="*/ 1450427 w 5801710"/>
              <a:gd name="connsiteY127" fmla="*/ 1434662 h 4445876"/>
              <a:gd name="connsiteX128" fmla="*/ 1576551 w 5801710"/>
              <a:gd name="connsiteY128" fmla="*/ 1466193 h 4445876"/>
              <a:gd name="connsiteX129" fmla="*/ 1907627 w 5801710"/>
              <a:gd name="connsiteY129" fmla="*/ 1529255 h 4445876"/>
              <a:gd name="connsiteX130" fmla="*/ 1954924 w 5801710"/>
              <a:gd name="connsiteY130" fmla="*/ 1576552 h 4445876"/>
              <a:gd name="connsiteX131" fmla="*/ 2238703 w 5801710"/>
              <a:gd name="connsiteY131" fmla="*/ 1639614 h 4445876"/>
              <a:gd name="connsiteX132" fmla="*/ 2349062 w 5801710"/>
              <a:gd name="connsiteY132" fmla="*/ 1686910 h 4445876"/>
              <a:gd name="connsiteX133" fmla="*/ 2632841 w 5801710"/>
              <a:gd name="connsiteY133" fmla="*/ 1749973 h 4445876"/>
              <a:gd name="connsiteX134" fmla="*/ 2963917 w 5801710"/>
              <a:gd name="connsiteY134" fmla="*/ 1860331 h 4445876"/>
              <a:gd name="connsiteX135" fmla="*/ 3074276 w 5801710"/>
              <a:gd name="connsiteY135" fmla="*/ 1923393 h 4445876"/>
              <a:gd name="connsiteX136" fmla="*/ 3153103 w 5801710"/>
              <a:gd name="connsiteY136" fmla="*/ 1939159 h 4445876"/>
              <a:gd name="connsiteX137" fmla="*/ 3247696 w 5801710"/>
              <a:gd name="connsiteY137" fmla="*/ 1970690 h 4445876"/>
              <a:gd name="connsiteX138" fmla="*/ 3294993 w 5801710"/>
              <a:gd name="connsiteY138" fmla="*/ 1986455 h 4445876"/>
              <a:gd name="connsiteX139" fmla="*/ 3373820 w 5801710"/>
              <a:gd name="connsiteY139" fmla="*/ 1970690 h 4445876"/>
              <a:gd name="connsiteX140" fmla="*/ 3389586 w 5801710"/>
              <a:gd name="connsiteY140" fmla="*/ 1923393 h 4445876"/>
              <a:gd name="connsiteX141" fmla="*/ 3373820 w 5801710"/>
              <a:gd name="connsiteY141" fmla="*/ 1623848 h 4445876"/>
              <a:gd name="connsiteX142" fmla="*/ 3358055 w 5801710"/>
              <a:gd name="connsiteY142" fmla="*/ 1545021 h 4445876"/>
              <a:gd name="connsiteX143" fmla="*/ 3326524 w 5801710"/>
              <a:gd name="connsiteY143" fmla="*/ 1403131 h 4445876"/>
              <a:gd name="connsiteX144" fmla="*/ 3279227 w 5801710"/>
              <a:gd name="connsiteY144" fmla="*/ 1277007 h 4445876"/>
              <a:gd name="connsiteX145" fmla="*/ 3231931 w 5801710"/>
              <a:gd name="connsiteY145" fmla="*/ 1119352 h 4445876"/>
              <a:gd name="connsiteX146" fmla="*/ 3184634 w 5801710"/>
              <a:gd name="connsiteY146" fmla="*/ 1024759 h 4445876"/>
              <a:gd name="connsiteX147" fmla="*/ 3153103 w 5801710"/>
              <a:gd name="connsiteY147" fmla="*/ 851338 h 4445876"/>
              <a:gd name="connsiteX148" fmla="*/ 3090041 w 5801710"/>
              <a:gd name="connsiteY148" fmla="*/ 851338 h 4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5801710" h="4445876">
                <a:moveTo>
                  <a:pt x="3090041" y="851338"/>
                </a:moveTo>
                <a:lnTo>
                  <a:pt x="3090041" y="851338"/>
                </a:lnTo>
                <a:cubicBezTo>
                  <a:pt x="3084786" y="804041"/>
                  <a:pt x="3074276" y="757036"/>
                  <a:pt x="3074276" y="709448"/>
                </a:cubicBezTo>
                <a:cubicBezTo>
                  <a:pt x="3074276" y="651862"/>
                  <a:pt x="3089202" y="578381"/>
                  <a:pt x="3105807" y="520262"/>
                </a:cubicBezTo>
                <a:cubicBezTo>
                  <a:pt x="3110372" y="504283"/>
                  <a:pt x="3114140" y="487830"/>
                  <a:pt x="3121572" y="472966"/>
                </a:cubicBezTo>
                <a:cubicBezTo>
                  <a:pt x="3139289" y="437531"/>
                  <a:pt x="3170512" y="403280"/>
                  <a:pt x="3200400" y="378373"/>
                </a:cubicBezTo>
                <a:cubicBezTo>
                  <a:pt x="3214956" y="366243"/>
                  <a:pt x="3233436" y="359319"/>
                  <a:pt x="3247696" y="346842"/>
                </a:cubicBezTo>
                <a:cubicBezTo>
                  <a:pt x="3275662" y="322372"/>
                  <a:pt x="3300248" y="294290"/>
                  <a:pt x="3326524" y="268014"/>
                </a:cubicBezTo>
                <a:cubicBezTo>
                  <a:pt x="3342289" y="252248"/>
                  <a:pt x="3353878" y="230688"/>
                  <a:pt x="3373820" y="220717"/>
                </a:cubicBezTo>
                <a:cubicBezTo>
                  <a:pt x="3529073" y="143092"/>
                  <a:pt x="3334531" y="238179"/>
                  <a:pt x="3515710" y="157655"/>
                </a:cubicBezTo>
                <a:cubicBezTo>
                  <a:pt x="3537186" y="148110"/>
                  <a:pt x="3557170" y="135382"/>
                  <a:pt x="3578772" y="126124"/>
                </a:cubicBezTo>
                <a:cubicBezTo>
                  <a:pt x="3594047" y="119578"/>
                  <a:pt x="3610794" y="116905"/>
                  <a:pt x="3626069" y="110359"/>
                </a:cubicBezTo>
                <a:cubicBezTo>
                  <a:pt x="3677970" y="88116"/>
                  <a:pt x="3685238" y="74437"/>
                  <a:pt x="3736427" y="63062"/>
                </a:cubicBezTo>
                <a:cubicBezTo>
                  <a:pt x="3767632" y="56128"/>
                  <a:pt x="3799426" y="52158"/>
                  <a:pt x="3831020" y="47297"/>
                </a:cubicBezTo>
                <a:cubicBezTo>
                  <a:pt x="3877011" y="40222"/>
                  <a:pt x="4025719" y="19399"/>
                  <a:pt x="4067503" y="15766"/>
                </a:cubicBezTo>
                <a:cubicBezTo>
                  <a:pt x="4146209" y="8922"/>
                  <a:pt x="4225158" y="5255"/>
                  <a:pt x="4303986" y="0"/>
                </a:cubicBezTo>
                <a:lnTo>
                  <a:pt x="5092262" y="15766"/>
                </a:lnTo>
                <a:cubicBezTo>
                  <a:pt x="5113915" y="16568"/>
                  <a:pt x="5134077" y="27282"/>
                  <a:pt x="5155324" y="31531"/>
                </a:cubicBezTo>
                <a:cubicBezTo>
                  <a:pt x="5186669" y="37800"/>
                  <a:pt x="5218572" y="41028"/>
                  <a:pt x="5249917" y="47297"/>
                </a:cubicBezTo>
                <a:cubicBezTo>
                  <a:pt x="5262677" y="49849"/>
                  <a:pt x="5343369" y="69435"/>
                  <a:pt x="5360276" y="78828"/>
                </a:cubicBezTo>
                <a:cubicBezTo>
                  <a:pt x="5360286" y="78834"/>
                  <a:pt x="5478512" y="157652"/>
                  <a:pt x="5502165" y="173421"/>
                </a:cubicBezTo>
                <a:lnTo>
                  <a:pt x="5549462" y="204952"/>
                </a:lnTo>
                <a:lnTo>
                  <a:pt x="5596758" y="236483"/>
                </a:lnTo>
                <a:cubicBezTo>
                  <a:pt x="5636389" y="355372"/>
                  <a:pt x="5582927" y="208817"/>
                  <a:pt x="5644055" y="331076"/>
                </a:cubicBezTo>
                <a:cubicBezTo>
                  <a:pt x="5651487" y="345940"/>
                  <a:pt x="5652388" y="363509"/>
                  <a:pt x="5659820" y="378373"/>
                </a:cubicBezTo>
                <a:cubicBezTo>
                  <a:pt x="5679708" y="418149"/>
                  <a:pt x="5693555" y="427873"/>
                  <a:pt x="5722883" y="457200"/>
                </a:cubicBezTo>
                <a:lnTo>
                  <a:pt x="5754414" y="551793"/>
                </a:lnTo>
                <a:cubicBezTo>
                  <a:pt x="5767919" y="592308"/>
                  <a:pt x="5778028" y="618611"/>
                  <a:pt x="5785945" y="662152"/>
                </a:cubicBezTo>
                <a:cubicBezTo>
                  <a:pt x="5792592" y="698712"/>
                  <a:pt x="5796455" y="735724"/>
                  <a:pt x="5801710" y="772510"/>
                </a:cubicBezTo>
                <a:cubicBezTo>
                  <a:pt x="5796455" y="919655"/>
                  <a:pt x="5795425" y="1067012"/>
                  <a:pt x="5785945" y="1213945"/>
                </a:cubicBezTo>
                <a:cubicBezTo>
                  <a:pt x="5784875" y="1230529"/>
                  <a:pt x="5777611" y="1246378"/>
                  <a:pt x="5770179" y="1261242"/>
                </a:cubicBezTo>
                <a:cubicBezTo>
                  <a:pt x="5761705" y="1278189"/>
                  <a:pt x="5752046" y="1295140"/>
                  <a:pt x="5738648" y="1308538"/>
                </a:cubicBezTo>
                <a:cubicBezTo>
                  <a:pt x="5718809" y="1328377"/>
                  <a:pt x="5673118" y="1352416"/>
                  <a:pt x="5644055" y="1355835"/>
                </a:cubicBezTo>
                <a:cubicBezTo>
                  <a:pt x="5570800" y="1364453"/>
                  <a:pt x="5496910" y="1366345"/>
                  <a:pt x="5423338" y="1371600"/>
                </a:cubicBezTo>
                <a:cubicBezTo>
                  <a:pt x="5386552" y="1376855"/>
                  <a:pt x="5348572" y="1376688"/>
                  <a:pt x="5312979" y="1387366"/>
                </a:cubicBezTo>
                <a:cubicBezTo>
                  <a:pt x="5294830" y="1392811"/>
                  <a:pt x="5282630" y="1410423"/>
                  <a:pt x="5265683" y="1418897"/>
                </a:cubicBezTo>
                <a:cubicBezTo>
                  <a:pt x="5250819" y="1426329"/>
                  <a:pt x="5234152" y="1429407"/>
                  <a:pt x="5218386" y="1434662"/>
                </a:cubicBezTo>
                <a:cubicBezTo>
                  <a:pt x="5207876" y="1450428"/>
                  <a:pt x="5195329" y="1465012"/>
                  <a:pt x="5186855" y="1481959"/>
                </a:cubicBezTo>
                <a:cubicBezTo>
                  <a:pt x="5179423" y="1496823"/>
                  <a:pt x="5179160" y="1514728"/>
                  <a:pt x="5171089" y="1529255"/>
                </a:cubicBezTo>
                <a:cubicBezTo>
                  <a:pt x="5152685" y="1562382"/>
                  <a:pt x="5129048" y="1592317"/>
                  <a:pt x="5108027" y="1623848"/>
                </a:cubicBezTo>
                <a:cubicBezTo>
                  <a:pt x="5097517" y="1639614"/>
                  <a:pt x="5089894" y="1657747"/>
                  <a:pt x="5076496" y="1671145"/>
                </a:cubicBezTo>
                <a:lnTo>
                  <a:pt x="5029200" y="1718442"/>
                </a:lnTo>
                <a:cubicBezTo>
                  <a:pt x="5000509" y="1833203"/>
                  <a:pt x="5029398" y="1729721"/>
                  <a:pt x="4981903" y="1860331"/>
                </a:cubicBezTo>
                <a:cubicBezTo>
                  <a:pt x="4970545" y="1891567"/>
                  <a:pt x="4960882" y="1923393"/>
                  <a:pt x="4950372" y="1954924"/>
                </a:cubicBezTo>
                <a:cubicBezTo>
                  <a:pt x="4945117" y="1970690"/>
                  <a:pt x="4943825" y="1988394"/>
                  <a:pt x="4934607" y="2002221"/>
                </a:cubicBezTo>
                <a:cubicBezTo>
                  <a:pt x="4856322" y="2119647"/>
                  <a:pt x="4956937" y="1975425"/>
                  <a:pt x="4855779" y="2096814"/>
                </a:cubicBezTo>
                <a:cubicBezTo>
                  <a:pt x="4756328" y="2216154"/>
                  <a:pt x="4884459" y="2083897"/>
                  <a:pt x="4792717" y="2175642"/>
                </a:cubicBezTo>
                <a:cubicBezTo>
                  <a:pt x="4787462" y="2191407"/>
                  <a:pt x="4784383" y="2208074"/>
                  <a:pt x="4776951" y="2222938"/>
                </a:cubicBezTo>
                <a:cubicBezTo>
                  <a:pt x="4755001" y="2266838"/>
                  <a:pt x="4732993" y="2282662"/>
                  <a:pt x="4698124" y="2317531"/>
                </a:cubicBezTo>
                <a:cubicBezTo>
                  <a:pt x="4662501" y="2424398"/>
                  <a:pt x="4712813" y="2296966"/>
                  <a:pt x="4619296" y="2427890"/>
                </a:cubicBezTo>
                <a:cubicBezTo>
                  <a:pt x="4609637" y="2441413"/>
                  <a:pt x="4612749" y="2461359"/>
                  <a:pt x="4603531" y="2475186"/>
                </a:cubicBezTo>
                <a:cubicBezTo>
                  <a:pt x="4591163" y="2493737"/>
                  <a:pt x="4572000" y="2506717"/>
                  <a:pt x="4556234" y="2522483"/>
                </a:cubicBezTo>
                <a:cubicBezTo>
                  <a:pt x="4550979" y="2538248"/>
                  <a:pt x="4549687" y="2555952"/>
                  <a:pt x="4540469" y="2569779"/>
                </a:cubicBezTo>
                <a:cubicBezTo>
                  <a:pt x="4528101" y="2588330"/>
                  <a:pt x="4507682" y="2600148"/>
                  <a:pt x="4493172" y="2617076"/>
                </a:cubicBezTo>
                <a:cubicBezTo>
                  <a:pt x="4484602" y="2627075"/>
                  <a:pt x="4424327" y="2707471"/>
                  <a:pt x="4414345" y="2727435"/>
                </a:cubicBezTo>
                <a:cubicBezTo>
                  <a:pt x="4406913" y="2742299"/>
                  <a:pt x="4406011" y="2759867"/>
                  <a:pt x="4398579" y="2774731"/>
                </a:cubicBezTo>
                <a:cubicBezTo>
                  <a:pt x="4364774" y="2842340"/>
                  <a:pt x="4368570" y="2806558"/>
                  <a:pt x="4319751" y="2869324"/>
                </a:cubicBezTo>
                <a:cubicBezTo>
                  <a:pt x="4296485" y="2899237"/>
                  <a:pt x="4288220" y="2942896"/>
                  <a:pt x="4256689" y="2963917"/>
                </a:cubicBezTo>
                <a:lnTo>
                  <a:pt x="4162096" y="3026979"/>
                </a:lnTo>
                <a:cubicBezTo>
                  <a:pt x="4146331" y="3037489"/>
                  <a:pt x="4128198" y="3045112"/>
                  <a:pt x="4114800" y="3058510"/>
                </a:cubicBezTo>
                <a:cubicBezTo>
                  <a:pt x="4104290" y="3069021"/>
                  <a:pt x="4095637" y="3081797"/>
                  <a:pt x="4083269" y="3090042"/>
                </a:cubicBezTo>
                <a:cubicBezTo>
                  <a:pt x="4044306" y="3116018"/>
                  <a:pt x="4014952" y="3123325"/>
                  <a:pt x="3972910" y="3137338"/>
                </a:cubicBezTo>
                <a:cubicBezTo>
                  <a:pt x="3957145" y="3147848"/>
                  <a:pt x="3940170" y="3156739"/>
                  <a:pt x="3925614" y="3168869"/>
                </a:cubicBezTo>
                <a:cubicBezTo>
                  <a:pt x="3908486" y="3183143"/>
                  <a:pt x="3896868" y="3203798"/>
                  <a:pt x="3878317" y="3216166"/>
                </a:cubicBezTo>
                <a:cubicBezTo>
                  <a:pt x="3864490" y="3225384"/>
                  <a:pt x="3846786" y="3226676"/>
                  <a:pt x="3831020" y="3231931"/>
                </a:cubicBezTo>
                <a:lnTo>
                  <a:pt x="3736427" y="3294993"/>
                </a:lnTo>
                <a:cubicBezTo>
                  <a:pt x="3720662" y="3305503"/>
                  <a:pt x="3702529" y="3313126"/>
                  <a:pt x="3689131" y="3326524"/>
                </a:cubicBezTo>
                <a:cubicBezTo>
                  <a:pt x="3630083" y="3385572"/>
                  <a:pt x="3662986" y="3366771"/>
                  <a:pt x="3594538" y="3389586"/>
                </a:cubicBezTo>
                <a:cubicBezTo>
                  <a:pt x="3580252" y="3400301"/>
                  <a:pt x="3507235" y="3456886"/>
                  <a:pt x="3484179" y="3468414"/>
                </a:cubicBezTo>
                <a:cubicBezTo>
                  <a:pt x="3469315" y="3475846"/>
                  <a:pt x="3452648" y="3478924"/>
                  <a:pt x="3436883" y="3484179"/>
                </a:cubicBezTo>
                <a:cubicBezTo>
                  <a:pt x="3408856" y="3526218"/>
                  <a:pt x="3400072" y="3546093"/>
                  <a:pt x="3358055" y="3578773"/>
                </a:cubicBezTo>
                <a:cubicBezTo>
                  <a:pt x="3358045" y="3578781"/>
                  <a:pt x="3239818" y="3657597"/>
                  <a:pt x="3216165" y="3673366"/>
                </a:cubicBezTo>
                <a:cubicBezTo>
                  <a:pt x="3200400" y="3683876"/>
                  <a:pt x="3182267" y="3691499"/>
                  <a:pt x="3168869" y="3704897"/>
                </a:cubicBezTo>
                <a:cubicBezTo>
                  <a:pt x="3045112" y="3828653"/>
                  <a:pt x="3101796" y="3786397"/>
                  <a:pt x="3011214" y="3846786"/>
                </a:cubicBezTo>
                <a:cubicBezTo>
                  <a:pt x="2921872" y="3980800"/>
                  <a:pt x="3069029" y="3773201"/>
                  <a:pt x="2885089" y="3957145"/>
                </a:cubicBezTo>
                <a:cubicBezTo>
                  <a:pt x="2850221" y="3992014"/>
                  <a:pt x="2834396" y="4014023"/>
                  <a:pt x="2790496" y="4035973"/>
                </a:cubicBezTo>
                <a:cubicBezTo>
                  <a:pt x="2775632" y="4043405"/>
                  <a:pt x="2758329" y="4044861"/>
                  <a:pt x="2743200" y="4051738"/>
                </a:cubicBezTo>
                <a:cubicBezTo>
                  <a:pt x="2700409" y="4071188"/>
                  <a:pt x="2662676" y="4103400"/>
                  <a:pt x="2617076" y="4114800"/>
                </a:cubicBezTo>
                <a:cubicBezTo>
                  <a:pt x="2552718" y="4130890"/>
                  <a:pt x="2466266" y="4150791"/>
                  <a:pt x="2412124" y="4177862"/>
                </a:cubicBezTo>
                <a:cubicBezTo>
                  <a:pt x="2286073" y="4240888"/>
                  <a:pt x="2416539" y="4181355"/>
                  <a:pt x="2222938" y="4240924"/>
                </a:cubicBezTo>
                <a:cubicBezTo>
                  <a:pt x="2195889" y="4249247"/>
                  <a:pt x="2171861" y="4266905"/>
                  <a:pt x="2144110" y="4272455"/>
                </a:cubicBezTo>
                <a:cubicBezTo>
                  <a:pt x="2092322" y="4282813"/>
                  <a:pt x="2039007" y="4282966"/>
                  <a:pt x="1986455" y="4288221"/>
                </a:cubicBezTo>
                <a:cubicBezTo>
                  <a:pt x="1954924" y="4298731"/>
                  <a:pt x="1922234" y="4306253"/>
                  <a:pt x="1891862" y="4319752"/>
                </a:cubicBezTo>
                <a:cubicBezTo>
                  <a:pt x="1874547" y="4327447"/>
                  <a:pt x="1861981" y="4343819"/>
                  <a:pt x="1844565" y="4351283"/>
                </a:cubicBezTo>
                <a:cubicBezTo>
                  <a:pt x="1824649" y="4359818"/>
                  <a:pt x="1802337" y="4361095"/>
                  <a:pt x="1781503" y="4367048"/>
                </a:cubicBezTo>
                <a:cubicBezTo>
                  <a:pt x="1765524" y="4371613"/>
                  <a:pt x="1750502" y="4379555"/>
                  <a:pt x="1734207" y="4382814"/>
                </a:cubicBezTo>
                <a:cubicBezTo>
                  <a:pt x="1608407" y="4407974"/>
                  <a:pt x="1646563" y="4388277"/>
                  <a:pt x="1529255" y="4414345"/>
                </a:cubicBezTo>
                <a:cubicBezTo>
                  <a:pt x="1513032" y="4417950"/>
                  <a:pt x="1497724" y="4424855"/>
                  <a:pt x="1481958" y="4430110"/>
                </a:cubicBezTo>
                <a:cubicBezTo>
                  <a:pt x="1392620" y="4424855"/>
                  <a:pt x="1302685" y="4425920"/>
                  <a:pt x="1213945" y="4414345"/>
                </a:cubicBezTo>
                <a:cubicBezTo>
                  <a:pt x="1180987" y="4410046"/>
                  <a:pt x="1151595" y="4390875"/>
                  <a:pt x="1119351" y="4382814"/>
                </a:cubicBezTo>
                <a:cubicBezTo>
                  <a:pt x="1024043" y="4358986"/>
                  <a:pt x="1076848" y="4373901"/>
                  <a:pt x="961696" y="4335517"/>
                </a:cubicBezTo>
                <a:cubicBezTo>
                  <a:pt x="945931" y="4330262"/>
                  <a:pt x="930695" y="4323011"/>
                  <a:pt x="914400" y="4319752"/>
                </a:cubicBezTo>
                <a:lnTo>
                  <a:pt x="835572" y="4303986"/>
                </a:lnTo>
                <a:cubicBezTo>
                  <a:pt x="767255" y="4309241"/>
                  <a:pt x="697966" y="4307125"/>
                  <a:pt x="630620" y="4319752"/>
                </a:cubicBezTo>
                <a:cubicBezTo>
                  <a:pt x="594741" y="4326479"/>
                  <a:pt x="561459" y="4381625"/>
                  <a:pt x="536027" y="4398579"/>
                </a:cubicBezTo>
                <a:cubicBezTo>
                  <a:pt x="522200" y="4407797"/>
                  <a:pt x="503595" y="4406913"/>
                  <a:pt x="488731" y="4414345"/>
                </a:cubicBezTo>
                <a:cubicBezTo>
                  <a:pt x="471784" y="4422819"/>
                  <a:pt x="457200" y="4435366"/>
                  <a:pt x="441434" y="4445876"/>
                </a:cubicBezTo>
                <a:cubicBezTo>
                  <a:pt x="413941" y="4439003"/>
                  <a:pt x="349222" y="4430334"/>
                  <a:pt x="331076" y="4398579"/>
                </a:cubicBezTo>
                <a:cubicBezTo>
                  <a:pt x="317781" y="4375314"/>
                  <a:pt x="326398" y="4344146"/>
                  <a:pt x="315310" y="4319752"/>
                </a:cubicBezTo>
                <a:cubicBezTo>
                  <a:pt x="299629" y="4285253"/>
                  <a:pt x="252248" y="4225159"/>
                  <a:pt x="252248" y="4225159"/>
                </a:cubicBezTo>
                <a:cubicBezTo>
                  <a:pt x="246993" y="4204138"/>
                  <a:pt x="246173" y="4181477"/>
                  <a:pt x="236483" y="4162097"/>
                </a:cubicBezTo>
                <a:cubicBezTo>
                  <a:pt x="229836" y="4148802"/>
                  <a:pt x="213196" y="4142934"/>
                  <a:pt x="204951" y="4130566"/>
                </a:cubicBezTo>
                <a:cubicBezTo>
                  <a:pt x="191914" y="4111011"/>
                  <a:pt x="182678" y="4089106"/>
                  <a:pt x="173420" y="4067504"/>
                </a:cubicBezTo>
                <a:cubicBezTo>
                  <a:pt x="135311" y="3978581"/>
                  <a:pt x="181886" y="4063801"/>
                  <a:pt x="141889" y="3957145"/>
                </a:cubicBezTo>
                <a:cubicBezTo>
                  <a:pt x="133637" y="3935140"/>
                  <a:pt x="120868" y="3915104"/>
                  <a:pt x="110358" y="3894083"/>
                </a:cubicBezTo>
                <a:cubicBezTo>
                  <a:pt x="66738" y="3719602"/>
                  <a:pt x="92528" y="3809060"/>
                  <a:pt x="31531" y="3626069"/>
                </a:cubicBezTo>
                <a:lnTo>
                  <a:pt x="15765" y="3578773"/>
                </a:lnTo>
                <a:cubicBezTo>
                  <a:pt x="10510" y="3520966"/>
                  <a:pt x="0" y="3463397"/>
                  <a:pt x="0" y="3405352"/>
                </a:cubicBezTo>
                <a:cubicBezTo>
                  <a:pt x="0" y="3231852"/>
                  <a:pt x="8389" y="3058433"/>
                  <a:pt x="15765" y="2885090"/>
                </a:cubicBezTo>
                <a:cubicBezTo>
                  <a:pt x="33348" y="2471878"/>
                  <a:pt x="17099" y="2796922"/>
                  <a:pt x="47296" y="2585545"/>
                </a:cubicBezTo>
                <a:cubicBezTo>
                  <a:pt x="54026" y="2538436"/>
                  <a:pt x="52361" y="2490024"/>
                  <a:pt x="63062" y="2443655"/>
                </a:cubicBezTo>
                <a:cubicBezTo>
                  <a:pt x="68347" y="2420755"/>
                  <a:pt x="85335" y="2402195"/>
                  <a:pt x="94593" y="2380593"/>
                </a:cubicBezTo>
                <a:cubicBezTo>
                  <a:pt x="101139" y="2365319"/>
                  <a:pt x="106753" y="2349519"/>
                  <a:pt x="110358" y="2333297"/>
                </a:cubicBezTo>
                <a:cubicBezTo>
                  <a:pt x="117292" y="2302092"/>
                  <a:pt x="119855" y="2270049"/>
                  <a:pt x="126124" y="2238704"/>
                </a:cubicBezTo>
                <a:cubicBezTo>
                  <a:pt x="140660" y="2166024"/>
                  <a:pt x="149287" y="2161490"/>
                  <a:pt x="173420" y="2081048"/>
                </a:cubicBezTo>
                <a:cubicBezTo>
                  <a:pt x="188926" y="2029360"/>
                  <a:pt x="181413" y="2009994"/>
                  <a:pt x="220717" y="1970690"/>
                </a:cubicBezTo>
                <a:cubicBezTo>
                  <a:pt x="234115" y="1957292"/>
                  <a:pt x="252595" y="1950172"/>
                  <a:pt x="268014" y="1939159"/>
                </a:cubicBezTo>
                <a:cubicBezTo>
                  <a:pt x="289396" y="1923886"/>
                  <a:pt x="310055" y="1907628"/>
                  <a:pt x="331076" y="1891862"/>
                </a:cubicBezTo>
                <a:cubicBezTo>
                  <a:pt x="341586" y="1870841"/>
                  <a:pt x="347562" y="1846855"/>
                  <a:pt x="362607" y="1828800"/>
                </a:cubicBezTo>
                <a:cubicBezTo>
                  <a:pt x="374737" y="1814244"/>
                  <a:pt x="398066" y="1812065"/>
                  <a:pt x="409903" y="1797269"/>
                </a:cubicBezTo>
                <a:cubicBezTo>
                  <a:pt x="420284" y="1784292"/>
                  <a:pt x="417424" y="1764402"/>
                  <a:pt x="425669" y="1749973"/>
                </a:cubicBezTo>
                <a:cubicBezTo>
                  <a:pt x="438706" y="1727159"/>
                  <a:pt x="457200" y="1707931"/>
                  <a:pt x="472965" y="1686910"/>
                </a:cubicBezTo>
                <a:cubicBezTo>
                  <a:pt x="483475" y="1655379"/>
                  <a:pt x="487396" y="1620817"/>
                  <a:pt x="504496" y="1592317"/>
                </a:cubicBezTo>
                <a:cubicBezTo>
                  <a:pt x="519791" y="1566826"/>
                  <a:pt x="545186" y="1548831"/>
                  <a:pt x="567558" y="1529255"/>
                </a:cubicBezTo>
                <a:cubicBezTo>
                  <a:pt x="646895" y="1459836"/>
                  <a:pt x="603808" y="1497954"/>
                  <a:pt x="677917" y="1466193"/>
                </a:cubicBezTo>
                <a:cubicBezTo>
                  <a:pt x="699519" y="1456935"/>
                  <a:pt x="718468" y="1441415"/>
                  <a:pt x="740979" y="1434662"/>
                </a:cubicBezTo>
                <a:cubicBezTo>
                  <a:pt x="771597" y="1425477"/>
                  <a:pt x="804041" y="1424152"/>
                  <a:pt x="835572" y="1418897"/>
                </a:cubicBezTo>
                <a:lnTo>
                  <a:pt x="1450427" y="1434662"/>
                </a:lnTo>
                <a:cubicBezTo>
                  <a:pt x="1521445" y="1437890"/>
                  <a:pt x="1518783" y="1451751"/>
                  <a:pt x="1576551" y="1466193"/>
                </a:cubicBezTo>
                <a:cubicBezTo>
                  <a:pt x="1712753" y="1500243"/>
                  <a:pt x="1760507" y="1504735"/>
                  <a:pt x="1907627" y="1529255"/>
                </a:cubicBezTo>
                <a:cubicBezTo>
                  <a:pt x="1923393" y="1545021"/>
                  <a:pt x="1934626" y="1567326"/>
                  <a:pt x="1954924" y="1576552"/>
                </a:cubicBezTo>
                <a:cubicBezTo>
                  <a:pt x="1989911" y="1592455"/>
                  <a:pt x="2215562" y="1634986"/>
                  <a:pt x="2238703" y="1639614"/>
                </a:cubicBezTo>
                <a:cubicBezTo>
                  <a:pt x="2275489" y="1655379"/>
                  <a:pt x="2311094" y="1674254"/>
                  <a:pt x="2349062" y="1686910"/>
                </a:cubicBezTo>
                <a:cubicBezTo>
                  <a:pt x="2415865" y="1709178"/>
                  <a:pt x="2570352" y="1737475"/>
                  <a:pt x="2632841" y="1749973"/>
                </a:cubicBezTo>
                <a:cubicBezTo>
                  <a:pt x="2840445" y="1868604"/>
                  <a:pt x="2645091" y="1771769"/>
                  <a:pt x="2963917" y="1860331"/>
                </a:cubicBezTo>
                <a:cubicBezTo>
                  <a:pt x="3109789" y="1900851"/>
                  <a:pt x="2954324" y="1878410"/>
                  <a:pt x="3074276" y="1923393"/>
                </a:cubicBezTo>
                <a:cubicBezTo>
                  <a:pt x="3099366" y="1932802"/>
                  <a:pt x="3127251" y="1932108"/>
                  <a:pt x="3153103" y="1939159"/>
                </a:cubicBezTo>
                <a:cubicBezTo>
                  <a:pt x="3185168" y="1947904"/>
                  <a:pt x="3216165" y="1960180"/>
                  <a:pt x="3247696" y="1970690"/>
                </a:cubicBezTo>
                <a:lnTo>
                  <a:pt x="3294993" y="1986455"/>
                </a:lnTo>
                <a:cubicBezTo>
                  <a:pt x="3321269" y="1981200"/>
                  <a:pt x="3351524" y="1985554"/>
                  <a:pt x="3373820" y="1970690"/>
                </a:cubicBezTo>
                <a:cubicBezTo>
                  <a:pt x="3387647" y="1961472"/>
                  <a:pt x="3389586" y="1940012"/>
                  <a:pt x="3389586" y="1923393"/>
                </a:cubicBezTo>
                <a:cubicBezTo>
                  <a:pt x="3389586" y="1823406"/>
                  <a:pt x="3382123" y="1723489"/>
                  <a:pt x="3373820" y="1623848"/>
                </a:cubicBezTo>
                <a:cubicBezTo>
                  <a:pt x="3371595" y="1597145"/>
                  <a:pt x="3362848" y="1571385"/>
                  <a:pt x="3358055" y="1545021"/>
                </a:cubicBezTo>
                <a:cubicBezTo>
                  <a:pt x="3300218" y="1226920"/>
                  <a:pt x="3372848" y="1588429"/>
                  <a:pt x="3326524" y="1403131"/>
                </a:cubicBezTo>
                <a:cubicBezTo>
                  <a:pt x="3299250" y="1294037"/>
                  <a:pt x="3331131" y="1354864"/>
                  <a:pt x="3279227" y="1277007"/>
                </a:cubicBezTo>
                <a:cubicBezTo>
                  <a:pt x="3270414" y="1241753"/>
                  <a:pt x="3247285" y="1142384"/>
                  <a:pt x="3231931" y="1119352"/>
                </a:cubicBezTo>
                <a:cubicBezTo>
                  <a:pt x="3191182" y="1058228"/>
                  <a:pt x="3206392" y="1090030"/>
                  <a:pt x="3184634" y="1024759"/>
                </a:cubicBezTo>
                <a:cubicBezTo>
                  <a:pt x="3182801" y="1011929"/>
                  <a:pt x="3167971" y="881074"/>
                  <a:pt x="3153103" y="851338"/>
                </a:cubicBezTo>
                <a:cubicBezTo>
                  <a:pt x="3146456" y="838043"/>
                  <a:pt x="3100551" y="851338"/>
                  <a:pt x="3090041" y="851338"/>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 Box 26"/>
          <p:cNvSpPr txBox="1">
            <a:spLocks noChangeArrowheads="1"/>
          </p:cNvSpPr>
          <p:nvPr/>
        </p:nvSpPr>
        <p:spPr bwMode="auto">
          <a:xfrm>
            <a:off x="6732240" y="2492896"/>
            <a:ext cx="24545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B050"/>
                </a:solidFill>
              </a:rPr>
              <a:t>Mise à jour contenant </a:t>
            </a:r>
          </a:p>
          <a:p>
            <a:pPr eaLnBrk="1" hangingPunct="1"/>
            <a:r>
              <a:rPr lang="fr-FR" altLang="fr-FR" dirty="0" smtClean="0">
                <a:solidFill>
                  <a:srgbClr val="00B050"/>
                </a:solidFill>
              </a:rPr>
              <a:t>la route 172.16.0.0/16</a:t>
            </a:r>
            <a:endParaRPr lang="fr-FR" altLang="fr-FR" dirty="0">
              <a:solidFill>
                <a:srgbClr val="00B050"/>
              </a:solidFill>
            </a:endParaRPr>
          </a:p>
        </p:txBody>
      </p:sp>
      <p:sp>
        <p:nvSpPr>
          <p:cNvPr id="8" name="Line 25"/>
          <p:cNvSpPr>
            <a:spLocks noChangeShapeType="1"/>
          </p:cNvSpPr>
          <p:nvPr/>
        </p:nvSpPr>
        <p:spPr bwMode="auto">
          <a:xfrm>
            <a:off x="6369326" y="3240360"/>
            <a:ext cx="791839" cy="1728192"/>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 name="Text Box 10"/>
          <p:cNvSpPr txBox="1">
            <a:spLocks noChangeArrowheads="1"/>
          </p:cNvSpPr>
          <p:nvPr/>
        </p:nvSpPr>
        <p:spPr bwMode="auto">
          <a:xfrm>
            <a:off x="5580112" y="1212115"/>
            <a:ext cx="2146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70C0"/>
                </a:solidFill>
              </a:rPr>
              <a:t>Frontière de classe</a:t>
            </a:r>
            <a:endParaRPr lang="fr-FR" altLang="fr-FR" dirty="0">
              <a:solidFill>
                <a:srgbClr val="0070C0"/>
              </a:solidFill>
            </a:endParaRPr>
          </a:p>
        </p:txBody>
      </p:sp>
      <p:sp>
        <p:nvSpPr>
          <p:cNvPr id="11" name="Oval 6"/>
          <p:cNvSpPr>
            <a:spLocks noChangeArrowheads="1"/>
          </p:cNvSpPr>
          <p:nvPr/>
        </p:nvSpPr>
        <p:spPr bwMode="auto">
          <a:xfrm>
            <a:off x="4280845" y="2879576"/>
            <a:ext cx="1152128" cy="503059"/>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2" name="Oval 6"/>
          <p:cNvSpPr>
            <a:spLocks noChangeArrowheads="1"/>
          </p:cNvSpPr>
          <p:nvPr/>
        </p:nvSpPr>
        <p:spPr bwMode="auto">
          <a:xfrm>
            <a:off x="5864772" y="3048843"/>
            <a:ext cx="1152128" cy="503059"/>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3" name="Oval 6"/>
          <p:cNvSpPr>
            <a:spLocks noChangeArrowheads="1"/>
          </p:cNvSpPr>
          <p:nvPr/>
        </p:nvSpPr>
        <p:spPr bwMode="auto">
          <a:xfrm>
            <a:off x="3704781" y="1890649"/>
            <a:ext cx="1152128" cy="503059"/>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6" name="Text Box 26"/>
          <p:cNvSpPr txBox="1">
            <a:spLocks noChangeArrowheads="1"/>
          </p:cNvSpPr>
          <p:nvPr/>
        </p:nvSpPr>
        <p:spPr bwMode="auto">
          <a:xfrm>
            <a:off x="2984701" y="5949280"/>
            <a:ext cx="5907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B050"/>
                </a:solidFill>
              </a:rPr>
              <a:t>Mise à jour contenant la route 172.16.0.0/16</a:t>
            </a:r>
            <a:endParaRPr lang="fr-FR" altLang="fr-FR" dirty="0">
              <a:solidFill>
                <a:srgbClr val="00B050"/>
              </a:solidFill>
            </a:endParaRPr>
          </a:p>
        </p:txBody>
      </p:sp>
      <p:sp>
        <p:nvSpPr>
          <p:cNvPr id="17" name="Line 25"/>
          <p:cNvSpPr>
            <a:spLocks noChangeShapeType="1"/>
          </p:cNvSpPr>
          <p:nvPr/>
        </p:nvSpPr>
        <p:spPr bwMode="auto">
          <a:xfrm>
            <a:off x="3704781" y="5616624"/>
            <a:ext cx="3237237" cy="0"/>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254</a:t>
            </a:fld>
            <a:endParaRPr lang="fr-BE" dirty="0"/>
          </a:p>
        </p:txBody>
      </p:sp>
    </p:spTree>
    <p:extLst>
      <p:ext uri="{BB962C8B-B14F-4D97-AF65-F5344CB8AC3E}">
        <p14:creationId xmlns:p14="http://schemas.microsoft.com/office/powerpoint/2010/main" val="177232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10" grpId="0"/>
      <p:bldP spid="11" grpId="0" animBg="1"/>
      <p:bldP spid="12" grpId="0" animBg="1"/>
      <p:bldP spid="13" grpId="0" animBg="1"/>
      <p:bldP spid="16" grpId="0"/>
      <p:bldP spid="17"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Résumé automatique de route</a:t>
            </a:r>
          </a:p>
        </p:txBody>
      </p:sp>
      <p:sp>
        <p:nvSpPr>
          <p:cNvPr id="3" name="Espace réservé du contenu 2"/>
          <p:cNvSpPr>
            <a:spLocks noGrp="1"/>
          </p:cNvSpPr>
          <p:nvPr>
            <p:ph idx="1"/>
          </p:nvPr>
        </p:nvSpPr>
        <p:spPr>
          <a:xfrm>
            <a:off x="457200" y="1600201"/>
            <a:ext cx="8229600" cy="964703"/>
          </a:xfrm>
        </p:spPr>
        <p:txBody>
          <a:bodyPr>
            <a:normAutofit/>
          </a:bodyPr>
          <a:lstStyle/>
          <a:p>
            <a:r>
              <a:rPr lang="fr-FR" dirty="0" smtClean="0">
                <a:solidFill>
                  <a:schemeClr val="accent6">
                    <a:lumMod val="75000"/>
                  </a:schemeClr>
                </a:solidFill>
              </a:rPr>
              <a:t>Exemple</a:t>
            </a:r>
            <a:endParaRPr lang="fr-FR" dirty="0">
              <a:solidFill>
                <a:schemeClr val="accent6">
                  <a:lumMod val="75000"/>
                </a:schemeClr>
              </a:solidFill>
            </a:endParaRPr>
          </a:p>
          <a:p>
            <a:pPr lvl="1"/>
            <a:r>
              <a:rPr lang="fr-FR" dirty="0" smtClean="0"/>
              <a:t>Table de routage de R3</a:t>
            </a:r>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780928"/>
            <a:ext cx="855215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7"/>
          <p:cNvSpPr>
            <a:spLocks noChangeArrowheads="1"/>
          </p:cNvSpPr>
          <p:nvPr/>
        </p:nvSpPr>
        <p:spPr bwMode="auto">
          <a:xfrm>
            <a:off x="304831" y="3645024"/>
            <a:ext cx="2322953" cy="288032"/>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 name="Line 8"/>
          <p:cNvSpPr>
            <a:spLocks noChangeShapeType="1"/>
          </p:cNvSpPr>
          <p:nvPr/>
        </p:nvSpPr>
        <p:spPr bwMode="auto">
          <a:xfrm flipV="1">
            <a:off x="2627784" y="3212976"/>
            <a:ext cx="2376264" cy="43204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Text Box 9"/>
          <p:cNvSpPr txBox="1">
            <a:spLocks noChangeArrowheads="1"/>
          </p:cNvSpPr>
          <p:nvPr/>
        </p:nvSpPr>
        <p:spPr bwMode="auto">
          <a:xfrm>
            <a:off x="5030005" y="2889810"/>
            <a:ext cx="39036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9900"/>
                </a:solidFill>
              </a:rPr>
              <a:t>R3 a reçu une seule route résumée</a:t>
            </a:r>
            <a:endParaRPr lang="fr-FR" altLang="fr-FR" dirty="0">
              <a:solidFill>
                <a:srgbClr val="009900"/>
              </a:solidFill>
            </a:endParaRPr>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255</a:t>
            </a:fld>
            <a:endParaRPr lang="fr-BE" dirty="0"/>
          </a:p>
        </p:txBody>
      </p:sp>
    </p:spTree>
    <p:extLst>
      <p:ext uri="{BB962C8B-B14F-4D97-AF65-F5344CB8AC3E}">
        <p14:creationId xmlns:p14="http://schemas.microsoft.com/office/powerpoint/2010/main" val="332544768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594" y="3247256"/>
            <a:ext cx="7324381"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Résumé automatique de route</a:t>
            </a:r>
          </a:p>
        </p:txBody>
      </p:sp>
      <p:sp>
        <p:nvSpPr>
          <p:cNvPr id="3" name="Espace réservé du contenu 2"/>
          <p:cNvSpPr>
            <a:spLocks noGrp="1"/>
          </p:cNvSpPr>
          <p:nvPr>
            <p:ph idx="1"/>
          </p:nvPr>
        </p:nvSpPr>
        <p:spPr>
          <a:xfrm>
            <a:off x="457200" y="1600201"/>
            <a:ext cx="8229600" cy="964703"/>
          </a:xfrm>
        </p:spPr>
        <p:txBody>
          <a:bodyPr>
            <a:normAutofit/>
          </a:bodyPr>
          <a:lstStyle/>
          <a:p>
            <a:r>
              <a:rPr lang="fr-FR" dirty="0" smtClean="0">
                <a:solidFill>
                  <a:schemeClr val="accent6">
                    <a:lumMod val="75000"/>
                  </a:schemeClr>
                </a:solidFill>
              </a:rPr>
              <a:t>Exemple</a:t>
            </a:r>
            <a:endParaRPr lang="fr-FR" dirty="0">
              <a:solidFill>
                <a:schemeClr val="accent6">
                  <a:lumMod val="75000"/>
                </a:schemeClr>
              </a:solidFill>
            </a:endParaRPr>
          </a:p>
          <a:p>
            <a:pPr lvl="1"/>
            <a:r>
              <a:rPr lang="fr-FR" dirty="0" smtClean="0"/>
              <a:t>Table topologique de R3</a:t>
            </a:r>
            <a:endParaRPr lang="fr-FR" dirty="0"/>
          </a:p>
        </p:txBody>
      </p:sp>
      <p:sp>
        <p:nvSpPr>
          <p:cNvPr id="6" name="Rectangle 7"/>
          <p:cNvSpPr>
            <a:spLocks noChangeArrowheads="1"/>
          </p:cNvSpPr>
          <p:nvPr/>
        </p:nvSpPr>
        <p:spPr bwMode="auto">
          <a:xfrm>
            <a:off x="939552" y="4074007"/>
            <a:ext cx="2088231" cy="253370"/>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 name="Line 8"/>
          <p:cNvSpPr>
            <a:spLocks noChangeShapeType="1"/>
          </p:cNvSpPr>
          <p:nvPr/>
        </p:nvSpPr>
        <p:spPr bwMode="auto">
          <a:xfrm flipV="1">
            <a:off x="2015284" y="2790220"/>
            <a:ext cx="1012499" cy="1278972"/>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Text Box 9"/>
          <p:cNvSpPr txBox="1">
            <a:spLocks noChangeArrowheads="1"/>
          </p:cNvSpPr>
          <p:nvPr/>
        </p:nvSpPr>
        <p:spPr bwMode="auto">
          <a:xfrm>
            <a:off x="1788417" y="2420888"/>
            <a:ext cx="39036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9900"/>
                </a:solidFill>
              </a:rPr>
              <a:t>La table renseigne la route résumée</a:t>
            </a:r>
            <a:endParaRPr lang="fr-FR" altLang="fr-FR" dirty="0">
              <a:solidFill>
                <a:srgbClr val="009900"/>
              </a:solidFill>
            </a:endParaRPr>
          </a:p>
        </p:txBody>
      </p:sp>
      <p:sp>
        <p:nvSpPr>
          <p:cNvPr id="11" name="Text Box 4"/>
          <p:cNvSpPr txBox="1">
            <a:spLocks noChangeArrowheads="1"/>
          </p:cNvSpPr>
          <p:nvPr/>
        </p:nvSpPr>
        <p:spPr bwMode="auto">
          <a:xfrm>
            <a:off x="5692079" y="3203684"/>
            <a:ext cx="33444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FF0000"/>
                </a:solidFill>
              </a:rPr>
              <a:t>Un </a:t>
            </a:r>
            <a:r>
              <a:rPr lang="fr-FR" altLang="fr-FR" dirty="0" err="1" smtClean="0">
                <a:solidFill>
                  <a:srgbClr val="FF0000"/>
                </a:solidFill>
              </a:rPr>
              <a:t>Successor</a:t>
            </a:r>
            <a:r>
              <a:rPr lang="fr-FR" altLang="fr-FR" dirty="0" smtClean="0">
                <a:solidFill>
                  <a:srgbClr val="FF0000"/>
                </a:solidFill>
              </a:rPr>
              <a:t> et un FS</a:t>
            </a:r>
            <a:endParaRPr lang="fr-FR" altLang="fr-FR" dirty="0">
              <a:solidFill>
                <a:srgbClr val="FF0000"/>
              </a:solidFill>
            </a:endParaRPr>
          </a:p>
        </p:txBody>
      </p:sp>
      <p:sp>
        <p:nvSpPr>
          <p:cNvPr id="12" name="Rectangle 5"/>
          <p:cNvSpPr>
            <a:spLocks noChangeArrowheads="1"/>
          </p:cNvSpPr>
          <p:nvPr/>
        </p:nvSpPr>
        <p:spPr bwMode="auto">
          <a:xfrm>
            <a:off x="2163688" y="4399384"/>
            <a:ext cx="2232248" cy="50405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3" name="Line 6"/>
          <p:cNvSpPr>
            <a:spLocks noChangeShapeType="1"/>
          </p:cNvSpPr>
          <p:nvPr/>
        </p:nvSpPr>
        <p:spPr bwMode="auto">
          <a:xfrm flipV="1">
            <a:off x="4395936" y="3429707"/>
            <a:ext cx="1296143" cy="122170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256</a:t>
            </a:fld>
            <a:endParaRPr lang="fr-BE" dirty="0"/>
          </a:p>
        </p:txBody>
      </p:sp>
    </p:spTree>
    <p:extLst>
      <p:ext uri="{BB962C8B-B14F-4D97-AF65-F5344CB8AC3E}">
        <p14:creationId xmlns:p14="http://schemas.microsoft.com/office/powerpoint/2010/main" val="176219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P spid="12" grpId="0" animBg="1"/>
      <p:bldP spid="13"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165" y="2582529"/>
            <a:ext cx="7644002" cy="3475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Résumé automatique de route</a:t>
            </a:r>
          </a:p>
        </p:txBody>
      </p:sp>
      <p:sp>
        <p:nvSpPr>
          <p:cNvPr id="3" name="Espace réservé du contenu 2"/>
          <p:cNvSpPr>
            <a:spLocks noGrp="1"/>
          </p:cNvSpPr>
          <p:nvPr>
            <p:ph idx="1"/>
          </p:nvPr>
        </p:nvSpPr>
        <p:spPr>
          <a:xfrm>
            <a:off x="457200" y="1600201"/>
            <a:ext cx="8229600" cy="964703"/>
          </a:xfrm>
        </p:spPr>
        <p:txBody>
          <a:bodyPr>
            <a:normAutofit/>
          </a:bodyPr>
          <a:lstStyle/>
          <a:p>
            <a:r>
              <a:rPr lang="fr-FR" dirty="0" smtClean="0">
                <a:solidFill>
                  <a:schemeClr val="accent6">
                    <a:lumMod val="75000"/>
                  </a:schemeClr>
                </a:solidFill>
              </a:rPr>
              <a:t>Exemple</a:t>
            </a:r>
            <a:endParaRPr lang="fr-FR" dirty="0">
              <a:solidFill>
                <a:schemeClr val="accent6">
                  <a:lumMod val="75000"/>
                </a:schemeClr>
              </a:solidFill>
            </a:endParaRPr>
          </a:p>
          <a:p>
            <a:pPr lvl="1"/>
            <a:r>
              <a:rPr lang="fr-FR" dirty="0" smtClean="0"/>
              <a:t>Table de routage de R1</a:t>
            </a:r>
            <a:endParaRPr lang="fr-FR" dirty="0"/>
          </a:p>
        </p:txBody>
      </p:sp>
      <p:sp>
        <p:nvSpPr>
          <p:cNvPr id="6" name="Rectangle 7"/>
          <p:cNvSpPr>
            <a:spLocks noChangeArrowheads="1"/>
          </p:cNvSpPr>
          <p:nvPr/>
        </p:nvSpPr>
        <p:spPr bwMode="auto">
          <a:xfrm>
            <a:off x="1159466" y="3429000"/>
            <a:ext cx="1728192" cy="1656183"/>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 name="Line 8"/>
          <p:cNvSpPr>
            <a:spLocks noChangeShapeType="1"/>
          </p:cNvSpPr>
          <p:nvPr/>
        </p:nvSpPr>
        <p:spPr bwMode="auto">
          <a:xfrm flipV="1">
            <a:off x="2887658" y="2708920"/>
            <a:ext cx="2016223" cy="987586"/>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Text Box 9"/>
          <p:cNvSpPr txBox="1">
            <a:spLocks noChangeArrowheads="1"/>
          </p:cNvSpPr>
          <p:nvPr/>
        </p:nvSpPr>
        <p:spPr bwMode="auto">
          <a:xfrm>
            <a:off x="4903881" y="2060848"/>
            <a:ext cx="39036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009900"/>
                </a:solidFill>
              </a:rPr>
              <a:t>Il n’y a pas de résumé entre R1 et R2 car il n’y a pas de frontière de classe</a:t>
            </a:r>
            <a:endParaRPr lang="fr-FR" altLang="fr-FR" dirty="0">
              <a:solidFill>
                <a:srgbClr val="009900"/>
              </a:solidFill>
            </a:endParaRPr>
          </a:p>
        </p:txBody>
      </p:sp>
      <p:sp>
        <p:nvSpPr>
          <p:cNvPr id="10" name="Text Box 4"/>
          <p:cNvSpPr txBox="1">
            <a:spLocks noChangeArrowheads="1"/>
          </p:cNvSpPr>
          <p:nvPr/>
        </p:nvSpPr>
        <p:spPr bwMode="auto">
          <a:xfrm>
            <a:off x="5908103" y="2666529"/>
            <a:ext cx="33444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FF0000"/>
                </a:solidFill>
              </a:rPr>
              <a:t>Route résumée vers une interface </a:t>
            </a:r>
            <a:r>
              <a:rPr lang="fr-FR" altLang="fr-FR" dirty="0" err="1" smtClean="0">
                <a:solidFill>
                  <a:srgbClr val="FF0000"/>
                </a:solidFill>
              </a:rPr>
              <a:t>Null</a:t>
            </a:r>
            <a:endParaRPr lang="fr-FR" altLang="fr-FR" dirty="0">
              <a:solidFill>
                <a:srgbClr val="FF0000"/>
              </a:solidFill>
            </a:endParaRPr>
          </a:p>
        </p:txBody>
      </p:sp>
      <p:sp>
        <p:nvSpPr>
          <p:cNvPr id="11" name="Rectangle 5"/>
          <p:cNvSpPr>
            <a:spLocks noChangeArrowheads="1"/>
          </p:cNvSpPr>
          <p:nvPr/>
        </p:nvSpPr>
        <p:spPr bwMode="auto">
          <a:xfrm>
            <a:off x="654165" y="3444478"/>
            <a:ext cx="5401844" cy="25202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2" name="Line 6"/>
          <p:cNvSpPr>
            <a:spLocks noChangeShapeType="1"/>
          </p:cNvSpPr>
          <p:nvPr/>
        </p:nvSpPr>
        <p:spPr bwMode="auto">
          <a:xfrm flipV="1">
            <a:off x="4659932" y="3128194"/>
            <a:ext cx="1168152" cy="30080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257</a:t>
            </a:fld>
            <a:endParaRPr lang="fr-BE" dirty="0"/>
          </a:p>
        </p:txBody>
      </p:sp>
    </p:spTree>
    <p:extLst>
      <p:ext uri="{BB962C8B-B14F-4D97-AF65-F5344CB8AC3E}">
        <p14:creationId xmlns:p14="http://schemas.microsoft.com/office/powerpoint/2010/main" val="331446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0" grpId="0"/>
      <p:bldP spid="11" grpId="0" animBg="1"/>
      <p:bldP spid="12"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Résumé automatique de route</a:t>
            </a:r>
          </a:p>
        </p:txBody>
      </p:sp>
      <p:sp>
        <p:nvSpPr>
          <p:cNvPr id="3" name="Espace réservé du contenu 2"/>
          <p:cNvSpPr>
            <a:spLocks noGrp="1"/>
          </p:cNvSpPr>
          <p:nvPr>
            <p:ph idx="1"/>
          </p:nvPr>
        </p:nvSpPr>
        <p:spPr/>
        <p:txBody>
          <a:bodyPr>
            <a:normAutofit fontScale="92500" lnSpcReduction="10000"/>
          </a:bodyPr>
          <a:lstStyle/>
          <a:p>
            <a:r>
              <a:rPr lang="fr-FR" dirty="0">
                <a:solidFill>
                  <a:schemeClr val="accent6">
                    <a:lumMod val="75000"/>
                  </a:schemeClr>
                </a:solidFill>
              </a:rPr>
              <a:t>Interface </a:t>
            </a:r>
            <a:r>
              <a:rPr lang="fr-FR" dirty="0" err="1">
                <a:solidFill>
                  <a:schemeClr val="accent6">
                    <a:lumMod val="75000"/>
                  </a:schemeClr>
                </a:solidFill>
              </a:rPr>
              <a:t>Null</a:t>
            </a:r>
            <a:endParaRPr lang="fr-FR" dirty="0">
              <a:solidFill>
                <a:schemeClr val="accent6">
                  <a:lumMod val="75000"/>
                </a:schemeClr>
              </a:solidFill>
            </a:endParaRPr>
          </a:p>
          <a:p>
            <a:pPr lvl="1"/>
            <a:r>
              <a:rPr lang="fr-FR" dirty="0">
                <a:solidFill>
                  <a:srgbClr val="0070C0"/>
                </a:solidFill>
              </a:rPr>
              <a:t>Caractéristiques</a:t>
            </a:r>
          </a:p>
          <a:p>
            <a:pPr lvl="2"/>
            <a:r>
              <a:rPr lang="fr-FR" dirty="0"/>
              <a:t>Interface virtuelle</a:t>
            </a:r>
          </a:p>
          <a:p>
            <a:pPr lvl="2"/>
            <a:r>
              <a:rPr lang="fr-FR" dirty="0"/>
              <a:t>Elle est toujours active</a:t>
            </a:r>
          </a:p>
          <a:p>
            <a:pPr lvl="2"/>
            <a:r>
              <a:rPr lang="fr-FR" dirty="0"/>
              <a:t>Elle ne nécessite pas de configuration</a:t>
            </a:r>
          </a:p>
          <a:p>
            <a:pPr lvl="2"/>
            <a:r>
              <a:rPr lang="fr-FR" dirty="0"/>
              <a:t>Elle ne reçoit ni transfère aucun trafic</a:t>
            </a:r>
          </a:p>
          <a:p>
            <a:pPr lvl="3"/>
            <a:r>
              <a:rPr lang="fr-FR" dirty="0"/>
              <a:t>Tout trafic </a:t>
            </a:r>
            <a:r>
              <a:rPr lang="fr-FR" dirty="0" smtClean="0"/>
              <a:t>dirigé </a:t>
            </a:r>
            <a:r>
              <a:rPr lang="fr-FR" dirty="0"/>
              <a:t>vers cette interface est abandonné.</a:t>
            </a:r>
          </a:p>
          <a:p>
            <a:r>
              <a:rPr lang="fr-FR" dirty="0">
                <a:solidFill>
                  <a:schemeClr val="accent6">
                    <a:lumMod val="75000"/>
                  </a:schemeClr>
                </a:solidFill>
              </a:rPr>
              <a:t>Résumé de routage Null0</a:t>
            </a:r>
          </a:p>
          <a:p>
            <a:pPr lvl="1"/>
            <a:r>
              <a:rPr lang="fr-FR" dirty="0">
                <a:solidFill>
                  <a:srgbClr val="0070C0"/>
                </a:solidFill>
              </a:rPr>
              <a:t>Rôle</a:t>
            </a:r>
          </a:p>
          <a:p>
            <a:pPr lvl="2"/>
            <a:r>
              <a:rPr lang="fr-FR" dirty="0"/>
              <a:t>Empêcher les boucles de routage </a:t>
            </a:r>
            <a:r>
              <a:rPr lang="fr-FR" dirty="0" smtClean="0"/>
              <a:t>pour </a:t>
            </a:r>
            <a:r>
              <a:rPr lang="fr-FR" dirty="0"/>
              <a:t>les destinations qui sont incluses dans le récapitulatif alors qu'elles n'existent pas réellement dans la table de routage.</a:t>
            </a:r>
          </a:p>
          <a:p>
            <a:pPr lvl="1"/>
            <a:r>
              <a:rPr lang="fr-FR" dirty="0">
                <a:solidFill>
                  <a:srgbClr val="0070C0"/>
                </a:solidFill>
              </a:rPr>
              <a:t>Conditions</a:t>
            </a:r>
          </a:p>
          <a:p>
            <a:pPr lvl="2"/>
            <a:r>
              <a:rPr lang="fr-FR" dirty="0"/>
              <a:t>EIGRP inclut un résumé de routage null0 si : </a:t>
            </a:r>
          </a:p>
          <a:p>
            <a:pPr lvl="3"/>
            <a:r>
              <a:rPr lang="fr-FR" dirty="0"/>
              <a:t>il existe au moins un sous-réseau qui a été acquis via EIGRP,</a:t>
            </a:r>
          </a:p>
          <a:p>
            <a:pPr lvl="3"/>
            <a:r>
              <a:rPr lang="fr-FR" dirty="0"/>
              <a:t>plusieurs commandes network ont été configurées,</a:t>
            </a:r>
          </a:p>
          <a:p>
            <a:pPr lvl="3"/>
            <a:r>
              <a:rPr lang="fr-FR" dirty="0"/>
              <a:t>le résumé automatique est activé,</a:t>
            </a:r>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258</a:t>
            </a:fld>
            <a:endParaRPr lang="fr-BE" dirty="0"/>
          </a:p>
        </p:txBody>
      </p:sp>
    </p:spTree>
    <p:extLst>
      <p:ext uri="{BB962C8B-B14F-4D97-AF65-F5344CB8AC3E}">
        <p14:creationId xmlns:p14="http://schemas.microsoft.com/office/powerpoint/2010/main" val="8361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380311" y="2390003"/>
            <a:ext cx="7210425" cy="3590925"/>
          </a:xfrm>
          <a:prstGeom prst="rect">
            <a:avLst/>
          </a:prstGeom>
        </p:spPr>
      </p:pic>
      <p:sp>
        <p:nvSpPr>
          <p:cNvPr id="2" name="Titre 1"/>
          <p:cNvSpPr>
            <a:spLocks noGrp="1"/>
          </p:cNvSpPr>
          <p:nvPr>
            <p:ph type="title"/>
          </p:nvPr>
        </p:nvSpPr>
        <p:spPr/>
        <p:txBody>
          <a:bodyPr/>
          <a:lstStyle/>
          <a:p>
            <a:r>
              <a:rPr lang="fr-FR" dirty="0"/>
              <a:t>Résumé automatique de route</a:t>
            </a:r>
          </a:p>
        </p:txBody>
      </p:sp>
      <p:sp>
        <p:nvSpPr>
          <p:cNvPr id="3" name="Espace réservé du contenu 2"/>
          <p:cNvSpPr>
            <a:spLocks noGrp="1"/>
          </p:cNvSpPr>
          <p:nvPr>
            <p:ph idx="1"/>
          </p:nvPr>
        </p:nvSpPr>
        <p:spPr>
          <a:xfrm>
            <a:off x="457200" y="1600201"/>
            <a:ext cx="8229600" cy="1396752"/>
          </a:xfrm>
        </p:spPr>
        <p:txBody>
          <a:bodyPr/>
          <a:lstStyle/>
          <a:p>
            <a:r>
              <a:rPr lang="fr-FR" dirty="0" smtClean="0">
                <a:solidFill>
                  <a:schemeClr val="accent6">
                    <a:lumMod val="75000"/>
                  </a:schemeClr>
                </a:solidFill>
              </a:rPr>
              <a:t>Boucle de routage?</a:t>
            </a:r>
          </a:p>
          <a:p>
            <a:pPr lvl="1"/>
            <a:r>
              <a:rPr lang="fr-FR" dirty="0" smtClean="0"/>
              <a:t>Sans interface Null0</a:t>
            </a:r>
          </a:p>
        </p:txBody>
      </p:sp>
      <p:sp>
        <p:nvSpPr>
          <p:cNvPr id="9" name="Line 8"/>
          <p:cNvSpPr>
            <a:spLocks noChangeShapeType="1"/>
          </p:cNvSpPr>
          <p:nvPr/>
        </p:nvSpPr>
        <p:spPr bwMode="auto">
          <a:xfrm flipH="1" flipV="1">
            <a:off x="6660232" y="3182688"/>
            <a:ext cx="936104" cy="1974504"/>
          </a:xfrm>
          <a:prstGeom prst="line">
            <a:avLst/>
          </a:prstGeom>
          <a:noFill/>
          <a:ln w="28575">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 name="Text Box 9"/>
          <p:cNvSpPr txBox="1">
            <a:spLocks noChangeArrowheads="1"/>
          </p:cNvSpPr>
          <p:nvPr/>
        </p:nvSpPr>
        <p:spPr bwMode="auto">
          <a:xfrm>
            <a:off x="6928613" y="3070701"/>
            <a:ext cx="3903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7030A0"/>
                </a:solidFill>
              </a:rPr>
              <a:t>Paquet à destination </a:t>
            </a:r>
          </a:p>
          <a:p>
            <a:pPr eaLnBrk="1" hangingPunct="1"/>
            <a:r>
              <a:rPr lang="fr-FR" altLang="fr-FR" dirty="0" smtClean="0">
                <a:solidFill>
                  <a:srgbClr val="7030A0"/>
                </a:solidFill>
              </a:rPr>
              <a:t>de 172.16.4.0</a:t>
            </a:r>
            <a:endParaRPr lang="fr-FR" altLang="fr-FR" dirty="0">
              <a:solidFill>
                <a:srgbClr val="7030A0"/>
              </a:solidFill>
            </a:endParaRP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259</a:t>
            </a:fld>
            <a:endParaRPr lang="fr-BE" dirty="0"/>
          </a:p>
        </p:txBody>
      </p:sp>
    </p:spTree>
    <p:extLst>
      <p:ext uri="{BB962C8B-B14F-4D97-AF65-F5344CB8AC3E}">
        <p14:creationId xmlns:p14="http://schemas.microsoft.com/office/powerpoint/2010/main" val="183778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defRPr/>
            </a:pPr>
            <a:r>
              <a:rPr lang="fr-BE" altLang="fr-FR" dirty="0" smtClean="0"/>
              <a:t>Principe des réseaux hiérarchiques</a:t>
            </a:r>
            <a:endParaRPr lang="fr-FR" dirty="0"/>
          </a:p>
        </p:txBody>
      </p:sp>
      <p:pic>
        <p:nvPicPr>
          <p:cNvPr id="2970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3568" y="2778748"/>
            <a:ext cx="8229600" cy="33607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space réservé du contenu 2"/>
          <p:cNvSpPr txBox="1">
            <a:spLocks/>
          </p:cNvSpPr>
          <p:nvPr/>
        </p:nvSpPr>
        <p:spPr bwMode="auto">
          <a:xfrm>
            <a:off x="457200" y="1620838"/>
            <a:ext cx="82296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defRPr/>
            </a:pPr>
            <a:r>
              <a:rPr lang="fr-BE" altLang="fr-FR" sz="2800" kern="0" dirty="0" smtClean="0">
                <a:solidFill>
                  <a:schemeClr val="accent6">
                    <a:lumMod val="75000"/>
                  </a:schemeClr>
                </a:solidFill>
              </a:rPr>
              <a:t>Avantages</a:t>
            </a:r>
          </a:p>
          <a:p>
            <a:pPr lvl="1" eaLnBrk="1" hangingPunct="1">
              <a:defRPr/>
            </a:pPr>
            <a:r>
              <a:rPr lang="fr-BE" altLang="fr-FR" sz="2000" kern="0" dirty="0" smtClean="0">
                <a:solidFill>
                  <a:srgbClr val="0070C0"/>
                </a:solidFill>
              </a:rPr>
              <a:t>Gestion et maintenance facilitée</a:t>
            </a:r>
          </a:p>
          <a:p>
            <a:pPr lvl="2" eaLnBrk="1" hangingPunct="1">
              <a:defRPr/>
            </a:pPr>
            <a:r>
              <a:rPr lang="fr-BE" altLang="fr-FR" sz="1600" kern="0" dirty="0" smtClean="0"/>
              <a:t>Dans une couche, les périphériques ont sensiblement les mêmes rôles et fonctions</a:t>
            </a:r>
          </a:p>
          <a:p>
            <a:pPr lvl="2" eaLnBrk="1" hangingPunct="1">
              <a:defRPr/>
            </a:pPr>
            <a:endParaRPr lang="fr-BE" altLang="fr-FR" sz="1600" kern="0" dirty="0" smtClean="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80928"/>
            <a:ext cx="8229600" cy="338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26</a:t>
            </a:fld>
            <a:endParaRPr lang="fr-BE" dirty="0"/>
          </a:p>
        </p:txBody>
      </p:sp>
    </p:spTree>
    <p:extLst>
      <p:ext uri="{BB962C8B-B14F-4D97-AF65-F5344CB8AC3E}">
        <p14:creationId xmlns:p14="http://schemas.microsoft.com/office/powerpoint/2010/main" val="1269703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20888"/>
            <a:ext cx="6824254"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Résumé automatique de route</a:t>
            </a:r>
          </a:p>
        </p:txBody>
      </p:sp>
      <p:sp>
        <p:nvSpPr>
          <p:cNvPr id="3" name="Espace réservé du contenu 2"/>
          <p:cNvSpPr>
            <a:spLocks noGrp="1"/>
          </p:cNvSpPr>
          <p:nvPr>
            <p:ph idx="1"/>
          </p:nvPr>
        </p:nvSpPr>
        <p:spPr>
          <a:xfrm>
            <a:off x="457200" y="1600201"/>
            <a:ext cx="8229600" cy="1252736"/>
          </a:xfrm>
        </p:spPr>
        <p:txBody>
          <a:bodyPr/>
          <a:lstStyle/>
          <a:p>
            <a:r>
              <a:rPr lang="fr-FR" dirty="0" smtClean="0">
                <a:solidFill>
                  <a:schemeClr val="accent6">
                    <a:lumMod val="75000"/>
                  </a:schemeClr>
                </a:solidFill>
              </a:rPr>
              <a:t>Boucle de routage</a:t>
            </a:r>
          </a:p>
          <a:p>
            <a:pPr lvl="1"/>
            <a:r>
              <a:rPr lang="fr-FR" dirty="0" smtClean="0"/>
              <a:t>Avec interface </a:t>
            </a:r>
            <a:r>
              <a:rPr lang="fr-FR" dirty="0"/>
              <a:t>Null0</a:t>
            </a:r>
          </a:p>
          <a:p>
            <a:pPr lvl="1"/>
            <a:endParaRPr lang="fr-FR" dirty="0">
              <a:solidFill>
                <a:srgbClr val="FF6600"/>
              </a:solidFill>
            </a:endParaRPr>
          </a:p>
        </p:txBody>
      </p:sp>
      <p:sp>
        <p:nvSpPr>
          <p:cNvPr id="9" name="Line 8"/>
          <p:cNvSpPr>
            <a:spLocks noChangeShapeType="1"/>
          </p:cNvSpPr>
          <p:nvPr/>
        </p:nvSpPr>
        <p:spPr bwMode="auto">
          <a:xfrm flipH="1" flipV="1">
            <a:off x="6228184" y="3068960"/>
            <a:ext cx="936104" cy="1974504"/>
          </a:xfrm>
          <a:prstGeom prst="line">
            <a:avLst/>
          </a:prstGeom>
          <a:noFill/>
          <a:ln w="28575">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 name="Text Box 9"/>
          <p:cNvSpPr txBox="1">
            <a:spLocks noChangeArrowheads="1"/>
          </p:cNvSpPr>
          <p:nvPr/>
        </p:nvSpPr>
        <p:spPr bwMode="auto">
          <a:xfrm>
            <a:off x="6804248" y="3284984"/>
            <a:ext cx="3903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smtClean="0">
                <a:solidFill>
                  <a:srgbClr val="7030A0"/>
                </a:solidFill>
              </a:rPr>
              <a:t>Paquet à destination </a:t>
            </a:r>
          </a:p>
          <a:p>
            <a:pPr eaLnBrk="1" hangingPunct="1"/>
            <a:r>
              <a:rPr lang="fr-FR" altLang="fr-FR" dirty="0" smtClean="0">
                <a:solidFill>
                  <a:srgbClr val="7030A0"/>
                </a:solidFill>
              </a:rPr>
              <a:t>de 172.16.4.0</a:t>
            </a:r>
            <a:endParaRPr lang="fr-FR" altLang="fr-FR" dirty="0">
              <a:solidFill>
                <a:srgbClr val="7030A0"/>
              </a:solidFill>
            </a:endParaRP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260</a:t>
            </a:fld>
            <a:endParaRPr lang="fr-BE" dirty="0"/>
          </a:p>
        </p:txBody>
      </p:sp>
    </p:spTree>
    <p:extLst>
      <p:ext uri="{BB962C8B-B14F-4D97-AF65-F5344CB8AC3E}">
        <p14:creationId xmlns:p14="http://schemas.microsoft.com/office/powerpoint/2010/main" val="78775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Résumé </a:t>
            </a:r>
            <a:r>
              <a:rPr lang="fr-FR" dirty="0" smtClean="0"/>
              <a:t>manuel de </a:t>
            </a:r>
            <a:r>
              <a:rPr lang="fr-FR" dirty="0"/>
              <a:t>route</a:t>
            </a:r>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Résumé </a:t>
            </a:r>
            <a:r>
              <a:rPr lang="fr-FR" dirty="0" smtClean="0">
                <a:solidFill>
                  <a:schemeClr val="accent6">
                    <a:lumMod val="75000"/>
                  </a:schemeClr>
                </a:solidFill>
              </a:rPr>
              <a:t>manuel de routes</a:t>
            </a:r>
            <a:endParaRPr lang="fr-FR" dirty="0">
              <a:solidFill>
                <a:schemeClr val="accent6">
                  <a:lumMod val="75000"/>
                </a:schemeClr>
              </a:solidFill>
            </a:endParaRPr>
          </a:p>
          <a:p>
            <a:pPr lvl="1"/>
            <a:r>
              <a:rPr lang="fr-FR" dirty="0" smtClean="0">
                <a:solidFill>
                  <a:srgbClr val="0070C0"/>
                </a:solidFill>
              </a:rPr>
              <a:t>Condition</a:t>
            </a:r>
          </a:p>
          <a:p>
            <a:pPr lvl="2"/>
            <a:r>
              <a:rPr lang="fr-FR" dirty="0" smtClean="0"/>
              <a:t>Possible </a:t>
            </a:r>
            <a:r>
              <a:rPr lang="fr-FR" dirty="0"/>
              <a:t>même si le résumé automatique </a:t>
            </a:r>
            <a:r>
              <a:rPr lang="fr-FR" dirty="0" smtClean="0"/>
              <a:t>n’est </a:t>
            </a:r>
            <a:r>
              <a:rPr lang="fr-FR" dirty="0"/>
              <a:t>pas </a:t>
            </a:r>
            <a:r>
              <a:rPr lang="fr-FR" dirty="0" smtClean="0"/>
              <a:t>activé.</a:t>
            </a:r>
          </a:p>
          <a:p>
            <a:pPr lvl="1"/>
            <a:r>
              <a:rPr lang="fr-FR" dirty="0" smtClean="0">
                <a:solidFill>
                  <a:srgbClr val="0070C0"/>
                </a:solidFill>
              </a:rPr>
              <a:t>Avantage</a:t>
            </a:r>
          </a:p>
          <a:p>
            <a:pPr lvl="2"/>
            <a:r>
              <a:rPr lang="fr-FR" dirty="0" smtClean="0"/>
              <a:t>Meilleur résumé que le résumé automatique.</a:t>
            </a:r>
          </a:p>
          <a:p>
            <a:pPr lvl="2"/>
            <a:r>
              <a:rPr lang="fr-FR" dirty="0" smtClean="0"/>
              <a:t>Uniquement appliqué où on le souhaite.</a:t>
            </a:r>
          </a:p>
          <a:p>
            <a:pPr lvl="1"/>
            <a:r>
              <a:rPr lang="fr-FR" dirty="0">
                <a:solidFill>
                  <a:srgbClr val="0070C0"/>
                </a:solidFill>
              </a:rPr>
              <a:t>Configuration du résumé manuel EIGRP</a:t>
            </a:r>
          </a:p>
          <a:p>
            <a:pPr lvl="2"/>
            <a:r>
              <a:rPr lang="fr-FR" dirty="0"/>
              <a:t>A faire sur toutes les interfaces </a:t>
            </a:r>
            <a:r>
              <a:rPr lang="fr-FR" dirty="0" smtClean="0"/>
              <a:t>concernées.</a:t>
            </a:r>
            <a:endParaRPr lang="fr-FR" dirty="0"/>
          </a:p>
          <a:p>
            <a:pPr marL="0" indent="0">
              <a:buNone/>
            </a:pPr>
            <a:endParaRPr lang="fr-FR" sz="1900" dirty="0" smtClean="0">
              <a:solidFill>
                <a:srgbClr val="808000"/>
              </a:solidFill>
            </a:endParaRPr>
          </a:p>
          <a:p>
            <a:pPr marL="0" indent="0">
              <a:buNone/>
            </a:pPr>
            <a:r>
              <a:rPr lang="fr-FR" sz="1900" dirty="0" smtClean="0">
                <a:solidFill>
                  <a:srgbClr val="808000"/>
                </a:solidFill>
              </a:rPr>
              <a:t>Router(config-if)# </a:t>
            </a:r>
            <a:r>
              <a:rPr lang="fr-FR" sz="1900" dirty="0" err="1" smtClean="0">
                <a:solidFill>
                  <a:srgbClr val="808000"/>
                </a:solidFill>
              </a:rPr>
              <a:t>ip</a:t>
            </a:r>
            <a:r>
              <a:rPr lang="fr-FR" sz="1900" dirty="0" smtClean="0">
                <a:solidFill>
                  <a:srgbClr val="808000"/>
                </a:solidFill>
              </a:rPr>
              <a:t>  </a:t>
            </a:r>
            <a:r>
              <a:rPr lang="fr-FR" sz="1900" dirty="0" err="1" smtClean="0">
                <a:solidFill>
                  <a:srgbClr val="808000"/>
                </a:solidFill>
              </a:rPr>
              <a:t>summary-address</a:t>
            </a:r>
            <a:r>
              <a:rPr lang="fr-FR" sz="1900" dirty="0" smtClean="0">
                <a:solidFill>
                  <a:srgbClr val="808000"/>
                </a:solidFill>
              </a:rPr>
              <a:t>  </a:t>
            </a:r>
            <a:r>
              <a:rPr lang="fr-FR" sz="1900" dirty="0" err="1" smtClean="0">
                <a:solidFill>
                  <a:srgbClr val="808000"/>
                </a:solidFill>
              </a:rPr>
              <a:t>eigrp</a:t>
            </a:r>
            <a:r>
              <a:rPr lang="fr-FR" sz="1900" dirty="0" smtClean="0">
                <a:solidFill>
                  <a:srgbClr val="808000"/>
                </a:solidFill>
              </a:rPr>
              <a:t>  </a:t>
            </a:r>
            <a:r>
              <a:rPr lang="fr-FR" sz="1900" i="1" dirty="0">
                <a:solidFill>
                  <a:srgbClr val="808000"/>
                </a:solidFill>
              </a:rPr>
              <a:t>as-</a:t>
            </a:r>
            <a:r>
              <a:rPr lang="fr-FR" sz="1900" i="1" dirty="0" err="1">
                <a:solidFill>
                  <a:srgbClr val="808000"/>
                </a:solidFill>
              </a:rPr>
              <a:t>number</a:t>
            </a:r>
            <a:r>
              <a:rPr lang="fr-FR" sz="1900" i="1" dirty="0">
                <a:solidFill>
                  <a:srgbClr val="808000"/>
                </a:solidFill>
              </a:rPr>
              <a:t> </a:t>
            </a:r>
            <a:r>
              <a:rPr lang="fr-FR" sz="1900" i="1" dirty="0" smtClean="0">
                <a:solidFill>
                  <a:srgbClr val="808000"/>
                </a:solidFill>
              </a:rPr>
              <a:t> network-</a:t>
            </a:r>
            <a:r>
              <a:rPr lang="fr-FR" sz="1900" i="1" dirty="0" err="1" smtClean="0">
                <a:solidFill>
                  <a:srgbClr val="808000"/>
                </a:solidFill>
              </a:rPr>
              <a:t>address</a:t>
            </a:r>
            <a:r>
              <a:rPr lang="fr-FR" sz="1900" i="1" dirty="0" smtClean="0">
                <a:solidFill>
                  <a:srgbClr val="808000"/>
                </a:solidFill>
              </a:rPr>
              <a:t>  </a:t>
            </a:r>
            <a:r>
              <a:rPr lang="fr-FR" sz="1900" i="1" dirty="0" err="1">
                <a:solidFill>
                  <a:srgbClr val="808000"/>
                </a:solidFill>
              </a:rPr>
              <a:t>subnet-mask</a:t>
            </a:r>
            <a:endParaRPr lang="fr-FR" sz="1900" i="1" dirty="0">
              <a:solidFill>
                <a:srgbClr val="808000"/>
              </a:solidFill>
            </a:endParaRPr>
          </a:p>
          <a:p>
            <a:endParaRPr lang="fr-FR" dirty="0"/>
          </a:p>
        </p:txBody>
      </p:sp>
      <p:sp>
        <p:nvSpPr>
          <p:cNvPr id="8" name="Text Box 4"/>
          <p:cNvSpPr txBox="1">
            <a:spLocks noChangeArrowheads="1"/>
          </p:cNvSpPr>
          <p:nvPr/>
        </p:nvSpPr>
        <p:spPr bwMode="auto">
          <a:xfrm>
            <a:off x="3465210" y="5575144"/>
            <a:ext cx="27926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400" dirty="0" smtClean="0">
                <a:solidFill>
                  <a:srgbClr val="FF0000"/>
                </a:solidFill>
              </a:rPr>
              <a:t>Adresse résumée</a:t>
            </a:r>
            <a:endParaRPr lang="fr-FR" altLang="fr-FR" sz="2400" dirty="0">
              <a:solidFill>
                <a:srgbClr val="FF0000"/>
              </a:solidFill>
            </a:endParaRPr>
          </a:p>
        </p:txBody>
      </p:sp>
      <p:sp>
        <p:nvSpPr>
          <p:cNvPr id="9" name="Rectangle 5"/>
          <p:cNvSpPr>
            <a:spLocks noChangeArrowheads="1"/>
          </p:cNvSpPr>
          <p:nvPr/>
        </p:nvSpPr>
        <p:spPr bwMode="auto">
          <a:xfrm>
            <a:off x="5652121" y="4581128"/>
            <a:ext cx="2841046" cy="43204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0" name="Line 6"/>
          <p:cNvSpPr>
            <a:spLocks noChangeShapeType="1"/>
          </p:cNvSpPr>
          <p:nvPr/>
        </p:nvSpPr>
        <p:spPr bwMode="auto">
          <a:xfrm flipH="1">
            <a:off x="5652121" y="5013176"/>
            <a:ext cx="1211479" cy="58065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261</a:t>
            </a:fld>
            <a:endParaRPr lang="fr-BE" dirty="0"/>
          </a:p>
        </p:txBody>
      </p:sp>
    </p:spTree>
    <p:extLst>
      <p:ext uri="{BB962C8B-B14F-4D97-AF65-F5344CB8AC3E}">
        <p14:creationId xmlns:p14="http://schemas.microsoft.com/office/powerpoint/2010/main" val="200148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Résumé manuel de route</a:t>
            </a:r>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Calcul du résumé de route</a:t>
            </a:r>
          </a:p>
          <a:p>
            <a:pPr marL="914400" lvl="1" indent="-514350">
              <a:buFont typeface="+mj-lt"/>
              <a:buAutoNum type="arabicPeriod"/>
            </a:pPr>
            <a:r>
              <a:rPr lang="fr-FR" dirty="0" smtClean="0"/>
              <a:t>Répertorier </a:t>
            </a:r>
            <a:r>
              <a:rPr lang="fr-FR" dirty="0"/>
              <a:t>les réseaux à </a:t>
            </a:r>
            <a:r>
              <a:rPr lang="fr-FR" dirty="0" smtClean="0"/>
              <a:t>résumer (binaire). </a:t>
            </a:r>
            <a:endParaRPr lang="fr-FR" dirty="0"/>
          </a:p>
          <a:p>
            <a:pPr marL="914400" lvl="1" indent="-514350">
              <a:buFont typeface="+mj-lt"/>
              <a:buAutoNum type="arabicPeriod"/>
            </a:pPr>
            <a:r>
              <a:rPr lang="fr-FR" dirty="0" smtClean="0"/>
              <a:t>Recherchez </a:t>
            </a:r>
            <a:r>
              <a:rPr lang="fr-FR" dirty="0"/>
              <a:t>tous les bits </a:t>
            </a:r>
            <a:r>
              <a:rPr lang="fr-FR" dirty="0" smtClean="0"/>
              <a:t>consécutifs correspondants (de </a:t>
            </a:r>
            <a:r>
              <a:rPr lang="fr-FR" dirty="0"/>
              <a:t>gauche à </a:t>
            </a:r>
            <a:r>
              <a:rPr lang="fr-FR" dirty="0" smtClean="0"/>
              <a:t>droite). </a:t>
            </a:r>
          </a:p>
          <a:p>
            <a:pPr marL="914400" lvl="1" indent="-514350">
              <a:buFont typeface="+mj-lt"/>
              <a:buAutoNum type="arabicPeriod"/>
            </a:pPr>
            <a:r>
              <a:rPr lang="fr-FR" dirty="0" smtClean="0">
                <a:sym typeface="Wingdings" panose="05000000000000000000" pitchFamily="2" charset="2"/>
              </a:rPr>
              <a:t>Le nombre de bits correspondant détermine le préfixe.</a:t>
            </a:r>
            <a:endParaRPr lang="fr-FR" dirty="0" smtClean="0"/>
          </a:p>
          <a:p>
            <a:pPr marL="914400" lvl="1" indent="-514350">
              <a:buFont typeface="+mj-lt"/>
              <a:buAutoNum type="arabicPeriod"/>
            </a:pPr>
            <a:r>
              <a:rPr lang="fr-FR" dirty="0" smtClean="0"/>
              <a:t>Calcul de l’adresse résumée.</a:t>
            </a:r>
          </a:p>
          <a:p>
            <a:pPr lvl="2" indent="-342900"/>
            <a:r>
              <a:rPr lang="fr-FR" dirty="0" smtClean="0"/>
              <a:t>Recopier le nombre de bits du préfixe, les autres bits sont mis à 0.</a:t>
            </a:r>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262</a:t>
            </a:fld>
            <a:endParaRPr lang="fr-BE" dirty="0"/>
          </a:p>
        </p:txBody>
      </p:sp>
    </p:spTree>
    <p:extLst>
      <p:ext uri="{BB962C8B-B14F-4D97-AF65-F5344CB8AC3E}">
        <p14:creationId xmlns:p14="http://schemas.microsoft.com/office/powerpoint/2010/main" val="231222233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9982" y="1077574"/>
            <a:ext cx="3109424" cy="2487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119" y="3492198"/>
            <a:ext cx="5610625" cy="898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Résumé manuel de route</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a:t>
            </a:r>
            <a:endParaRPr lang="fr-FR" dirty="0">
              <a:solidFill>
                <a:schemeClr val="accent6">
                  <a:lumMod val="75000"/>
                </a:schemeClr>
              </a:solidFill>
            </a:endParaRPr>
          </a:p>
          <a:p>
            <a:pPr lvl="1"/>
            <a:r>
              <a:rPr lang="fr-FR" dirty="0" smtClean="0"/>
              <a:t>Trois réseaux à résumer </a:t>
            </a:r>
          </a:p>
          <a:p>
            <a:pPr lvl="1"/>
            <a:endParaRPr lang="fr-FR" dirty="0"/>
          </a:p>
          <a:p>
            <a:endParaRPr lang="fr-FR" dirty="0"/>
          </a:p>
        </p:txBody>
      </p:sp>
      <p:sp>
        <p:nvSpPr>
          <p:cNvPr id="5" name="Accolade ouvrante 4"/>
          <p:cNvSpPr/>
          <p:nvPr/>
        </p:nvSpPr>
        <p:spPr>
          <a:xfrm>
            <a:off x="6043437" y="1412776"/>
            <a:ext cx="328763" cy="1986942"/>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Text Box 4"/>
          <p:cNvSpPr txBox="1">
            <a:spLocks noChangeArrowheads="1"/>
          </p:cNvSpPr>
          <p:nvPr/>
        </p:nvSpPr>
        <p:spPr bwMode="auto">
          <a:xfrm>
            <a:off x="1023775" y="2686926"/>
            <a:ext cx="326908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200" dirty="0" smtClean="0">
                <a:solidFill>
                  <a:srgbClr val="FF0000"/>
                </a:solidFill>
              </a:rPr>
              <a:t>22 bits correspondent</a:t>
            </a:r>
            <a:endParaRPr lang="fr-FR" altLang="fr-FR" sz="2200" dirty="0">
              <a:solidFill>
                <a:srgbClr val="FF0000"/>
              </a:solidFill>
            </a:endParaRPr>
          </a:p>
        </p:txBody>
      </p:sp>
      <p:sp>
        <p:nvSpPr>
          <p:cNvPr id="9" name="Rectangle 5"/>
          <p:cNvSpPr>
            <a:spLocks noChangeArrowheads="1"/>
          </p:cNvSpPr>
          <p:nvPr/>
        </p:nvSpPr>
        <p:spPr bwMode="auto">
          <a:xfrm>
            <a:off x="2154263" y="3492197"/>
            <a:ext cx="2942874" cy="89833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0" name="Line 6"/>
          <p:cNvSpPr>
            <a:spLocks noChangeShapeType="1"/>
          </p:cNvSpPr>
          <p:nvPr/>
        </p:nvSpPr>
        <p:spPr bwMode="auto">
          <a:xfrm flipH="1" flipV="1">
            <a:off x="2658320" y="3148591"/>
            <a:ext cx="762770" cy="34360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 name="ZoneTexte 5"/>
          <p:cNvSpPr txBox="1"/>
          <p:nvPr/>
        </p:nvSpPr>
        <p:spPr>
          <a:xfrm>
            <a:off x="2082255" y="5050081"/>
            <a:ext cx="3298852" cy="384721"/>
          </a:xfrm>
          <a:prstGeom prst="rect">
            <a:avLst/>
          </a:prstGeom>
          <a:noFill/>
        </p:spPr>
        <p:txBody>
          <a:bodyPr wrap="none" rtlCol="0">
            <a:spAutoFit/>
          </a:bodyPr>
          <a:lstStyle/>
          <a:p>
            <a:r>
              <a:rPr lang="fr-FR" sz="1900" dirty="0" smtClean="0">
                <a:solidFill>
                  <a:srgbClr val="FF0000"/>
                </a:solidFill>
              </a:rPr>
              <a:t>10101100.00010000.000000</a:t>
            </a:r>
            <a:endParaRPr lang="fr-FR" sz="1900" dirty="0">
              <a:solidFill>
                <a:srgbClr val="FF0000"/>
              </a:solidFill>
            </a:endParaRPr>
          </a:p>
        </p:txBody>
      </p:sp>
      <p:sp>
        <p:nvSpPr>
          <p:cNvPr id="12" name="Text Box 4"/>
          <p:cNvSpPr txBox="1">
            <a:spLocks noChangeArrowheads="1"/>
          </p:cNvSpPr>
          <p:nvPr/>
        </p:nvSpPr>
        <p:spPr bwMode="auto">
          <a:xfrm>
            <a:off x="565583" y="4599314"/>
            <a:ext cx="326908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200" dirty="0" smtClean="0">
                <a:solidFill>
                  <a:srgbClr val="FF0000"/>
                </a:solidFill>
              </a:rPr>
              <a:t>On recopie ces bits</a:t>
            </a:r>
            <a:endParaRPr lang="fr-FR" altLang="fr-FR" sz="2200" dirty="0">
              <a:solidFill>
                <a:srgbClr val="FF0000"/>
              </a:solidFill>
            </a:endParaRPr>
          </a:p>
        </p:txBody>
      </p:sp>
      <p:sp>
        <p:nvSpPr>
          <p:cNvPr id="13" name="Text Box 4"/>
          <p:cNvSpPr txBox="1">
            <a:spLocks noChangeArrowheads="1"/>
          </p:cNvSpPr>
          <p:nvPr/>
        </p:nvSpPr>
        <p:spPr bwMode="auto">
          <a:xfrm>
            <a:off x="4818560" y="4545694"/>
            <a:ext cx="358839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200" dirty="0" smtClean="0">
                <a:solidFill>
                  <a:srgbClr val="00B050"/>
                </a:solidFill>
              </a:rPr>
              <a:t>On complète par des zéros</a:t>
            </a:r>
            <a:endParaRPr lang="fr-FR" altLang="fr-FR" sz="2200" dirty="0">
              <a:solidFill>
                <a:srgbClr val="00B050"/>
              </a:solidFill>
            </a:endParaRPr>
          </a:p>
        </p:txBody>
      </p:sp>
      <p:sp>
        <p:nvSpPr>
          <p:cNvPr id="14" name="ZoneTexte 13"/>
          <p:cNvSpPr txBox="1"/>
          <p:nvPr/>
        </p:nvSpPr>
        <p:spPr>
          <a:xfrm>
            <a:off x="5132709" y="5050081"/>
            <a:ext cx="1614545" cy="384721"/>
          </a:xfrm>
          <a:prstGeom prst="rect">
            <a:avLst/>
          </a:prstGeom>
          <a:noFill/>
        </p:spPr>
        <p:txBody>
          <a:bodyPr wrap="none" rtlCol="0">
            <a:spAutoFit/>
          </a:bodyPr>
          <a:lstStyle/>
          <a:p>
            <a:r>
              <a:rPr lang="fr-FR" sz="1900" dirty="0" smtClean="0">
                <a:solidFill>
                  <a:srgbClr val="00B050"/>
                </a:solidFill>
              </a:rPr>
              <a:t>00.00000000</a:t>
            </a:r>
            <a:endParaRPr lang="fr-FR" sz="1900" dirty="0">
              <a:solidFill>
                <a:srgbClr val="00B050"/>
              </a:solidFill>
            </a:endParaRPr>
          </a:p>
        </p:txBody>
      </p:sp>
      <p:sp>
        <p:nvSpPr>
          <p:cNvPr id="16" name="ZoneTexte 15"/>
          <p:cNvSpPr txBox="1"/>
          <p:nvPr/>
        </p:nvSpPr>
        <p:spPr>
          <a:xfrm>
            <a:off x="-60103" y="5482129"/>
            <a:ext cx="7314823" cy="707886"/>
          </a:xfrm>
          <a:prstGeom prst="rect">
            <a:avLst/>
          </a:prstGeom>
          <a:noFill/>
        </p:spPr>
        <p:txBody>
          <a:bodyPr wrap="none" rtlCol="0">
            <a:spAutoFit/>
          </a:bodyPr>
          <a:lstStyle/>
          <a:p>
            <a:r>
              <a:rPr lang="fr-FR" sz="2000" dirty="0" smtClean="0"/>
              <a:t>Résumé manuel EIGRP : </a:t>
            </a:r>
          </a:p>
          <a:p>
            <a:r>
              <a:rPr lang="fr-FR" sz="2000" dirty="0"/>
              <a:t> </a:t>
            </a:r>
            <a:r>
              <a:rPr lang="fr-FR" sz="2000" dirty="0" smtClean="0"/>
              <a:t>      R1(config-if)# </a:t>
            </a:r>
            <a:r>
              <a:rPr lang="fr-FR" sz="2000" dirty="0" err="1" smtClean="0"/>
              <a:t>ip</a:t>
            </a:r>
            <a:r>
              <a:rPr lang="fr-FR" sz="2000" dirty="0" smtClean="0"/>
              <a:t> </a:t>
            </a:r>
            <a:r>
              <a:rPr lang="fr-FR" sz="2000" dirty="0" err="1" smtClean="0"/>
              <a:t>summary-address</a:t>
            </a:r>
            <a:r>
              <a:rPr lang="fr-FR" sz="2000" dirty="0" smtClean="0"/>
              <a:t> </a:t>
            </a:r>
            <a:r>
              <a:rPr lang="fr-FR" sz="2000" dirty="0" err="1" smtClean="0"/>
              <a:t>eigrp</a:t>
            </a:r>
            <a:r>
              <a:rPr lang="fr-FR" sz="2000" dirty="0" smtClean="0"/>
              <a:t>  1  172.16.0.0     255.255.252.0</a:t>
            </a:r>
            <a:endParaRPr lang="fr-FR" sz="2000" dirty="0"/>
          </a:p>
        </p:txBody>
      </p:sp>
      <p:sp>
        <p:nvSpPr>
          <p:cNvPr id="17" name="Line 8"/>
          <p:cNvSpPr>
            <a:spLocks noChangeShapeType="1"/>
          </p:cNvSpPr>
          <p:nvPr/>
        </p:nvSpPr>
        <p:spPr bwMode="auto">
          <a:xfrm>
            <a:off x="3345213" y="5482128"/>
            <a:ext cx="1104422" cy="353943"/>
          </a:xfrm>
          <a:prstGeom prst="line">
            <a:avLst/>
          </a:prstGeom>
          <a:noFill/>
          <a:ln w="381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 name="Oval 6"/>
          <p:cNvSpPr>
            <a:spLocks noChangeArrowheads="1"/>
          </p:cNvSpPr>
          <p:nvPr/>
        </p:nvSpPr>
        <p:spPr bwMode="auto">
          <a:xfrm>
            <a:off x="2010247" y="4959134"/>
            <a:ext cx="4824536" cy="522995"/>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9" name="Line 8"/>
          <p:cNvSpPr>
            <a:spLocks noChangeShapeType="1"/>
          </p:cNvSpPr>
          <p:nvPr/>
        </p:nvSpPr>
        <p:spPr bwMode="auto">
          <a:xfrm>
            <a:off x="1794223" y="3139462"/>
            <a:ext cx="4413595" cy="2529062"/>
          </a:xfrm>
          <a:prstGeom prst="line">
            <a:avLst/>
          </a:prstGeom>
          <a:noFill/>
          <a:ln w="38100">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 name="Oval 6"/>
          <p:cNvSpPr>
            <a:spLocks noChangeArrowheads="1"/>
          </p:cNvSpPr>
          <p:nvPr/>
        </p:nvSpPr>
        <p:spPr bwMode="auto">
          <a:xfrm>
            <a:off x="884166" y="2640871"/>
            <a:ext cx="1224136" cy="522995"/>
          </a:xfrm>
          <a:prstGeom prst="ellipse">
            <a:avLst/>
          </a:prstGeom>
          <a:noFill/>
          <a:ln w="38100">
            <a:solidFill>
              <a:srgbClr val="CC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1" name="Oval 6"/>
          <p:cNvSpPr>
            <a:spLocks noChangeArrowheads="1"/>
          </p:cNvSpPr>
          <p:nvPr/>
        </p:nvSpPr>
        <p:spPr bwMode="auto">
          <a:xfrm>
            <a:off x="4449635" y="5740015"/>
            <a:ext cx="1130477" cy="522995"/>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2" name="Oval 6"/>
          <p:cNvSpPr>
            <a:spLocks noChangeArrowheads="1"/>
          </p:cNvSpPr>
          <p:nvPr/>
        </p:nvSpPr>
        <p:spPr bwMode="auto">
          <a:xfrm>
            <a:off x="5572962" y="5714317"/>
            <a:ext cx="1791564" cy="522995"/>
          </a:xfrm>
          <a:prstGeom prst="ellipse">
            <a:avLst/>
          </a:prstGeom>
          <a:noFill/>
          <a:ln w="38100">
            <a:solidFill>
              <a:srgbClr val="CC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3" name="Oval 6"/>
          <p:cNvSpPr>
            <a:spLocks noChangeArrowheads="1"/>
          </p:cNvSpPr>
          <p:nvPr/>
        </p:nvSpPr>
        <p:spPr bwMode="auto">
          <a:xfrm>
            <a:off x="1187624" y="5714317"/>
            <a:ext cx="497082" cy="522995"/>
          </a:xfrm>
          <a:prstGeom prst="ellipse">
            <a:avLst/>
          </a:prstGeom>
          <a:noFill/>
          <a:ln w="38100">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4" name="Oval 6"/>
          <p:cNvSpPr>
            <a:spLocks noChangeArrowheads="1"/>
          </p:cNvSpPr>
          <p:nvPr/>
        </p:nvSpPr>
        <p:spPr bwMode="auto">
          <a:xfrm>
            <a:off x="8611422" y="2204864"/>
            <a:ext cx="497082" cy="787872"/>
          </a:xfrm>
          <a:prstGeom prst="ellipse">
            <a:avLst/>
          </a:prstGeom>
          <a:noFill/>
          <a:ln w="38100">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263</a:t>
            </a:fld>
            <a:endParaRPr lang="fr-BE" dirty="0"/>
          </a:p>
        </p:txBody>
      </p:sp>
    </p:spTree>
    <p:extLst>
      <p:ext uri="{BB962C8B-B14F-4D97-AF65-F5344CB8AC3E}">
        <p14:creationId xmlns:p14="http://schemas.microsoft.com/office/powerpoint/2010/main" val="253538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6" grpId="0"/>
      <p:bldP spid="12" grpId="0"/>
      <p:bldP spid="13" grpId="0"/>
      <p:bldP spid="14" grpId="0"/>
      <p:bldP spid="16" grpId="0"/>
      <p:bldP spid="17" grpId="0" animBg="1"/>
      <p:bldP spid="18" grpId="0" animBg="1"/>
      <p:bldP spid="19" grpId="0" animBg="1"/>
      <p:bldP spid="20" grpId="0" animBg="1"/>
      <p:bldP spid="21" grpId="0" animBg="1"/>
      <p:bldP spid="22" grpId="0" animBg="1"/>
      <p:bldP spid="23" grpId="0" animBg="1"/>
      <p:bldP spid="24"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2"/>
          <p:cNvSpPr>
            <a:spLocks noGrp="1" noChangeArrowheads="1"/>
          </p:cNvSpPr>
          <p:nvPr>
            <p:ph type="title"/>
          </p:nvPr>
        </p:nvSpPr>
        <p:spPr/>
        <p:txBody>
          <a:bodyPr>
            <a:normAutofit/>
          </a:bodyPr>
          <a:lstStyle/>
          <a:p>
            <a:pPr eaLnBrk="1" hangingPunct="1"/>
            <a:r>
              <a:rPr lang="fr-FR" altLang="fr-FR" dirty="0" smtClean="0"/>
              <a:t>Propagation d’une route statique</a:t>
            </a:r>
          </a:p>
        </p:txBody>
      </p:sp>
      <p:sp>
        <p:nvSpPr>
          <p:cNvPr id="224260"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Redistribution de routes</a:t>
            </a:r>
          </a:p>
          <a:p>
            <a:pPr lvl="1" eaLnBrk="1" hangingPunct="1"/>
            <a:r>
              <a:rPr lang="fr-FR" altLang="fr-FR" dirty="0" smtClean="0">
                <a:solidFill>
                  <a:srgbClr val="0070C0"/>
                </a:solidFill>
              </a:rPr>
              <a:t>Rôle</a:t>
            </a:r>
          </a:p>
          <a:p>
            <a:pPr lvl="2" eaLnBrk="1" hangingPunct="1"/>
            <a:r>
              <a:rPr lang="fr-FR" altLang="fr-FR" dirty="0" smtClean="0"/>
              <a:t>Prendre les routes d’une source de routage pour les envoyer vers une autre source de routage.</a:t>
            </a:r>
            <a:endParaRPr lang="fr-FR" altLang="fr-FR" dirty="0" smtClean="0">
              <a:solidFill>
                <a:srgbClr val="FF6600"/>
              </a:solidFill>
            </a:endParaRPr>
          </a:p>
          <a:p>
            <a:pPr lvl="1" eaLnBrk="1" hangingPunct="1"/>
            <a:r>
              <a:rPr lang="fr-FR" altLang="fr-FR" dirty="0" smtClean="0">
                <a:solidFill>
                  <a:srgbClr val="0070C0"/>
                </a:solidFill>
              </a:rPr>
              <a:t>Redistribution des routes statiques</a:t>
            </a:r>
          </a:p>
          <a:p>
            <a:pPr lvl="2" eaLnBrk="1" hangingPunct="1"/>
            <a:r>
              <a:rPr lang="fr-FR" altLang="fr-FR" dirty="0" smtClean="0">
                <a:solidFill>
                  <a:srgbClr val="808000"/>
                </a:solidFill>
              </a:rPr>
              <a:t>R(config-router)# </a:t>
            </a:r>
            <a:r>
              <a:rPr lang="fr-FR" altLang="fr-FR" dirty="0" err="1" smtClean="0">
                <a:solidFill>
                  <a:srgbClr val="808000"/>
                </a:solidFill>
              </a:rPr>
              <a:t>redistribute</a:t>
            </a:r>
            <a:r>
              <a:rPr lang="fr-FR" altLang="fr-FR" dirty="0" smtClean="0">
                <a:solidFill>
                  <a:srgbClr val="808000"/>
                </a:solidFill>
              </a:rPr>
              <a:t> </a:t>
            </a:r>
            <a:r>
              <a:rPr lang="fr-FR" altLang="fr-FR" dirty="0" err="1" smtClean="0">
                <a:solidFill>
                  <a:srgbClr val="808000"/>
                </a:solidFill>
              </a:rPr>
              <a:t>static</a:t>
            </a:r>
            <a:endParaRPr lang="fr-FR" altLang="fr-FR" dirty="0" smtClean="0">
              <a:solidFill>
                <a:srgbClr val="808000"/>
              </a:solidFill>
            </a:endParaRPr>
          </a:p>
          <a:p>
            <a:pPr marL="914400" lvl="2" indent="0" eaLnBrk="1" hangingPunct="1">
              <a:buNone/>
            </a:pPr>
            <a:r>
              <a:rPr lang="fr-FR" altLang="fr-FR" dirty="0" smtClean="0">
                <a:sym typeface="Wingdings" panose="05000000000000000000" pitchFamily="2" charset="2"/>
              </a:rPr>
              <a:t> </a:t>
            </a:r>
            <a:r>
              <a:rPr lang="fr-FR" altLang="fr-FR" dirty="0" smtClean="0"/>
              <a:t>EIGRP inclut les </a:t>
            </a:r>
            <a:r>
              <a:rPr lang="fr-FR" dirty="0"/>
              <a:t>routes statiques dans </a:t>
            </a:r>
            <a:r>
              <a:rPr lang="fr-FR" dirty="0" smtClean="0"/>
              <a:t>l’envoi de ses </a:t>
            </a:r>
            <a:r>
              <a:rPr lang="fr-FR" dirty="0"/>
              <a:t>mises à </a:t>
            </a:r>
            <a:r>
              <a:rPr lang="fr-FR" dirty="0" smtClean="0"/>
              <a:t>jour.</a:t>
            </a:r>
            <a:r>
              <a:rPr lang="fr-FR" altLang="fr-FR" dirty="0" smtClean="0"/>
              <a:t>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264</a:t>
            </a:fld>
            <a:endParaRPr lang="fr-BE" dirty="0"/>
          </a:p>
        </p:txBody>
      </p:sp>
    </p:spTree>
    <p:extLst>
      <p:ext uri="{BB962C8B-B14F-4D97-AF65-F5344CB8AC3E}">
        <p14:creationId xmlns:p14="http://schemas.microsoft.com/office/powerpoint/2010/main" val="18468041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88555"/>
            <a:ext cx="7710661" cy="4132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r>
              <a:rPr lang="fr-FR" altLang="fr-FR" dirty="0"/>
              <a:t>Propagation d’une route statique</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a:t>
            </a:r>
            <a:endParaRPr lang="fr-FR" dirty="0">
              <a:solidFill>
                <a:schemeClr val="accent6">
                  <a:lumMod val="75000"/>
                </a:schemeClr>
              </a:solidFill>
            </a:endParaRPr>
          </a:p>
        </p:txBody>
      </p:sp>
      <p:sp>
        <p:nvSpPr>
          <p:cNvPr id="5" name="ZoneTexte 4"/>
          <p:cNvSpPr txBox="1"/>
          <p:nvPr/>
        </p:nvSpPr>
        <p:spPr>
          <a:xfrm>
            <a:off x="6084168" y="2627620"/>
            <a:ext cx="1928733" cy="369332"/>
          </a:xfrm>
          <a:prstGeom prst="rect">
            <a:avLst/>
          </a:prstGeom>
          <a:noFill/>
        </p:spPr>
        <p:txBody>
          <a:bodyPr wrap="none" rtlCol="0">
            <a:spAutoFit/>
          </a:bodyPr>
          <a:lstStyle/>
          <a:p>
            <a:r>
              <a:rPr lang="fr-FR" dirty="0" err="1">
                <a:solidFill>
                  <a:srgbClr val="FF0000"/>
                </a:solidFill>
              </a:rPr>
              <a:t>i</a:t>
            </a:r>
            <a:r>
              <a:rPr lang="fr-FR" dirty="0" err="1" smtClean="0">
                <a:solidFill>
                  <a:srgbClr val="FF0000"/>
                </a:solidFill>
              </a:rPr>
              <a:t>p</a:t>
            </a:r>
            <a:r>
              <a:rPr lang="fr-FR" dirty="0" smtClean="0">
                <a:solidFill>
                  <a:srgbClr val="FF0000"/>
                </a:solidFill>
              </a:rPr>
              <a:t> route 0.0.0.0/0</a:t>
            </a:r>
            <a:endParaRPr lang="fr-FR" dirty="0">
              <a:solidFill>
                <a:srgbClr val="FF0000"/>
              </a:solidFill>
            </a:endParaRP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265</a:t>
            </a:fld>
            <a:endParaRPr lang="fr-BE" dirty="0"/>
          </a:p>
        </p:txBody>
      </p:sp>
    </p:spTree>
    <p:extLst>
      <p:ext uri="{BB962C8B-B14F-4D97-AF65-F5344CB8AC3E}">
        <p14:creationId xmlns:p14="http://schemas.microsoft.com/office/powerpoint/2010/main" val="397741693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ltLang="fr-FR" dirty="0"/>
              <a:t>Propagation d’une route statique</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 (suite)</a:t>
            </a:r>
            <a:endParaRPr lang="fr-FR" dirty="0">
              <a:solidFill>
                <a:schemeClr val="accent6">
                  <a:lumMod val="75000"/>
                </a:schemeClr>
              </a:solidFill>
            </a:endParaRPr>
          </a:p>
          <a:p>
            <a:endParaRPr lang="fr-FR"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8" y="1916832"/>
            <a:ext cx="800653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
          <p:cNvSpPr txBox="1">
            <a:spLocks noChangeArrowheads="1"/>
          </p:cNvSpPr>
          <p:nvPr/>
        </p:nvSpPr>
        <p:spPr bwMode="auto">
          <a:xfrm>
            <a:off x="1958552" y="5241095"/>
            <a:ext cx="62646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000" dirty="0" smtClean="0">
                <a:solidFill>
                  <a:srgbClr val="FF0000"/>
                </a:solidFill>
              </a:rPr>
              <a:t>Dual a propagé la route statique par défaut</a:t>
            </a:r>
          </a:p>
          <a:p>
            <a:pPr eaLnBrk="1" hangingPunct="1"/>
            <a:r>
              <a:rPr lang="fr-FR" altLang="fr-FR" sz="2000" dirty="0">
                <a:solidFill>
                  <a:srgbClr val="FF0000"/>
                </a:solidFill>
              </a:rPr>
              <a:t> </a:t>
            </a:r>
            <a:r>
              <a:rPr lang="fr-FR" altLang="fr-FR" sz="2000" dirty="0" smtClean="0">
                <a:solidFill>
                  <a:srgbClr val="FF0000"/>
                </a:solidFill>
              </a:rPr>
              <a:t>  </a:t>
            </a:r>
            <a:r>
              <a:rPr lang="fr-FR" altLang="fr-FR" sz="2000" dirty="0" smtClean="0">
                <a:solidFill>
                  <a:srgbClr val="FF0000"/>
                </a:solidFill>
                <a:sym typeface="Wingdings" panose="05000000000000000000" pitchFamily="2" charset="2"/>
              </a:rPr>
              <a:t> </a:t>
            </a:r>
            <a:r>
              <a:rPr lang="fr-FR" altLang="fr-FR" sz="2000" dirty="0" smtClean="0">
                <a:solidFill>
                  <a:srgbClr val="FF0000"/>
                </a:solidFill>
              </a:rPr>
              <a:t>* : Route </a:t>
            </a:r>
            <a:r>
              <a:rPr lang="fr-FR" altLang="fr-FR" sz="2000" dirty="0">
                <a:solidFill>
                  <a:srgbClr val="FF0000"/>
                </a:solidFill>
              </a:rPr>
              <a:t>par défaut </a:t>
            </a:r>
            <a:r>
              <a:rPr lang="fr-FR" altLang="fr-FR" sz="2000" dirty="0" smtClean="0">
                <a:solidFill>
                  <a:srgbClr val="FF0000"/>
                </a:solidFill>
              </a:rPr>
              <a:t>potentielle</a:t>
            </a:r>
            <a:endParaRPr lang="fr-FR" altLang="fr-FR" sz="2000" dirty="0">
              <a:solidFill>
                <a:srgbClr val="FF0000"/>
              </a:solidFill>
            </a:endParaRPr>
          </a:p>
          <a:p>
            <a:pPr eaLnBrk="1" hangingPunct="1"/>
            <a:r>
              <a:rPr lang="fr-FR" altLang="fr-FR" sz="2000" dirty="0" smtClean="0">
                <a:solidFill>
                  <a:srgbClr val="FF0000"/>
                </a:solidFill>
              </a:rPr>
              <a:t>   </a:t>
            </a:r>
            <a:r>
              <a:rPr lang="fr-FR" altLang="fr-FR" sz="2000" dirty="0" smtClean="0">
                <a:solidFill>
                  <a:srgbClr val="FF0000"/>
                </a:solidFill>
                <a:sym typeface="Wingdings" panose="05000000000000000000" pitchFamily="2" charset="2"/>
              </a:rPr>
              <a:t> </a:t>
            </a:r>
            <a:r>
              <a:rPr lang="fr-FR" altLang="fr-FR" sz="2000" dirty="0" smtClean="0">
                <a:solidFill>
                  <a:srgbClr val="FF0000"/>
                </a:solidFill>
              </a:rPr>
              <a:t>EX </a:t>
            </a:r>
            <a:r>
              <a:rPr lang="fr-FR" altLang="fr-FR" sz="2000" dirty="0">
                <a:solidFill>
                  <a:srgbClr val="FF0000"/>
                </a:solidFill>
              </a:rPr>
              <a:t>: route EIGRP </a:t>
            </a:r>
            <a:r>
              <a:rPr lang="fr-FR" altLang="fr-FR" sz="2000" dirty="0" smtClean="0">
                <a:solidFill>
                  <a:srgbClr val="FF0000"/>
                </a:solidFill>
              </a:rPr>
              <a:t>externe</a:t>
            </a:r>
            <a:endParaRPr lang="fr-FR" altLang="fr-FR" sz="2000" dirty="0">
              <a:solidFill>
                <a:srgbClr val="FF0000"/>
              </a:solidFill>
            </a:endParaRPr>
          </a:p>
        </p:txBody>
      </p:sp>
      <p:sp>
        <p:nvSpPr>
          <p:cNvPr id="7" name="Rectangle 5"/>
          <p:cNvSpPr>
            <a:spLocks noChangeArrowheads="1"/>
          </p:cNvSpPr>
          <p:nvPr/>
        </p:nvSpPr>
        <p:spPr bwMode="auto">
          <a:xfrm>
            <a:off x="525908" y="4670328"/>
            <a:ext cx="1648668" cy="28243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8" name="Line 6"/>
          <p:cNvSpPr>
            <a:spLocks noChangeShapeType="1"/>
          </p:cNvSpPr>
          <p:nvPr/>
        </p:nvSpPr>
        <p:spPr bwMode="auto">
          <a:xfrm>
            <a:off x="1350243" y="4952763"/>
            <a:ext cx="464294" cy="57666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Rectangle 7"/>
          <p:cNvSpPr>
            <a:spLocks noChangeArrowheads="1"/>
          </p:cNvSpPr>
          <p:nvPr/>
        </p:nvSpPr>
        <p:spPr bwMode="auto">
          <a:xfrm>
            <a:off x="2206221" y="4670328"/>
            <a:ext cx="544419" cy="288032"/>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266</a:t>
            </a:fld>
            <a:endParaRPr lang="fr-BE" dirty="0"/>
          </a:p>
        </p:txBody>
      </p:sp>
    </p:spTree>
    <p:extLst>
      <p:ext uri="{BB962C8B-B14F-4D97-AF65-F5344CB8AC3E}">
        <p14:creationId xmlns:p14="http://schemas.microsoft.com/office/powerpoint/2010/main" val="321438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84" y="1830757"/>
            <a:ext cx="7697340" cy="3585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r>
              <a:rPr lang="fr-FR" altLang="fr-FR" dirty="0"/>
              <a:t>Propagation d’une route statique</a:t>
            </a:r>
            <a:endParaRPr lang="fr-FR" dirty="0"/>
          </a:p>
        </p:txBody>
      </p:sp>
      <p:sp>
        <p:nvSpPr>
          <p:cNvPr id="3" name="Espace réservé du contenu 2"/>
          <p:cNvSpPr>
            <a:spLocks noGrp="1"/>
          </p:cNvSpPr>
          <p:nvPr>
            <p:ph idx="1"/>
          </p:nvPr>
        </p:nvSpPr>
        <p:spPr/>
        <p:txBody>
          <a:bodyPr/>
          <a:lstStyle/>
          <a:p>
            <a:r>
              <a:rPr lang="fr-FR" dirty="0" smtClean="0">
                <a:solidFill>
                  <a:srgbClr val="FF6600"/>
                </a:solidFill>
              </a:rPr>
              <a:t>Exemple (suite)</a:t>
            </a:r>
            <a:endParaRPr lang="fr-FR" dirty="0">
              <a:solidFill>
                <a:srgbClr val="FF6600"/>
              </a:solidFill>
            </a:endParaRPr>
          </a:p>
          <a:p>
            <a:endParaRPr lang="fr-FR" dirty="0"/>
          </a:p>
        </p:txBody>
      </p:sp>
      <p:sp>
        <p:nvSpPr>
          <p:cNvPr id="6" name="Text Box 4"/>
          <p:cNvSpPr txBox="1">
            <a:spLocks noChangeArrowheads="1"/>
          </p:cNvSpPr>
          <p:nvPr/>
        </p:nvSpPr>
        <p:spPr bwMode="auto">
          <a:xfrm>
            <a:off x="2627784" y="5589240"/>
            <a:ext cx="442849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000" dirty="0" smtClean="0">
                <a:solidFill>
                  <a:srgbClr val="FF0000"/>
                </a:solidFill>
              </a:rPr>
              <a:t>R1 a choisi R3 comme successeur </a:t>
            </a:r>
          </a:p>
          <a:p>
            <a:pPr eaLnBrk="1" hangingPunct="1"/>
            <a:r>
              <a:rPr lang="fr-FR" altLang="fr-FR" sz="2000" dirty="0" smtClean="0">
                <a:solidFill>
                  <a:srgbClr val="FF0000"/>
                </a:solidFill>
              </a:rPr>
              <a:t>pour la route par défaut</a:t>
            </a:r>
            <a:endParaRPr lang="fr-FR" altLang="fr-FR" sz="2000" dirty="0">
              <a:solidFill>
                <a:srgbClr val="FF0000"/>
              </a:solidFill>
            </a:endParaRPr>
          </a:p>
        </p:txBody>
      </p:sp>
      <p:sp>
        <p:nvSpPr>
          <p:cNvPr id="7" name="Rectangle 5"/>
          <p:cNvSpPr>
            <a:spLocks noChangeArrowheads="1"/>
          </p:cNvSpPr>
          <p:nvPr/>
        </p:nvSpPr>
        <p:spPr bwMode="auto">
          <a:xfrm>
            <a:off x="524700" y="5145623"/>
            <a:ext cx="1648668" cy="28243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8" name="Line 6"/>
          <p:cNvSpPr>
            <a:spLocks noChangeShapeType="1"/>
          </p:cNvSpPr>
          <p:nvPr/>
        </p:nvSpPr>
        <p:spPr bwMode="auto">
          <a:xfrm>
            <a:off x="1803666" y="5428057"/>
            <a:ext cx="752109" cy="59932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Rectangle 5"/>
          <p:cNvSpPr>
            <a:spLocks noChangeArrowheads="1"/>
          </p:cNvSpPr>
          <p:nvPr/>
        </p:nvSpPr>
        <p:spPr bwMode="auto">
          <a:xfrm>
            <a:off x="6372200" y="5156805"/>
            <a:ext cx="1368152" cy="28243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2" name="Line 6"/>
          <p:cNvSpPr>
            <a:spLocks noChangeShapeType="1"/>
          </p:cNvSpPr>
          <p:nvPr/>
        </p:nvSpPr>
        <p:spPr bwMode="auto">
          <a:xfrm flipH="1">
            <a:off x="6588224" y="5450721"/>
            <a:ext cx="687834" cy="57666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267</a:t>
            </a:fld>
            <a:endParaRPr lang="fr-BE" dirty="0"/>
          </a:p>
        </p:txBody>
      </p:sp>
    </p:spTree>
    <p:extLst>
      <p:ext uri="{BB962C8B-B14F-4D97-AF65-F5344CB8AC3E}">
        <p14:creationId xmlns:p14="http://schemas.microsoft.com/office/powerpoint/2010/main" val="381798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1" grpId="0" animBg="1"/>
      <p:bldP spid="12"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00113" y="4114701"/>
            <a:ext cx="6191250" cy="1906587"/>
          </a:xfrm>
          <a:prstGeom prst="rect">
            <a:avLst/>
          </a:prstGeom>
        </p:spPr>
      </p:pic>
      <p:sp>
        <p:nvSpPr>
          <p:cNvPr id="2" name="Titre 1"/>
          <p:cNvSpPr>
            <a:spLocks noGrp="1"/>
          </p:cNvSpPr>
          <p:nvPr>
            <p:ph type="title"/>
          </p:nvPr>
        </p:nvSpPr>
        <p:spPr/>
        <p:txBody>
          <a:bodyPr>
            <a:normAutofit/>
          </a:bodyPr>
          <a:lstStyle/>
          <a:p>
            <a:r>
              <a:rPr lang="fr-FR" dirty="0"/>
              <a:t>Réglage précis des interfaces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Bande passante EIGRP pour </a:t>
            </a:r>
            <a:r>
              <a:rPr lang="fr-FR" dirty="0" smtClean="0">
                <a:solidFill>
                  <a:schemeClr val="accent6">
                    <a:lumMod val="75000"/>
                  </a:schemeClr>
                </a:solidFill>
              </a:rPr>
              <a:t>IPv4</a:t>
            </a:r>
          </a:p>
          <a:p>
            <a:pPr lvl="1"/>
            <a:r>
              <a:rPr lang="fr-FR" dirty="0">
                <a:solidFill>
                  <a:srgbClr val="0070C0"/>
                </a:solidFill>
              </a:rPr>
              <a:t>EIGRP ne peut pas surcharger une liaison </a:t>
            </a:r>
          </a:p>
          <a:p>
            <a:pPr lvl="2"/>
            <a:r>
              <a:rPr lang="fr-FR" dirty="0"/>
              <a:t>Par défaut, EIGRP utilise maximum 50 % de la </a:t>
            </a:r>
            <a:r>
              <a:rPr lang="fr-FR" dirty="0" smtClean="0"/>
              <a:t>BP d’une </a:t>
            </a:r>
            <a:r>
              <a:rPr lang="fr-FR" dirty="0"/>
              <a:t>interface pour </a:t>
            </a:r>
            <a:r>
              <a:rPr lang="fr-FR" dirty="0" smtClean="0"/>
              <a:t>ses propres données.</a:t>
            </a:r>
            <a:endParaRPr lang="fr-FR" dirty="0"/>
          </a:p>
          <a:p>
            <a:pPr lvl="2"/>
            <a:r>
              <a:rPr lang="fr-FR" dirty="0" smtClean="0"/>
              <a:t>Configuration</a:t>
            </a:r>
            <a:endParaRPr lang="fr-FR" dirty="0"/>
          </a:p>
          <a:p>
            <a:pPr lvl="3"/>
            <a:r>
              <a:rPr lang="fr-FR" dirty="0">
                <a:solidFill>
                  <a:srgbClr val="808000"/>
                </a:solidFill>
              </a:rPr>
              <a:t>Router(config-if)#</a:t>
            </a:r>
            <a:r>
              <a:rPr lang="fr-FR" dirty="0" err="1">
                <a:solidFill>
                  <a:srgbClr val="808000"/>
                </a:solidFill>
              </a:rPr>
              <a:t>ip</a:t>
            </a:r>
            <a:r>
              <a:rPr lang="fr-FR" dirty="0">
                <a:solidFill>
                  <a:srgbClr val="808000"/>
                </a:solidFill>
              </a:rPr>
              <a:t> </a:t>
            </a:r>
            <a:r>
              <a:rPr lang="fr-FR" dirty="0" err="1">
                <a:solidFill>
                  <a:srgbClr val="808000"/>
                </a:solidFill>
              </a:rPr>
              <a:t>bandwidth</a:t>
            </a:r>
            <a:r>
              <a:rPr lang="fr-FR" dirty="0">
                <a:solidFill>
                  <a:srgbClr val="808000"/>
                </a:solidFill>
              </a:rPr>
              <a:t>-percent </a:t>
            </a:r>
            <a:r>
              <a:rPr lang="fr-FR" dirty="0" err="1">
                <a:solidFill>
                  <a:srgbClr val="808000"/>
                </a:solidFill>
              </a:rPr>
              <a:t>eigrp</a:t>
            </a:r>
            <a:r>
              <a:rPr lang="fr-FR" dirty="0">
                <a:solidFill>
                  <a:srgbClr val="808000"/>
                </a:solidFill>
              </a:rPr>
              <a:t> </a:t>
            </a:r>
            <a:r>
              <a:rPr lang="fr-FR" dirty="0" smtClean="0">
                <a:solidFill>
                  <a:srgbClr val="808000"/>
                </a:solidFill>
              </a:rPr>
              <a:t> </a:t>
            </a:r>
            <a:r>
              <a:rPr lang="fr-FR" i="1" dirty="0" smtClean="0">
                <a:solidFill>
                  <a:srgbClr val="808000"/>
                </a:solidFill>
              </a:rPr>
              <a:t>as-</a:t>
            </a:r>
            <a:r>
              <a:rPr lang="fr-FR" i="1" dirty="0" err="1" smtClean="0">
                <a:solidFill>
                  <a:srgbClr val="808000"/>
                </a:solidFill>
              </a:rPr>
              <a:t>number</a:t>
            </a:r>
            <a:r>
              <a:rPr lang="fr-FR" i="1" dirty="0" smtClean="0">
                <a:solidFill>
                  <a:srgbClr val="808000"/>
                </a:solidFill>
              </a:rPr>
              <a:t> percent</a:t>
            </a:r>
            <a:endParaRPr lang="fr-FR" i="1" dirty="0">
              <a:solidFill>
                <a:srgbClr val="808000"/>
              </a:solidFill>
            </a:endParaRPr>
          </a:p>
        </p:txBody>
      </p:sp>
      <p:sp>
        <p:nvSpPr>
          <p:cNvPr id="6" name="Rectangle 5"/>
          <p:cNvSpPr>
            <a:spLocks noChangeArrowheads="1"/>
          </p:cNvSpPr>
          <p:nvPr/>
        </p:nvSpPr>
        <p:spPr bwMode="auto">
          <a:xfrm flipV="1">
            <a:off x="4067175" y="4397077"/>
            <a:ext cx="503238" cy="36036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Line 6"/>
          <p:cNvSpPr>
            <a:spLocks noChangeShapeType="1"/>
          </p:cNvSpPr>
          <p:nvPr/>
        </p:nvSpPr>
        <p:spPr bwMode="auto">
          <a:xfrm flipV="1">
            <a:off x="4572000" y="3861048"/>
            <a:ext cx="1295400" cy="7207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Rectangle 7"/>
          <p:cNvSpPr>
            <a:spLocks noChangeArrowheads="1"/>
          </p:cNvSpPr>
          <p:nvPr/>
        </p:nvSpPr>
        <p:spPr bwMode="auto">
          <a:xfrm flipV="1">
            <a:off x="6659563" y="4652814"/>
            <a:ext cx="503237" cy="36036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 name="Line 8"/>
          <p:cNvSpPr>
            <a:spLocks noChangeShapeType="1"/>
          </p:cNvSpPr>
          <p:nvPr/>
        </p:nvSpPr>
        <p:spPr bwMode="auto">
          <a:xfrm flipV="1">
            <a:off x="6804025" y="4219748"/>
            <a:ext cx="0" cy="4333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 name="Text Box 9"/>
          <p:cNvSpPr txBox="1">
            <a:spLocks noChangeArrowheads="1"/>
          </p:cNvSpPr>
          <p:nvPr/>
        </p:nvSpPr>
        <p:spPr bwMode="auto">
          <a:xfrm>
            <a:off x="5867400" y="3579738"/>
            <a:ext cx="3117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EIGRP utilisera un maximum</a:t>
            </a:r>
          </a:p>
          <a:p>
            <a:pPr eaLnBrk="1" hangingPunct="1">
              <a:spcBef>
                <a:spcPct val="0"/>
              </a:spcBef>
              <a:buFontTx/>
              <a:buNone/>
            </a:pPr>
            <a:r>
              <a:rPr lang="fr-FR" altLang="fr-FR" sz="1800" dirty="0">
                <a:solidFill>
                  <a:srgbClr val="FF0000"/>
                </a:solidFill>
              </a:rPr>
              <a:t>de 32 Kbit/s sur les 64Kbit/s</a:t>
            </a:r>
          </a:p>
        </p:txBody>
      </p:sp>
      <p:sp>
        <p:nvSpPr>
          <p:cNvPr id="12" name="Rectangle 11"/>
          <p:cNvSpPr>
            <a:spLocks noChangeArrowheads="1"/>
          </p:cNvSpPr>
          <p:nvPr/>
        </p:nvSpPr>
        <p:spPr bwMode="auto">
          <a:xfrm flipV="1">
            <a:off x="868582" y="5067994"/>
            <a:ext cx="503238" cy="360362"/>
          </a:xfrm>
          <a:prstGeom prst="rect">
            <a:avLst/>
          </a:prstGeom>
          <a:noFill/>
          <a:ln w="28575">
            <a:solidFill>
              <a:srgbClr val="00B0F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3" name="Rectangle 12"/>
          <p:cNvSpPr>
            <a:spLocks noChangeArrowheads="1"/>
          </p:cNvSpPr>
          <p:nvPr/>
        </p:nvSpPr>
        <p:spPr bwMode="auto">
          <a:xfrm flipV="1">
            <a:off x="863547" y="4076080"/>
            <a:ext cx="503238" cy="360362"/>
          </a:xfrm>
          <a:prstGeom prst="rect">
            <a:avLst/>
          </a:prstGeom>
          <a:noFill/>
          <a:ln w="28575">
            <a:solidFill>
              <a:srgbClr val="00B0F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268</a:t>
            </a:fld>
            <a:endParaRPr lang="fr-BE" dirty="0"/>
          </a:p>
        </p:txBody>
      </p:sp>
    </p:spTree>
    <p:extLst>
      <p:ext uri="{BB962C8B-B14F-4D97-AF65-F5344CB8AC3E}">
        <p14:creationId xmlns:p14="http://schemas.microsoft.com/office/powerpoint/2010/main" val="358683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2" grpId="0" animBg="1"/>
      <p:bldP spid="1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Réglage précis des interfaces</a:t>
            </a:r>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Intervalles Hello et </a:t>
            </a:r>
            <a:r>
              <a:rPr lang="fr-FR" dirty="0" err="1">
                <a:solidFill>
                  <a:schemeClr val="accent6">
                    <a:lumMod val="75000"/>
                  </a:schemeClr>
                </a:solidFill>
              </a:rPr>
              <a:t>hold</a:t>
            </a:r>
            <a:r>
              <a:rPr lang="fr-FR" dirty="0">
                <a:solidFill>
                  <a:schemeClr val="accent6">
                    <a:lumMod val="75000"/>
                  </a:schemeClr>
                </a:solidFill>
              </a:rPr>
              <a:t>-time</a:t>
            </a:r>
          </a:p>
          <a:p>
            <a:pPr lvl="1"/>
            <a:r>
              <a:rPr lang="fr-FR" dirty="0">
                <a:solidFill>
                  <a:srgbClr val="0070C0"/>
                </a:solidFill>
              </a:rPr>
              <a:t>Caractéristiques</a:t>
            </a:r>
          </a:p>
          <a:p>
            <a:pPr lvl="2"/>
            <a:r>
              <a:rPr lang="fr-FR" dirty="0"/>
              <a:t>Ils sont configurables sur chaque </a:t>
            </a:r>
            <a:r>
              <a:rPr lang="fr-FR" dirty="0" smtClean="0"/>
              <a:t>interface.</a:t>
            </a:r>
            <a:endParaRPr lang="fr-FR" dirty="0"/>
          </a:p>
          <a:p>
            <a:pPr lvl="2"/>
            <a:r>
              <a:rPr lang="fr-FR" dirty="0"/>
              <a:t>Ils n’ont pas à correspondre avec les autres routeurs EIGRP pour établir les </a:t>
            </a:r>
            <a:r>
              <a:rPr lang="fr-FR" dirty="0" smtClean="0"/>
              <a:t>contiguïtés.</a:t>
            </a:r>
            <a:endParaRPr lang="fr-FR" dirty="0"/>
          </a:p>
          <a:p>
            <a:pPr lvl="2"/>
            <a:r>
              <a:rPr lang="fr-FR" dirty="0"/>
              <a:t>La valeur comprise entre 1 et 65 535 </a:t>
            </a:r>
            <a:r>
              <a:rPr lang="fr-FR" dirty="0" smtClean="0"/>
              <a:t>secondes.</a:t>
            </a:r>
            <a:endParaRPr lang="fr-FR" dirty="0"/>
          </a:p>
          <a:p>
            <a:pPr lvl="1"/>
            <a:r>
              <a:rPr lang="fr-FR" dirty="0">
                <a:solidFill>
                  <a:srgbClr val="0070C0"/>
                </a:solidFill>
              </a:rPr>
              <a:t>Modification de l’intervalle Hello</a:t>
            </a:r>
          </a:p>
          <a:p>
            <a:pPr lvl="2"/>
            <a:r>
              <a:rPr lang="fr-FR" dirty="0">
                <a:solidFill>
                  <a:srgbClr val="808000"/>
                </a:solidFill>
              </a:rPr>
              <a:t>Router(config-if</a:t>
            </a:r>
            <a:r>
              <a:rPr lang="fr-FR" dirty="0" smtClean="0">
                <a:solidFill>
                  <a:srgbClr val="808000"/>
                </a:solidFill>
              </a:rPr>
              <a:t>)# </a:t>
            </a:r>
            <a:r>
              <a:rPr lang="fr-FR" dirty="0" err="1" smtClean="0">
                <a:solidFill>
                  <a:srgbClr val="808000"/>
                </a:solidFill>
              </a:rPr>
              <a:t>ip</a:t>
            </a:r>
            <a:r>
              <a:rPr lang="fr-FR" dirty="0" smtClean="0">
                <a:solidFill>
                  <a:srgbClr val="808000"/>
                </a:solidFill>
              </a:rPr>
              <a:t> </a:t>
            </a:r>
            <a:r>
              <a:rPr lang="fr-FR" dirty="0">
                <a:solidFill>
                  <a:srgbClr val="808000"/>
                </a:solidFill>
              </a:rPr>
              <a:t>hello-</a:t>
            </a:r>
            <a:r>
              <a:rPr lang="fr-FR" dirty="0" err="1">
                <a:solidFill>
                  <a:srgbClr val="808000"/>
                </a:solidFill>
              </a:rPr>
              <a:t>interval</a:t>
            </a:r>
            <a:r>
              <a:rPr lang="fr-FR" dirty="0">
                <a:solidFill>
                  <a:srgbClr val="808000"/>
                </a:solidFill>
              </a:rPr>
              <a:t> </a:t>
            </a:r>
            <a:r>
              <a:rPr lang="fr-FR" dirty="0" smtClean="0">
                <a:solidFill>
                  <a:srgbClr val="808000"/>
                </a:solidFill>
              </a:rPr>
              <a:t> </a:t>
            </a:r>
            <a:r>
              <a:rPr lang="fr-FR" dirty="0" err="1" smtClean="0">
                <a:solidFill>
                  <a:srgbClr val="808000"/>
                </a:solidFill>
              </a:rPr>
              <a:t>eigrp</a:t>
            </a:r>
            <a:r>
              <a:rPr lang="fr-FR" dirty="0" smtClean="0">
                <a:solidFill>
                  <a:srgbClr val="808000"/>
                </a:solidFill>
              </a:rPr>
              <a:t> </a:t>
            </a:r>
            <a:r>
              <a:rPr lang="fr-FR" i="1" dirty="0">
                <a:solidFill>
                  <a:srgbClr val="808000"/>
                </a:solidFill>
              </a:rPr>
              <a:t>as-</a:t>
            </a:r>
            <a:r>
              <a:rPr lang="fr-FR" i="1" dirty="0" err="1">
                <a:solidFill>
                  <a:srgbClr val="808000"/>
                </a:solidFill>
              </a:rPr>
              <a:t>number</a:t>
            </a:r>
            <a:r>
              <a:rPr lang="fr-FR" i="1" dirty="0">
                <a:solidFill>
                  <a:srgbClr val="808000"/>
                </a:solidFill>
              </a:rPr>
              <a:t> seconds</a:t>
            </a:r>
          </a:p>
          <a:p>
            <a:pPr lvl="1"/>
            <a:r>
              <a:rPr lang="fr-FR" dirty="0">
                <a:solidFill>
                  <a:srgbClr val="0070C0"/>
                </a:solidFill>
              </a:rPr>
              <a:t>Modification du temps d’attente</a:t>
            </a:r>
          </a:p>
          <a:p>
            <a:pPr lvl="2"/>
            <a:r>
              <a:rPr lang="fr-FR" dirty="0" smtClean="0">
                <a:solidFill>
                  <a:srgbClr val="FF0000"/>
                </a:solidFill>
              </a:rPr>
              <a:t>Attention</a:t>
            </a:r>
            <a:r>
              <a:rPr lang="fr-FR" dirty="0" smtClean="0"/>
              <a:t> : </a:t>
            </a:r>
            <a:r>
              <a:rPr lang="fr-FR" dirty="0" err="1" smtClean="0"/>
              <a:t>Hold</a:t>
            </a:r>
            <a:r>
              <a:rPr lang="fr-FR" dirty="0" smtClean="0"/>
              <a:t>-time &gt; intervalle Hello.</a:t>
            </a:r>
            <a:endParaRPr lang="fr-FR" dirty="0"/>
          </a:p>
          <a:p>
            <a:pPr lvl="2"/>
            <a:r>
              <a:rPr lang="fr-FR" dirty="0">
                <a:solidFill>
                  <a:srgbClr val="808000"/>
                </a:solidFill>
              </a:rPr>
              <a:t>Router(config-if)#</a:t>
            </a:r>
            <a:r>
              <a:rPr lang="fr-FR" dirty="0" err="1">
                <a:solidFill>
                  <a:srgbClr val="808000"/>
                </a:solidFill>
              </a:rPr>
              <a:t>ip</a:t>
            </a:r>
            <a:r>
              <a:rPr lang="fr-FR" dirty="0">
                <a:solidFill>
                  <a:srgbClr val="808000"/>
                </a:solidFill>
              </a:rPr>
              <a:t> </a:t>
            </a:r>
            <a:r>
              <a:rPr lang="fr-FR" dirty="0" err="1">
                <a:solidFill>
                  <a:srgbClr val="808000"/>
                </a:solidFill>
              </a:rPr>
              <a:t>hold</a:t>
            </a:r>
            <a:r>
              <a:rPr lang="fr-FR" dirty="0">
                <a:solidFill>
                  <a:srgbClr val="808000"/>
                </a:solidFill>
              </a:rPr>
              <a:t>-time </a:t>
            </a:r>
            <a:r>
              <a:rPr lang="fr-FR" dirty="0" err="1">
                <a:solidFill>
                  <a:srgbClr val="808000"/>
                </a:solidFill>
              </a:rPr>
              <a:t>eigrp</a:t>
            </a:r>
            <a:r>
              <a:rPr lang="fr-FR" dirty="0">
                <a:solidFill>
                  <a:srgbClr val="808000"/>
                </a:solidFill>
              </a:rPr>
              <a:t> </a:t>
            </a:r>
            <a:r>
              <a:rPr lang="fr-FR" i="1" dirty="0">
                <a:solidFill>
                  <a:srgbClr val="808000"/>
                </a:solidFill>
              </a:rPr>
              <a:t>as-</a:t>
            </a:r>
            <a:r>
              <a:rPr lang="fr-FR" i="1" dirty="0" err="1">
                <a:solidFill>
                  <a:srgbClr val="808000"/>
                </a:solidFill>
              </a:rPr>
              <a:t>number</a:t>
            </a:r>
            <a:r>
              <a:rPr lang="fr-FR" i="1" dirty="0">
                <a:solidFill>
                  <a:srgbClr val="808000"/>
                </a:solidFill>
              </a:rPr>
              <a:t> seconds</a:t>
            </a:r>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269</a:t>
            </a:fld>
            <a:endParaRPr lang="fr-BE" dirty="0"/>
          </a:p>
        </p:txBody>
      </p:sp>
    </p:spTree>
    <p:extLst>
      <p:ext uri="{BB962C8B-B14F-4D97-AF65-F5344CB8AC3E}">
        <p14:creationId xmlns:p14="http://schemas.microsoft.com/office/powerpoint/2010/main" val="5465442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p:txBody>
          <a:bodyPr>
            <a:normAutofit/>
          </a:bodyPr>
          <a:lstStyle/>
          <a:p>
            <a:pPr>
              <a:defRPr/>
            </a:pPr>
            <a:r>
              <a:rPr lang="fr-BE" altLang="fr-FR" dirty="0" smtClean="0"/>
              <a:t>Principe des réseaux hiérarchiques</a:t>
            </a:r>
            <a:endParaRPr lang="fr-FR" altLang="fr-FR" dirty="0" smtClean="0"/>
          </a:p>
        </p:txBody>
      </p:sp>
      <p:sp>
        <p:nvSpPr>
          <p:cNvPr id="34819" name="Espace réservé du contenu 2"/>
          <p:cNvSpPr>
            <a:spLocks noGrp="1"/>
          </p:cNvSpPr>
          <p:nvPr>
            <p:ph idx="1"/>
          </p:nvPr>
        </p:nvSpPr>
        <p:spPr>
          <a:xfrm>
            <a:off x="457200" y="1600200"/>
            <a:ext cx="8002588" cy="1544638"/>
          </a:xfrm>
        </p:spPr>
        <p:txBody>
          <a:bodyPr>
            <a:normAutofit lnSpcReduction="10000"/>
          </a:bodyPr>
          <a:lstStyle/>
          <a:p>
            <a:pPr eaLnBrk="1" hangingPunct="1">
              <a:lnSpc>
                <a:spcPct val="90000"/>
              </a:lnSpc>
              <a:defRPr/>
            </a:pPr>
            <a:r>
              <a:rPr lang="fr-FR" altLang="fr-FR" sz="2800" dirty="0" smtClean="0">
                <a:solidFill>
                  <a:schemeClr val="accent6">
                    <a:lumMod val="75000"/>
                  </a:schemeClr>
                </a:solidFill>
              </a:rPr>
              <a:t>Diamètre de réseau</a:t>
            </a:r>
          </a:p>
          <a:p>
            <a:pPr lvl="1">
              <a:lnSpc>
                <a:spcPct val="90000"/>
              </a:lnSpc>
              <a:defRPr/>
            </a:pPr>
            <a:r>
              <a:rPr lang="fr-FR" altLang="fr-FR" sz="1800" dirty="0" smtClean="0"/>
              <a:t>Mesure du nombre maximal </a:t>
            </a:r>
            <a:r>
              <a:rPr lang="fr-FR" altLang="fr-FR" sz="1800" dirty="0"/>
              <a:t>de </a:t>
            </a:r>
            <a:r>
              <a:rPr lang="fr-FR" altLang="fr-FR" sz="1800" dirty="0" smtClean="0"/>
              <a:t>périphériques que doit traverser un paquet avant d’atteindre sa destination </a:t>
            </a:r>
            <a:r>
              <a:rPr lang="fr-FR" altLang="fr-FR" sz="1800" b="1" dirty="0" smtClean="0"/>
              <a:t>dans le réseau</a:t>
            </a:r>
            <a:r>
              <a:rPr lang="fr-FR" altLang="fr-FR" sz="1800" dirty="0" smtClean="0"/>
              <a:t>.</a:t>
            </a:r>
          </a:p>
          <a:p>
            <a:pPr lvl="1" eaLnBrk="1" hangingPunct="1">
              <a:lnSpc>
                <a:spcPct val="90000"/>
              </a:lnSpc>
              <a:defRPr/>
            </a:pPr>
            <a:r>
              <a:rPr lang="fr-FR" altLang="fr-FR" sz="1800" dirty="0" smtClean="0"/>
              <a:t>Maintenir un faible diamètre de réseau, garantit une latence faible et prévisible entre les périphériques.</a:t>
            </a:r>
            <a:endParaRPr lang="fr-BE" altLang="fr-FR" sz="1800" dirty="0" smtClean="0"/>
          </a:p>
          <a:p>
            <a:pPr eaLnBrk="1" hangingPunct="1">
              <a:defRPr/>
            </a:pPr>
            <a:endParaRPr lang="fr-FR" altLang="fr-FR" sz="1200" dirty="0" smtClean="0"/>
          </a:p>
        </p:txBody>
      </p:sp>
      <p:pic>
        <p:nvPicPr>
          <p:cNvPr id="3072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077" y="3057645"/>
            <a:ext cx="7228364" cy="2969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5"/>
          <p:cNvSpPr txBox="1">
            <a:spLocks noChangeArrowheads="1"/>
          </p:cNvSpPr>
          <p:nvPr/>
        </p:nvSpPr>
        <p:spPr bwMode="auto">
          <a:xfrm>
            <a:off x="3659771" y="5968561"/>
            <a:ext cx="5376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200" dirty="0" smtClean="0"/>
              <a:t>Aucun des commutateurs du schéma n’effectue de fonction de routage.  </a:t>
            </a:r>
            <a:endParaRPr lang="fr-FR" altLang="fr-FR" sz="1200"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27</a:t>
            </a:fld>
            <a:endParaRPr lang="fr-BE" dirty="0"/>
          </a:p>
        </p:txBody>
      </p:sp>
      <p:sp>
        <p:nvSpPr>
          <p:cNvPr id="7"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270542305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Réglage précis des interfaces</a:t>
            </a:r>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L'équilibrage de charge </a:t>
            </a:r>
            <a:endParaRPr lang="fr-FR" dirty="0" smtClean="0">
              <a:solidFill>
                <a:schemeClr val="accent6">
                  <a:lumMod val="75000"/>
                </a:schemeClr>
              </a:solidFill>
            </a:endParaRPr>
          </a:p>
          <a:p>
            <a:pPr lvl="1"/>
            <a:r>
              <a:rPr lang="fr-FR" dirty="0" smtClean="0">
                <a:solidFill>
                  <a:srgbClr val="0070C0"/>
                </a:solidFill>
              </a:rPr>
              <a:t>A coût égal</a:t>
            </a:r>
          </a:p>
          <a:p>
            <a:pPr lvl="2"/>
            <a:r>
              <a:rPr lang="fr-FR" dirty="0" smtClean="0"/>
              <a:t>Par défaut, à </a:t>
            </a:r>
            <a:r>
              <a:rPr lang="fr-FR" dirty="0"/>
              <a:t>coût égal </a:t>
            </a:r>
            <a:r>
              <a:rPr lang="fr-FR" dirty="0" smtClean="0"/>
              <a:t>sur quatre </a:t>
            </a:r>
            <a:r>
              <a:rPr lang="fr-FR" dirty="0"/>
              <a:t>chemins </a:t>
            </a:r>
            <a:r>
              <a:rPr lang="fr-FR" dirty="0" smtClean="0"/>
              <a:t>au maximum.</a:t>
            </a:r>
          </a:p>
          <a:p>
            <a:pPr lvl="3"/>
            <a:r>
              <a:rPr lang="fr-FR" dirty="0" smtClean="0"/>
              <a:t>Modifiable</a:t>
            </a:r>
          </a:p>
          <a:p>
            <a:pPr lvl="4"/>
            <a:r>
              <a:rPr lang="fr-FR" dirty="0">
                <a:solidFill>
                  <a:srgbClr val="808000"/>
                </a:solidFill>
              </a:rPr>
              <a:t>Router(config-router)# maximum-</a:t>
            </a:r>
            <a:r>
              <a:rPr lang="fr-FR" dirty="0" err="1">
                <a:solidFill>
                  <a:srgbClr val="808000"/>
                </a:solidFill>
              </a:rPr>
              <a:t>paths</a:t>
            </a:r>
            <a:r>
              <a:rPr lang="fr-FR" dirty="0">
                <a:solidFill>
                  <a:srgbClr val="808000"/>
                </a:solidFill>
              </a:rPr>
              <a:t> </a:t>
            </a:r>
            <a:r>
              <a:rPr lang="fr-FR" i="1" dirty="0" smtClean="0">
                <a:solidFill>
                  <a:srgbClr val="808000"/>
                </a:solidFill>
              </a:rPr>
              <a:t>value</a:t>
            </a:r>
            <a:endParaRPr lang="fr-FR" dirty="0" smtClean="0">
              <a:solidFill>
                <a:srgbClr val="808000"/>
              </a:solidFill>
            </a:endParaRPr>
          </a:p>
          <a:p>
            <a:pPr lvl="3"/>
            <a:r>
              <a:rPr lang="fr-FR" dirty="0" smtClean="0"/>
              <a:t>Désactivation</a:t>
            </a:r>
          </a:p>
          <a:p>
            <a:pPr lvl="4"/>
            <a:r>
              <a:rPr lang="fr-FR" dirty="0">
                <a:solidFill>
                  <a:srgbClr val="808000"/>
                </a:solidFill>
              </a:rPr>
              <a:t>Router(config-router)# </a:t>
            </a:r>
            <a:r>
              <a:rPr lang="fr-FR" dirty="0" smtClean="0">
                <a:solidFill>
                  <a:srgbClr val="808000"/>
                </a:solidFill>
              </a:rPr>
              <a:t>maximum-</a:t>
            </a:r>
            <a:r>
              <a:rPr lang="fr-FR" dirty="0" err="1" smtClean="0">
                <a:solidFill>
                  <a:srgbClr val="808000"/>
                </a:solidFill>
              </a:rPr>
              <a:t>paths</a:t>
            </a:r>
            <a:r>
              <a:rPr lang="fr-FR" dirty="0" smtClean="0">
                <a:solidFill>
                  <a:srgbClr val="808000"/>
                </a:solidFill>
              </a:rPr>
              <a:t> 1</a:t>
            </a:r>
          </a:p>
          <a:p>
            <a:pPr lvl="2"/>
            <a:r>
              <a:rPr lang="fr-FR" dirty="0" smtClean="0"/>
              <a:t>Si commutation </a:t>
            </a:r>
            <a:r>
              <a:rPr lang="fr-FR" dirty="0" err="1" smtClean="0"/>
              <a:t>Fast</a:t>
            </a:r>
            <a:r>
              <a:rPr lang="fr-FR" dirty="0" smtClean="0"/>
              <a:t> </a:t>
            </a:r>
            <a:r>
              <a:rPr lang="fr-FR" dirty="0" err="1" smtClean="0"/>
              <a:t>Switching</a:t>
            </a:r>
            <a:r>
              <a:rPr lang="fr-FR" dirty="0" smtClean="0"/>
              <a:t> </a:t>
            </a:r>
          </a:p>
          <a:p>
            <a:pPr lvl="3"/>
            <a:r>
              <a:rPr lang="fr-FR" dirty="0"/>
              <a:t>A</a:t>
            </a:r>
            <a:r>
              <a:rPr lang="fr-FR" dirty="0" smtClean="0"/>
              <a:t>lors équilibrage </a:t>
            </a:r>
            <a:r>
              <a:rPr lang="fr-FR" dirty="0"/>
              <a:t>de charge </a:t>
            </a:r>
            <a:r>
              <a:rPr lang="fr-FR" dirty="0" smtClean="0"/>
              <a:t>en </a:t>
            </a:r>
            <a:r>
              <a:rPr lang="fr-FR" dirty="0"/>
              <a:t>fonction de la destination.</a:t>
            </a:r>
            <a:endParaRPr lang="fr-FR" dirty="0" smtClean="0"/>
          </a:p>
          <a:p>
            <a:pPr lvl="2"/>
            <a:r>
              <a:rPr lang="fr-FR" dirty="0"/>
              <a:t>Si commutation Cisco Express </a:t>
            </a:r>
            <a:r>
              <a:rPr lang="fr-FR" dirty="0" err="1"/>
              <a:t>Forwarding</a:t>
            </a:r>
            <a:r>
              <a:rPr lang="fr-FR" dirty="0"/>
              <a:t> (</a:t>
            </a:r>
            <a:r>
              <a:rPr lang="fr-FR" dirty="0" smtClean="0"/>
              <a:t>CEF)</a:t>
            </a:r>
          </a:p>
          <a:p>
            <a:pPr lvl="3"/>
            <a:r>
              <a:rPr lang="fr-FR" dirty="0" smtClean="0"/>
              <a:t>Alors équilibrage </a:t>
            </a:r>
            <a:r>
              <a:rPr lang="fr-FR" dirty="0"/>
              <a:t>de la charge </a:t>
            </a:r>
            <a:r>
              <a:rPr lang="fr-FR" dirty="0" smtClean="0"/>
              <a:t>soit par paquet, soit </a:t>
            </a:r>
            <a:r>
              <a:rPr lang="fr-FR" dirty="0"/>
              <a:t>par destination</a:t>
            </a:r>
            <a:r>
              <a:rPr lang="fr-FR" dirty="0" smtClean="0"/>
              <a:t>.</a:t>
            </a:r>
            <a:endParaRPr lang="fr-FR" dirty="0"/>
          </a:p>
          <a:p>
            <a:pPr lvl="2"/>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270</a:t>
            </a:fld>
            <a:endParaRPr lang="fr-BE" dirty="0"/>
          </a:p>
        </p:txBody>
      </p:sp>
    </p:spTree>
    <p:extLst>
      <p:ext uri="{BB962C8B-B14F-4D97-AF65-F5344CB8AC3E}">
        <p14:creationId xmlns:p14="http://schemas.microsoft.com/office/powerpoint/2010/main" val="1112120127"/>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Réglage précis des interfaces</a:t>
            </a:r>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L'équilibrage de charge </a:t>
            </a:r>
            <a:endParaRPr lang="fr-FR" dirty="0" smtClean="0">
              <a:solidFill>
                <a:schemeClr val="accent6">
                  <a:lumMod val="75000"/>
                </a:schemeClr>
              </a:solidFill>
            </a:endParaRPr>
          </a:p>
          <a:p>
            <a:pPr lvl="1"/>
            <a:r>
              <a:rPr lang="fr-FR" dirty="0">
                <a:solidFill>
                  <a:srgbClr val="0070C0"/>
                </a:solidFill>
              </a:rPr>
              <a:t>A coût </a:t>
            </a:r>
            <a:r>
              <a:rPr lang="fr-FR" dirty="0" smtClean="0">
                <a:solidFill>
                  <a:srgbClr val="0070C0"/>
                </a:solidFill>
              </a:rPr>
              <a:t>inégal</a:t>
            </a:r>
            <a:endParaRPr lang="fr-FR" dirty="0">
              <a:solidFill>
                <a:srgbClr val="0070C0"/>
              </a:solidFill>
            </a:endParaRPr>
          </a:p>
          <a:p>
            <a:pPr lvl="2"/>
            <a:r>
              <a:rPr lang="fr-FR" dirty="0" smtClean="0">
                <a:solidFill>
                  <a:schemeClr val="accent5">
                    <a:lumMod val="75000"/>
                  </a:schemeClr>
                </a:solidFill>
              </a:rPr>
              <a:t>Equilibrage à </a:t>
            </a:r>
            <a:r>
              <a:rPr lang="fr-FR" dirty="0">
                <a:solidFill>
                  <a:schemeClr val="accent5">
                    <a:lumMod val="75000"/>
                  </a:schemeClr>
                </a:solidFill>
              </a:rPr>
              <a:t>coût </a:t>
            </a:r>
            <a:r>
              <a:rPr lang="fr-FR" dirty="0" smtClean="0">
                <a:solidFill>
                  <a:schemeClr val="accent5">
                    <a:lumMod val="75000"/>
                  </a:schemeClr>
                </a:solidFill>
              </a:rPr>
              <a:t>inégal</a:t>
            </a:r>
          </a:p>
          <a:p>
            <a:pPr lvl="3"/>
            <a:r>
              <a:rPr lang="fr-FR" dirty="0">
                <a:solidFill>
                  <a:srgbClr val="808000"/>
                </a:solidFill>
              </a:rPr>
              <a:t>R(config-router</a:t>
            </a:r>
            <a:r>
              <a:rPr lang="fr-FR" dirty="0" smtClean="0">
                <a:solidFill>
                  <a:srgbClr val="808000"/>
                </a:solidFill>
              </a:rPr>
              <a:t>)# variance </a:t>
            </a:r>
            <a:r>
              <a:rPr lang="fr-FR" i="1" dirty="0" smtClean="0">
                <a:solidFill>
                  <a:srgbClr val="808000"/>
                </a:solidFill>
              </a:rPr>
              <a:t>valeur</a:t>
            </a:r>
          </a:p>
          <a:p>
            <a:pPr lvl="2"/>
            <a:r>
              <a:rPr lang="fr-FR" dirty="0" smtClean="0">
                <a:solidFill>
                  <a:schemeClr val="accent5">
                    <a:lumMod val="75000"/>
                  </a:schemeClr>
                </a:solidFill>
              </a:rPr>
              <a:t>Rétablir l’équilibrage </a:t>
            </a:r>
            <a:r>
              <a:rPr lang="fr-FR" dirty="0">
                <a:solidFill>
                  <a:schemeClr val="accent5">
                    <a:lumMod val="75000"/>
                  </a:schemeClr>
                </a:solidFill>
              </a:rPr>
              <a:t>à coût </a:t>
            </a:r>
            <a:r>
              <a:rPr lang="fr-FR" dirty="0" smtClean="0">
                <a:solidFill>
                  <a:schemeClr val="accent5">
                    <a:lumMod val="75000"/>
                  </a:schemeClr>
                </a:solidFill>
              </a:rPr>
              <a:t>égal</a:t>
            </a:r>
            <a:endParaRPr lang="fr-FR" dirty="0">
              <a:solidFill>
                <a:schemeClr val="accent5">
                  <a:lumMod val="75000"/>
                </a:schemeClr>
              </a:solidFill>
            </a:endParaRPr>
          </a:p>
          <a:p>
            <a:pPr lvl="3"/>
            <a:r>
              <a:rPr lang="fr-FR" dirty="0">
                <a:solidFill>
                  <a:srgbClr val="808000"/>
                </a:solidFill>
              </a:rPr>
              <a:t>R(config-router</a:t>
            </a:r>
            <a:r>
              <a:rPr lang="fr-FR" dirty="0" smtClean="0">
                <a:solidFill>
                  <a:srgbClr val="808000"/>
                </a:solidFill>
              </a:rPr>
              <a:t>)# variance 1</a:t>
            </a:r>
          </a:p>
          <a:p>
            <a:pPr lvl="2"/>
            <a:r>
              <a:rPr lang="fr-FR" dirty="0" smtClean="0">
                <a:solidFill>
                  <a:schemeClr val="accent5">
                    <a:lumMod val="75000"/>
                  </a:schemeClr>
                </a:solidFill>
              </a:rPr>
              <a:t>Equilibrer le trafic proportionnellement au coût</a:t>
            </a:r>
          </a:p>
          <a:p>
            <a:pPr lvl="3"/>
            <a:r>
              <a:rPr lang="fr-FR" dirty="0">
                <a:solidFill>
                  <a:srgbClr val="808000"/>
                </a:solidFill>
              </a:rPr>
              <a:t>R(config-router</a:t>
            </a:r>
            <a:r>
              <a:rPr lang="fr-FR" dirty="0" smtClean="0">
                <a:solidFill>
                  <a:srgbClr val="808000"/>
                </a:solidFill>
              </a:rPr>
              <a:t>)# </a:t>
            </a:r>
            <a:r>
              <a:rPr lang="fr-FR" dirty="0" err="1" smtClean="0">
                <a:solidFill>
                  <a:srgbClr val="808000"/>
                </a:solidFill>
              </a:rPr>
              <a:t>trafﬁc-share</a:t>
            </a:r>
            <a:r>
              <a:rPr lang="fr-FR" dirty="0" smtClean="0">
                <a:solidFill>
                  <a:srgbClr val="808000"/>
                </a:solidFill>
              </a:rPr>
              <a:t> </a:t>
            </a:r>
            <a:r>
              <a:rPr lang="fr-FR" dirty="0" err="1">
                <a:solidFill>
                  <a:srgbClr val="808000"/>
                </a:solidFill>
              </a:rPr>
              <a:t>balanced</a:t>
            </a:r>
            <a:endParaRPr lang="fr-FR" dirty="0">
              <a:solidFill>
                <a:srgbClr val="808000"/>
              </a:solidFill>
            </a:endParaRPr>
          </a:p>
          <a:p>
            <a:pPr lvl="1"/>
            <a:r>
              <a:rPr lang="fr-FR" dirty="0" smtClean="0">
                <a:solidFill>
                  <a:srgbClr val="0070C0"/>
                </a:solidFill>
              </a:rPr>
              <a:t>Conditions</a:t>
            </a:r>
          </a:p>
          <a:p>
            <a:pPr lvl="2"/>
            <a:r>
              <a:rPr lang="fr-FR" dirty="0" smtClean="0"/>
              <a:t>La </a:t>
            </a:r>
            <a:r>
              <a:rPr lang="fr-FR" dirty="0"/>
              <a:t>route doit être sans boucle, être un successeur potentiel ou avoir une </a:t>
            </a:r>
            <a:r>
              <a:rPr lang="fr-FR" dirty="0" smtClean="0"/>
              <a:t>RD inférieure </a:t>
            </a:r>
            <a:r>
              <a:rPr lang="fr-FR" dirty="0"/>
              <a:t>à la distance totale.</a:t>
            </a:r>
          </a:p>
          <a:p>
            <a:pPr lvl="2"/>
            <a:r>
              <a:rPr lang="fr-FR" dirty="0"/>
              <a:t>La métrique de la route </a:t>
            </a:r>
            <a:r>
              <a:rPr lang="fr-FR" dirty="0" smtClean="0"/>
              <a:t>&lt; FD * variance</a:t>
            </a:r>
            <a:endParaRPr lang="fr-FR" dirty="0"/>
          </a:p>
          <a:p>
            <a:pPr lvl="4"/>
            <a:endParaRPr lang="fr-FR" dirty="0"/>
          </a:p>
          <a:p>
            <a:pPr lvl="2"/>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271</a:t>
            </a:fld>
            <a:endParaRPr lang="fr-BE" dirty="0"/>
          </a:p>
        </p:txBody>
      </p:sp>
    </p:spTree>
    <p:extLst>
      <p:ext uri="{BB962C8B-B14F-4D97-AF65-F5344CB8AC3E}">
        <p14:creationId xmlns:p14="http://schemas.microsoft.com/office/powerpoint/2010/main" val="52953019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Réglage précis des interfaces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Vérification de l’équilibrage </a:t>
            </a:r>
            <a:r>
              <a:rPr lang="fr-FR" dirty="0">
                <a:solidFill>
                  <a:schemeClr val="accent6">
                    <a:lumMod val="75000"/>
                  </a:schemeClr>
                </a:solidFill>
              </a:rPr>
              <a:t>de charge </a:t>
            </a:r>
            <a:endParaRPr lang="fr-FR" dirty="0" smtClean="0">
              <a:solidFill>
                <a:schemeClr val="accent6">
                  <a:lumMod val="75000"/>
                </a:schemeClr>
              </a:solidFill>
            </a:endParaRPr>
          </a:p>
          <a:p>
            <a:pPr lvl="2"/>
            <a:endParaRPr lang="fr-FR" dirty="0"/>
          </a:p>
          <a:p>
            <a:pPr lvl="2"/>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16832"/>
            <a:ext cx="6552728" cy="408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a:spLocks noChangeArrowheads="1"/>
          </p:cNvSpPr>
          <p:nvPr/>
        </p:nvSpPr>
        <p:spPr bwMode="auto">
          <a:xfrm flipV="1">
            <a:off x="1331640" y="5445224"/>
            <a:ext cx="1944216" cy="36036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272</a:t>
            </a:fld>
            <a:endParaRPr lang="fr-BE" dirty="0"/>
          </a:p>
        </p:txBody>
      </p:sp>
    </p:spTree>
    <p:extLst>
      <p:ext uri="{BB962C8B-B14F-4D97-AF65-F5344CB8AC3E}">
        <p14:creationId xmlns:p14="http://schemas.microsoft.com/office/powerpoint/2010/main" val="103085828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Réglage précis des interfaces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Vérification de l’équilibrage </a:t>
            </a:r>
            <a:r>
              <a:rPr lang="fr-FR" dirty="0">
                <a:solidFill>
                  <a:schemeClr val="accent6">
                    <a:lumMod val="75000"/>
                  </a:schemeClr>
                </a:solidFill>
              </a:rPr>
              <a:t>de charge </a:t>
            </a:r>
            <a:endParaRPr lang="fr-FR" dirty="0" smtClean="0">
              <a:solidFill>
                <a:schemeClr val="accent6">
                  <a:lumMod val="75000"/>
                </a:schemeClr>
              </a:solidFill>
            </a:endParaRPr>
          </a:p>
          <a:p>
            <a:pPr lvl="2"/>
            <a:endParaRPr lang="fr-FR" dirty="0"/>
          </a:p>
          <a:p>
            <a:pPr lvl="2"/>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88840"/>
            <a:ext cx="6552728" cy="408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a:spLocks noChangeArrowheads="1"/>
          </p:cNvSpPr>
          <p:nvPr/>
        </p:nvSpPr>
        <p:spPr bwMode="auto">
          <a:xfrm flipV="1">
            <a:off x="1547664" y="5517232"/>
            <a:ext cx="1944216" cy="36036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273</a:t>
            </a:fld>
            <a:endParaRPr lang="fr-BE" dirty="0"/>
          </a:p>
        </p:txBody>
      </p:sp>
    </p:spTree>
    <p:extLst>
      <p:ext uri="{BB962C8B-B14F-4D97-AF65-F5344CB8AC3E}">
        <p14:creationId xmlns:p14="http://schemas.microsoft.com/office/powerpoint/2010/main" val="2151457982"/>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492896"/>
            <a:ext cx="6702549" cy="3592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Réglage précis des interfaces</a:t>
            </a:r>
          </a:p>
        </p:txBody>
      </p:sp>
      <p:sp>
        <p:nvSpPr>
          <p:cNvPr id="3" name="Espace réservé du contenu 2"/>
          <p:cNvSpPr>
            <a:spLocks noGrp="1"/>
          </p:cNvSpPr>
          <p:nvPr>
            <p:ph idx="1"/>
          </p:nvPr>
        </p:nvSpPr>
        <p:spPr>
          <a:xfrm>
            <a:off x="457200" y="1600201"/>
            <a:ext cx="8229600" cy="964704"/>
          </a:xfrm>
        </p:spPr>
        <p:txBody>
          <a:bodyPr>
            <a:normAutofit/>
          </a:bodyPr>
          <a:lstStyle/>
          <a:p>
            <a:r>
              <a:rPr lang="fr-FR" dirty="0" smtClean="0">
                <a:solidFill>
                  <a:schemeClr val="accent6">
                    <a:lumMod val="75000"/>
                  </a:schemeClr>
                </a:solidFill>
              </a:rPr>
              <a:t>Démo équilibrage de charge</a:t>
            </a:r>
          </a:p>
          <a:p>
            <a:pPr lvl="1"/>
            <a:r>
              <a:rPr lang="fr-FR" dirty="0" smtClean="0"/>
              <a:t>Equilibrage de charge de R3 vers 172.16.3.0?</a:t>
            </a:r>
            <a:endParaRPr lang="fr-FR"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274</a:t>
            </a:fld>
            <a:endParaRPr lang="fr-BE" dirty="0"/>
          </a:p>
        </p:txBody>
      </p:sp>
    </p:spTree>
    <p:extLst>
      <p:ext uri="{BB962C8B-B14F-4D97-AF65-F5344CB8AC3E}">
        <p14:creationId xmlns:p14="http://schemas.microsoft.com/office/powerpoint/2010/main" val="139745536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564904"/>
            <a:ext cx="648652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Réglage précis des interfaces</a:t>
            </a:r>
          </a:p>
        </p:txBody>
      </p:sp>
      <p:sp>
        <p:nvSpPr>
          <p:cNvPr id="3" name="Espace réservé du contenu 2"/>
          <p:cNvSpPr>
            <a:spLocks noGrp="1"/>
          </p:cNvSpPr>
          <p:nvPr>
            <p:ph idx="1"/>
          </p:nvPr>
        </p:nvSpPr>
        <p:spPr>
          <a:xfrm>
            <a:off x="457200" y="1556792"/>
            <a:ext cx="8229600" cy="1252736"/>
          </a:xfrm>
        </p:spPr>
        <p:txBody>
          <a:bodyPr>
            <a:normAutofit/>
          </a:bodyPr>
          <a:lstStyle/>
          <a:p>
            <a:r>
              <a:rPr lang="fr-FR" dirty="0" smtClean="0">
                <a:solidFill>
                  <a:schemeClr val="accent6">
                    <a:lumMod val="75000"/>
                  </a:schemeClr>
                </a:solidFill>
              </a:rPr>
              <a:t>Démo équilibrage de charge</a:t>
            </a:r>
          </a:p>
          <a:p>
            <a:pPr lvl="1"/>
            <a:r>
              <a:rPr lang="fr-FR" dirty="0" smtClean="0"/>
              <a:t>Equilibrage de charge de R1 vers 192.168.8.0?</a:t>
            </a:r>
            <a:endParaRPr lang="fr-FR"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275</a:t>
            </a:fld>
            <a:endParaRPr lang="fr-BE" dirty="0"/>
          </a:p>
        </p:txBody>
      </p:sp>
    </p:spTree>
    <p:extLst>
      <p:ext uri="{BB962C8B-B14F-4D97-AF65-F5344CB8AC3E}">
        <p14:creationId xmlns:p14="http://schemas.microsoft.com/office/powerpoint/2010/main" val="627226176"/>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Sécuriser EIGRP</a:t>
            </a:r>
            <a:endParaRPr lang="fr-FR" dirty="0"/>
          </a:p>
        </p:txBody>
      </p:sp>
      <p:sp>
        <p:nvSpPr>
          <p:cNvPr id="3" name="Espace réservé du contenu 2"/>
          <p:cNvSpPr>
            <a:spLocks noGrp="1"/>
          </p:cNvSpPr>
          <p:nvPr>
            <p:ph idx="1"/>
          </p:nvPr>
        </p:nvSpPr>
        <p:spPr>
          <a:xfrm>
            <a:off x="457200" y="1600201"/>
            <a:ext cx="8229600" cy="2836912"/>
          </a:xfrm>
        </p:spPr>
        <p:txBody>
          <a:bodyPr>
            <a:normAutofit lnSpcReduction="10000"/>
          </a:bodyPr>
          <a:lstStyle/>
          <a:p>
            <a:r>
              <a:rPr lang="fr-FR" dirty="0" smtClean="0">
                <a:solidFill>
                  <a:schemeClr val="accent6">
                    <a:lumMod val="75000"/>
                  </a:schemeClr>
                </a:solidFill>
              </a:rPr>
              <a:t>Attaques des routeurs</a:t>
            </a:r>
          </a:p>
          <a:p>
            <a:pPr lvl="1"/>
            <a:r>
              <a:rPr lang="fr-FR" dirty="0" smtClean="0"/>
              <a:t>Interruption des contiguïté.</a:t>
            </a:r>
          </a:p>
          <a:p>
            <a:pPr lvl="1"/>
            <a:r>
              <a:rPr lang="fr-FR" dirty="0" smtClean="0"/>
              <a:t>Falsification des informations de routage.</a:t>
            </a:r>
          </a:p>
          <a:p>
            <a:pPr marL="914400" lvl="2" indent="0">
              <a:buNone/>
            </a:pPr>
            <a:r>
              <a:rPr lang="fr-FR" dirty="0" smtClean="0">
                <a:sym typeface="Wingdings" panose="05000000000000000000" pitchFamily="2" charset="2"/>
              </a:rPr>
              <a:t> </a:t>
            </a:r>
            <a:r>
              <a:rPr lang="fr-FR" dirty="0" smtClean="0"/>
              <a:t>Redirection </a:t>
            </a:r>
            <a:r>
              <a:rPr lang="fr-FR" dirty="0"/>
              <a:t>du trafic </a:t>
            </a:r>
            <a:r>
              <a:rPr lang="fr-FR" dirty="0" smtClean="0"/>
              <a:t>(boucles </a:t>
            </a:r>
            <a:r>
              <a:rPr lang="fr-FR" dirty="0"/>
              <a:t>de </a:t>
            </a:r>
            <a:r>
              <a:rPr lang="fr-FR" dirty="0" smtClean="0"/>
              <a:t>routage)</a:t>
            </a:r>
            <a:endParaRPr lang="fr-FR" dirty="0"/>
          </a:p>
          <a:p>
            <a:pPr marL="914400" lvl="2" indent="0">
              <a:buNone/>
            </a:pPr>
            <a:r>
              <a:rPr lang="fr-FR" dirty="0" smtClean="0">
                <a:sym typeface="Wingdings" panose="05000000000000000000" pitchFamily="2" charset="2"/>
              </a:rPr>
              <a:t> </a:t>
            </a:r>
            <a:r>
              <a:rPr lang="fr-FR" dirty="0">
                <a:sym typeface="Wingdings" panose="05000000000000000000" pitchFamily="2" charset="2"/>
              </a:rPr>
              <a:t>R</a:t>
            </a:r>
            <a:r>
              <a:rPr lang="fr-FR" dirty="0" smtClean="0"/>
              <a:t>edirection </a:t>
            </a:r>
            <a:r>
              <a:rPr lang="fr-FR" dirty="0"/>
              <a:t>du trafic </a:t>
            </a:r>
            <a:r>
              <a:rPr lang="fr-FR" dirty="0" smtClean="0"/>
              <a:t>(</a:t>
            </a:r>
            <a:r>
              <a:rPr lang="fr-FR" dirty="0" err="1" smtClean="0"/>
              <a:t>sniffing</a:t>
            </a:r>
            <a:r>
              <a:rPr lang="fr-FR" dirty="0" smtClean="0"/>
              <a:t>)</a:t>
            </a:r>
          </a:p>
          <a:p>
            <a:pPr marL="914400" lvl="2" indent="0">
              <a:buNone/>
            </a:pPr>
            <a:r>
              <a:rPr lang="fr-FR" dirty="0" smtClean="0">
                <a:sym typeface="Wingdings" panose="05000000000000000000" pitchFamily="2" charset="2"/>
              </a:rPr>
              <a:t> R</a:t>
            </a:r>
            <a:r>
              <a:rPr lang="fr-FR" dirty="0" smtClean="0"/>
              <a:t>edirection </a:t>
            </a:r>
            <a:r>
              <a:rPr lang="fr-FR" dirty="0"/>
              <a:t>du trafic pour le mettre à l'écart</a:t>
            </a:r>
          </a:p>
          <a:p>
            <a:r>
              <a:rPr lang="fr-FR" dirty="0" smtClean="0">
                <a:solidFill>
                  <a:schemeClr val="accent6">
                    <a:lumMod val="75000"/>
                  </a:schemeClr>
                </a:solidFill>
              </a:rPr>
              <a:t>Authentification des </a:t>
            </a:r>
            <a:r>
              <a:rPr lang="fr-FR" dirty="0" err="1" smtClean="0">
                <a:solidFill>
                  <a:schemeClr val="accent6">
                    <a:lumMod val="75000"/>
                  </a:schemeClr>
                </a:solidFill>
              </a:rPr>
              <a:t>màj</a:t>
            </a:r>
            <a:endParaRPr lang="fr-FR" dirty="0" smtClean="0">
              <a:solidFill>
                <a:schemeClr val="accent6">
                  <a:lumMod val="75000"/>
                </a:schemeClr>
              </a:solidFill>
            </a:endParaRPr>
          </a:p>
          <a:p>
            <a:pPr lvl="1"/>
            <a:r>
              <a:rPr lang="fr-FR" dirty="0" smtClean="0"/>
              <a:t>Permet d’empêcher </a:t>
            </a:r>
            <a:r>
              <a:rPr lang="fr-FR" dirty="0"/>
              <a:t>la </a:t>
            </a:r>
            <a:r>
              <a:rPr lang="fr-FR" dirty="0" smtClean="0"/>
              <a:t>falsification </a:t>
            </a:r>
            <a:r>
              <a:rPr lang="fr-FR" dirty="0"/>
              <a:t>des informations de </a:t>
            </a:r>
            <a:r>
              <a:rPr lang="fr-FR" dirty="0" smtClean="0"/>
              <a:t>routage.</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015" y="4346745"/>
            <a:ext cx="2843065" cy="1867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
          <p:cNvSpPr txBox="1">
            <a:spLocks noChangeArrowheads="1"/>
          </p:cNvSpPr>
          <p:nvPr/>
        </p:nvSpPr>
        <p:spPr bwMode="auto">
          <a:xfrm>
            <a:off x="4708603" y="5720159"/>
            <a:ext cx="62646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000" dirty="0" smtClean="0">
                <a:solidFill>
                  <a:srgbClr val="FF0000"/>
                </a:solidFill>
              </a:rPr>
              <a:t>Envoi de fausses mises à jour</a:t>
            </a:r>
          </a:p>
        </p:txBody>
      </p:sp>
      <p:sp>
        <p:nvSpPr>
          <p:cNvPr id="7" name="Line 6"/>
          <p:cNvSpPr>
            <a:spLocks noChangeShapeType="1"/>
          </p:cNvSpPr>
          <p:nvPr/>
        </p:nvSpPr>
        <p:spPr bwMode="auto">
          <a:xfrm flipH="1" flipV="1">
            <a:off x="3678940" y="5457436"/>
            <a:ext cx="432048" cy="32107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Text Box 4"/>
          <p:cNvSpPr txBox="1">
            <a:spLocks noChangeArrowheads="1"/>
          </p:cNvSpPr>
          <p:nvPr/>
        </p:nvSpPr>
        <p:spPr bwMode="auto">
          <a:xfrm>
            <a:off x="4716016" y="5057327"/>
            <a:ext cx="62646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000" dirty="0" smtClean="0">
                <a:solidFill>
                  <a:srgbClr val="FF0000"/>
                </a:solidFill>
              </a:rPr>
              <a:t>Envoi de fausses mises à jour</a:t>
            </a:r>
          </a:p>
        </p:txBody>
      </p:sp>
      <p:sp>
        <p:nvSpPr>
          <p:cNvPr id="9" name="Line 6"/>
          <p:cNvSpPr>
            <a:spLocks noChangeShapeType="1"/>
          </p:cNvSpPr>
          <p:nvPr/>
        </p:nvSpPr>
        <p:spPr bwMode="auto">
          <a:xfrm flipH="1" flipV="1">
            <a:off x="4067944" y="4869160"/>
            <a:ext cx="67615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cxnSp>
        <p:nvCxnSpPr>
          <p:cNvPr id="10" name="Connecteur droit 9"/>
          <p:cNvCxnSpPr/>
          <p:nvPr/>
        </p:nvCxnSpPr>
        <p:spPr>
          <a:xfrm>
            <a:off x="5292080" y="5661248"/>
            <a:ext cx="864096" cy="51793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H="1">
            <a:off x="5361586" y="5589240"/>
            <a:ext cx="650574" cy="58994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 Box 4"/>
          <p:cNvSpPr txBox="1">
            <a:spLocks noChangeArrowheads="1"/>
          </p:cNvSpPr>
          <p:nvPr/>
        </p:nvSpPr>
        <p:spPr bwMode="auto">
          <a:xfrm>
            <a:off x="179512" y="5012273"/>
            <a:ext cx="237626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000" dirty="0" smtClean="0">
                <a:solidFill>
                  <a:srgbClr val="00B050"/>
                </a:solidFill>
              </a:rPr>
              <a:t>- Passive-interface</a:t>
            </a:r>
          </a:p>
          <a:p>
            <a:pPr eaLnBrk="1" hangingPunct="1"/>
            <a:r>
              <a:rPr lang="fr-FR" altLang="fr-FR" sz="2000" dirty="0" smtClean="0">
                <a:solidFill>
                  <a:srgbClr val="00B050"/>
                </a:solidFill>
              </a:rPr>
              <a:t>- Authentification</a:t>
            </a:r>
          </a:p>
        </p:txBody>
      </p:sp>
      <p:cxnSp>
        <p:nvCxnSpPr>
          <p:cNvPr id="18" name="Connecteur droit 17"/>
          <p:cNvCxnSpPr/>
          <p:nvPr/>
        </p:nvCxnSpPr>
        <p:spPr>
          <a:xfrm>
            <a:off x="6156176" y="5057327"/>
            <a:ext cx="864096" cy="51793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a:off x="6225682" y="4985319"/>
            <a:ext cx="650574" cy="58994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276</a:t>
            </a:fld>
            <a:endParaRPr lang="fr-BE" dirty="0"/>
          </a:p>
        </p:txBody>
      </p:sp>
    </p:spTree>
    <p:extLst>
      <p:ext uri="{BB962C8B-B14F-4D97-AF65-F5344CB8AC3E}">
        <p14:creationId xmlns:p14="http://schemas.microsoft.com/office/powerpoint/2010/main" val="298172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7"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22" y="1844824"/>
            <a:ext cx="8254265"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Sécuriser EIGRP</a:t>
            </a:r>
          </a:p>
        </p:txBody>
      </p:sp>
      <p:sp>
        <p:nvSpPr>
          <p:cNvPr id="3" name="Espace réservé du contenu 2"/>
          <p:cNvSpPr>
            <a:spLocks noGrp="1"/>
          </p:cNvSpPr>
          <p:nvPr>
            <p:ph idx="1"/>
          </p:nvPr>
        </p:nvSpPr>
        <p:spPr/>
        <p:txBody>
          <a:bodyPr/>
          <a:lstStyle/>
          <a:p>
            <a:r>
              <a:rPr lang="fr-FR" dirty="0">
                <a:solidFill>
                  <a:schemeClr val="accent6">
                    <a:lumMod val="75000"/>
                  </a:schemeClr>
                </a:solidFill>
              </a:rPr>
              <a:t>Authentification</a:t>
            </a:r>
          </a:p>
          <a:p>
            <a:endParaRPr lang="fr-FR" dirty="0"/>
          </a:p>
        </p:txBody>
      </p:sp>
      <p:sp>
        <p:nvSpPr>
          <p:cNvPr id="6" name="ZoneTexte 5"/>
          <p:cNvSpPr txBox="1"/>
          <p:nvPr/>
        </p:nvSpPr>
        <p:spPr>
          <a:xfrm>
            <a:off x="4940634" y="3025993"/>
            <a:ext cx="1501591" cy="369332"/>
          </a:xfrm>
          <a:prstGeom prst="rect">
            <a:avLst/>
          </a:prstGeom>
          <a:noFill/>
          <a:ln w="9525">
            <a:solidFill>
              <a:schemeClr val="tx1"/>
            </a:solidFill>
          </a:ln>
        </p:spPr>
        <p:txBody>
          <a:bodyPr wrap="square" rtlCol="0">
            <a:spAutoFit/>
          </a:bodyPr>
          <a:lstStyle/>
          <a:p>
            <a:r>
              <a:rPr lang="fr-FR" dirty="0" smtClean="0"/>
              <a:t>Clé secrète </a:t>
            </a:r>
          </a:p>
        </p:txBody>
      </p:sp>
      <p:cxnSp>
        <p:nvCxnSpPr>
          <p:cNvPr id="8" name="Connecteur droit avec flèche 7"/>
          <p:cNvCxnSpPr/>
          <p:nvPr/>
        </p:nvCxnSpPr>
        <p:spPr>
          <a:xfrm>
            <a:off x="6442225" y="3210659"/>
            <a:ext cx="770164" cy="28275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7212389" y="3308748"/>
            <a:ext cx="671979" cy="369332"/>
          </a:xfrm>
          <a:prstGeom prst="rect">
            <a:avLst/>
          </a:prstGeom>
          <a:noFill/>
          <a:ln w="12700">
            <a:solidFill>
              <a:schemeClr val="tx1"/>
            </a:solidFill>
          </a:ln>
        </p:spPr>
        <p:txBody>
          <a:bodyPr wrap="none" rtlCol="0">
            <a:spAutoFit/>
          </a:bodyPr>
          <a:lstStyle/>
          <a:p>
            <a:r>
              <a:rPr lang="fr-FR" dirty="0" smtClean="0"/>
              <a:t>MD5</a:t>
            </a:r>
            <a:endParaRPr lang="fr-FR" dirty="0"/>
          </a:p>
        </p:txBody>
      </p:sp>
      <p:cxnSp>
        <p:nvCxnSpPr>
          <p:cNvPr id="12" name="Connecteur droit avec flèche 11"/>
          <p:cNvCxnSpPr/>
          <p:nvPr/>
        </p:nvCxnSpPr>
        <p:spPr>
          <a:xfrm flipH="1">
            <a:off x="3779912" y="6096735"/>
            <a:ext cx="382303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1763688" y="5363924"/>
            <a:ext cx="1864613" cy="369332"/>
          </a:xfrm>
          <a:prstGeom prst="rect">
            <a:avLst/>
          </a:prstGeom>
          <a:noFill/>
          <a:ln w="9525">
            <a:solidFill>
              <a:schemeClr val="tx1"/>
            </a:solidFill>
          </a:ln>
        </p:spPr>
        <p:txBody>
          <a:bodyPr wrap="none" rtlCol="0">
            <a:spAutoFit/>
          </a:bodyPr>
          <a:lstStyle/>
          <a:p>
            <a:r>
              <a:rPr lang="fr-FR" dirty="0" smtClean="0"/>
              <a:t>Données de </a:t>
            </a:r>
            <a:r>
              <a:rPr lang="fr-FR" dirty="0" err="1" smtClean="0"/>
              <a:t>màj</a:t>
            </a:r>
            <a:endParaRPr lang="fr-FR" dirty="0"/>
          </a:p>
        </p:txBody>
      </p:sp>
      <p:cxnSp>
        <p:nvCxnSpPr>
          <p:cNvPr id="15" name="Connecteur droit avec flèche 14"/>
          <p:cNvCxnSpPr>
            <a:stCxn id="23" idx="1"/>
          </p:cNvCxnSpPr>
          <p:nvPr/>
        </p:nvCxnSpPr>
        <p:spPr>
          <a:xfrm flipH="1">
            <a:off x="1979713" y="3294946"/>
            <a:ext cx="144016" cy="56063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1664302" y="3855582"/>
            <a:ext cx="671979" cy="369332"/>
          </a:xfrm>
          <a:prstGeom prst="rect">
            <a:avLst/>
          </a:prstGeom>
          <a:noFill/>
          <a:ln w="12700">
            <a:solidFill>
              <a:schemeClr val="tx1"/>
            </a:solidFill>
          </a:ln>
        </p:spPr>
        <p:txBody>
          <a:bodyPr wrap="none" rtlCol="0">
            <a:spAutoFit/>
          </a:bodyPr>
          <a:lstStyle/>
          <a:p>
            <a:r>
              <a:rPr lang="fr-FR" dirty="0" smtClean="0"/>
              <a:t>MD5</a:t>
            </a:r>
            <a:endParaRPr lang="fr-FR" dirty="0"/>
          </a:p>
        </p:txBody>
      </p:sp>
      <p:cxnSp>
        <p:nvCxnSpPr>
          <p:cNvPr id="17" name="Connecteur droit avec flèche 16"/>
          <p:cNvCxnSpPr/>
          <p:nvPr/>
        </p:nvCxnSpPr>
        <p:spPr>
          <a:xfrm flipH="1" flipV="1">
            <a:off x="3779912" y="5572483"/>
            <a:ext cx="1306722" cy="5242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2411760" y="5869253"/>
            <a:ext cx="1172116" cy="369332"/>
          </a:xfrm>
          <a:prstGeom prst="rect">
            <a:avLst/>
          </a:prstGeom>
          <a:noFill/>
          <a:ln w="9525">
            <a:solidFill>
              <a:schemeClr val="tx1"/>
            </a:solidFill>
          </a:ln>
        </p:spPr>
        <p:txBody>
          <a:bodyPr wrap="none" rtlCol="0">
            <a:spAutoFit/>
          </a:bodyPr>
          <a:lstStyle/>
          <a:p>
            <a:r>
              <a:rPr lang="fr-FR" dirty="0" smtClean="0"/>
              <a:t>Signature</a:t>
            </a:r>
            <a:endParaRPr lang="fr-FR" dirty="0"/>
          </a:p>
        </p:txBody>
      </p:sp>
      <p:sp>
        <p:nvSpPr>
          <p:cNvPr id="23" name="ZoneTexte 22"/>
          <p:cNvSpPr txBox="1"/>
          <p:nvPr/>
        </p:nvSpPr>
        <p:spPr>
          <a:xfrm>
            <a:off x="2123729" y="3110280"/>
            <a:ext cx="1494258" cy="369332"/>
          </a:xfrm>
          <a:prstGeom prst="rect">
            <a:avLst/>
          </a:prstGeom>
          <a:noFill/>
          <a:ln w="9525">
            <a:solidFill>
              <a:schemeClr val="tx1"/>
            </a:solidFill>
          </a:ln>
        </p:spPr>
        <p:txBody>
          <a:bodyPr wrap="square" rtlCol="0">
            <a:spAutoFit/>
          </a:bodyPr>
          <a:lstStyle/>
          <a:p>
            <a:r>
              <a:rPr lang="fr-FR" dirty="0" smtClean="0"/>
              <a:t>Clé secrète</a:t>
            </a:r>
          </a:p>
        </p:txBody>
      </p:sp>
      <p:cxnSp>
        <p:nvCxnSpPr>
          <p:cNvPr id="30" name="Connecteur droit avec flèche 29"/>
          <p:cNvCxnSpPr/>
          <p:nvPr/>
        </p:nvCxnSpPr>
        <p:spPr>
          <a:xfrm>
            <a:off x="7548378" y="3678080"/>
            <a:ext cx="0" cy="1525071"/>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1" name="ZoneTexte 30"/>
          <p:cNvSpPr txBox="1"/>
          <p:nvPr/>
        </p:nvSpPr>
        <p:spPr>
          <a:xfrm>
            <a:off x="7000284" y="5203151"/>
            <a:ext cx="1172116" cy="369332"/>
          </a:xfrm>
          <a:prstGeom prst="rect">
            <a:avLst/>
          </a:prstGeom>
          <a:noFill/>
          <a:ln w="12700">
            <a:solidFill>
              <a:schemeClr val="tx1"/>
            </a:solidFill>
          </a:ln>
        </p:spPr>
        <p:txBody>
          <a:bodyPr wrap="none" rtlCol="0">
            <a:spAutoFit/>
          </a:bodyPr>
          <a:lstStyle/>
          <a:p>
            <a:r>
              <a:rPr lang="fr-FR" dirty="0" smtClean="0"/>
              <a:t>Signature</a:t>
            </a:r>
            <a:endParaRPr lang="fr-FR" dirty="0"/>
          </a:p>
        </p:txBody>
      </p:sp>
      <p:cxnSp>
        <p:nvCxnSpPr>
          <p:cNvPr id="1024" name="Connecteur droit 1023"/>
          <p:cNvCxnSpPr>
            <a:stCxn id="31" idx="2"/>
          </p:cNvCxnSpPr>
          <p:nvPr/>
        </p:nvCxnSpPr>
        <p:spPr>
          <a:xfrm>
            <a:off x="7586342" y="5572483"/>
            <a:ext cx="16607" cy="524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a:stCxn id="48" idx="2"/>
          </p:cNvCxnSpPr>
          <p:nvPr/>
        </p:nvCxnSpPr>
        <p:spPr>
          <a:xfrm flipH="1">
            <a:off x="5819772" y="4273608"/>
            <a:ext cx="8963" cy="1819688"/>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8" name="ZoneTexte 47"/>
          <p:cNvSpPr txBox="1"/>
          <p:nvPr/>
        </p:nvSpPr>
        <p:spPr>
          <a:xfrm>
            <a:off x="4820360" y="3904276"/>
            <a:ext cx="2016749" cy="369332"/>
          </a:xfrm>
          <a:prstGeom prst="rect">
            <a:avLst/>
          </a:prstGeom>
          <a:noFill/>
          <a:ln w="9525">
            <a:solidFill>
              <a:schemeClr val="tx1"/>
            </a:solidFill>
          </a:ln>
        </p:spPr>
        <p:txBody>
          <a:bodyPr wrap="square" rtlCol="0">
            <a:spAutoFit/>
          </a:bodyPr>
          <a:lstStyle/>
          <a:p>
            <a:r>
              <a:rPr lang="fr-FR" dirty="0" smtClean="0"/>
              <a:t>Données de </a:t>
            </a:r>
            <a:r>
              <a:rPr lang="fr-FR" dirty="0" err="1" smtClean="0"/>
              <a:t>màj</a:t>
            </a:r>
            <a:r>
              <a:rPr lang="fr-FR" dirty="0" smtClean="0"/>
              <a:t> </a:t>
            </a:r>
            <a:endParaRPr lang="fr-FR" dirty="0"/>
          </a:p>
        </p:txBody>
      </p:sp>
      <p:cxnSp>
        <p:nvCxnSpPr>
          <p:cNvPr id="51" name="Connecteur droit avec flèche 50"/>
          <p:cNvCxnSpPr/>
          <p:nvPr/>
        </p:nvCxnSpPr>
        <p:spPr>
          <a:xfrm flipV="1">
            <a:off x="6837109" y="3493415"/>
            <a:ext cx="375280" cy="595528"/>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p:nvPr/>
        </p:nvCxnSpPr>
        <p:spPr>
          <a:xfrm flipH="1" flipV="1">
            <a:off x="1979713" y="4273608"/>
            <a:ext cx="673939" cy="109031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Connecteur droit avec flèche 62"/>
          <p:cNvCxnSpPr>
            <a:stCxn id="16" idx="3"/>
            <a:endCxn id="65" idx="1"/>
          </p:cNvCxnSpPr>
          <p:nvPr/>
        </p:nvCxnSpPr>
        <p:spPr>
          <a:xfrm>
            <a:off x="2336281" y="4040248"/>
            <a:ext cx="534577" cy="546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2870858" y="3861048"/>
            <a:ext cx="1172116" cy="369332"/>
          </a:xfrm>
          <a:prstGeom prst="rect">
            <a:avLst/>
          </a:prstGeom>
          <a:noFill/>
          <a:ln w="12700">
            <a:solidFill>
              <a:schemeClr val="tx1"/>
            </a:solidFill>
          </a:ln>
        </p:spPr>
        <p:txBody>
          <a:bodyPr wrap="none" rtlCol="0">
            <a:spAutoFit/>
          </a:bodyPr>
          <a:lstStyle/>
          <a:p>
            <a:r>
              <a:rPr lang="fr-FR" dirty="0" smtClean="0"/>
              <a:t>Signature</a:t>
            </a:r>
            <a:endParaRPr lang="fr-FR" dirty="0"/>
          </a:p>
        </p:txBody>
      </p:sp>
      <p:sp>
        <p:nvSpPr>
          <p:cNvPr id="68" name="Oval 6"/>
          <p:cNvSpPr>
            <a:spLocks noChangeArrowheads="1"/>
          </p:cNvSpPr>
          <p:nvPr/>
        </p:nvSpPr>
        <p:spPr bwMode="auto">
          <a:xfrm>
            <a:off x="2771800" y="3717032"/>
            <a:ext cx="1393122" cy="649436"/>
          </a:xfrm>
          <a:prstGeom prst="ellipse">
            <a:avLst/>
          </a:prstGeom>
          <a:noFill/>
          <a:ln w="57150">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0" name="Oval 6"/>
          <p:cNvSpPr>
            <a:spLocks noChangeArrowheads="1"/>
          </p:cNvSpPr>
          <p:nvPr/>
        </p:nvSpPr>
        <p:spPr bwMode="auto">
          <a:xfrm>
            <a:off x="6889781" y="5083820"/>
            <a:ext cx="1393122" cy="649436"/>
          </a:xfrm>
          <a:prstGeom prst="ellipse">
            <a:avLst/>
          </a:prstGeom>
          <a:noFill/>
          <a:ln w="57150">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054" name="ZoneTexte 1053"/>
          <p:cNvSpPr txBox="1"/>
          <p:nvPr/>
        </p:nvSpPr>
        <p:spPr>
          <a:xfrm>
            <a:off x="3486425" y="4802869"/>
            <a:ext cx="2191471" cy="369332"/>
          </a:xfrm>
          <a:prstGeom prst="rect">
            <a:avLst/>
          </a:prstGeom>
          <a:noFill/>
        </p:spPr>
        <p:txBody>
          <a:bodyPr wrap="square" rtlCol="0">
            <a:spAutoFit/>
          </a:bodyPr>
          <a:lstStyle/>
          <a:p>
            <a:r>
              <a:rPr lang="fr-FR" dirty="0" smtClean="0">
                <a:solidFill>
                  <a:srgbClr val="00B050"/>
                </a:solidFill>
              </a:rPr>
              <a:t>La </a:t>
            </a:r>
            <a:r>
              <a:rPr lang="fr-FR" dirty="0" err="1" smtClean="0">
                <a:solidFill>
                  <a:srgbClr val="00B050"/>
                </a:solidFill>
              </a:rPr>
              <a:t>màj</a:t>
            </a:r>
            <a:r>
              <a:rPr lang="fr-FR" dirty="0" smtClean="0">
                <a:solidFill>
                  <a:srgbClr val="00B050"/>
                </a:solidFill>
              </a:rPr>
              <a:t> est fiable</a:t>
            </a:r>
            <a:endParaRPr lang="fr-FR" dirty="0">
              <a:solidFill>
                <a:srgbClr val="00B050"/>
              </a:solidFill>
            </a:endParaRPr>
          </a:p>
        </p:txBody>
      </p:sp>
      <p:sp>
        <p:nvSpPr>
          <p:cNvPr id="2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277</a:t>
            </a:fld>
            <a:endParaRPr lang="fr-BE" dirty="0"/>
          </a:p>
        </p:txBody>
      </p:sp>
    </p:spTree>
    <p:extLst>
      <p:ext uri="{BB962C8B-B14F-4D97-AF65-F5344CB8AC3E}">
        <p14:creationId xmlns:p14="http://schemas.microsoft.com/office/powerpoint/2010/main" val="336357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4" grpId="0" animBg="1"/>
      <p:bldP spid="16" grpId="0" animBg="1"/>
      <p:bldP spid="22" grpId="0" animBg="1"/>
      <p:bldP spid="23" grpId="0" animBg="1"/>
      <p:bldP spid="31" grpId="0" animBg="1"/>
      <p:bldP spid="48" grpId="0" animBg="1"/>
      <p:bldP spid="65" grpId="0" animBg="1"/>
      <p:bldP spid="68" grpId="0" animBg="1"/>
      <p:bldP spid="70" grpId="0" animBg="1"/>
      <p:bldP spid="1054"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EIGRP</a:t>
            </a:r>
          </a:p>
        </p:txBody>
      </p:sp>
      <p:sp>
        <p:nvSpPr>
          <p:cNvPr id="3" name="Espace réservé du contenu 2"/>
          <p:cNvSpPr>
            <a:spLocks noGrp="1"/>
          </p:cNvSpPr>
          <p:nvPr>
            <p:ph idx="1"/>
          </p:nvPr>
        </p:nvSpPr>
        <p:spPr>
          <a:xfrm>
            <a:off x="457200" y="1600201"/>
            <a:ext cx="8229600" cy="3701007"/>
          </a:xfrm>
        </p:spPr>
        <p:txBody>
          <a:bodyPr>
            <a:normAutofit/>
          </a:bodyPr>
          <a:lstStyle/>
          <a:p>
            <a:r>
              <a:rPr lang="fr-FR" dirty="0" smtClean="0">
                <a:solidFill>
                  <a:schemeClr val="accent6">
                    <a:lumMod val="75000"/>
                  </a:schemeClr>
                </a:solidFill>
              </a:rPr>
              <a:t>Configuration de l’authentification</a:t>
            </a:r>
          </a:p>
          <a:p>
            <a:pPr marL="971550" lvl="1" indent="-514350">
              <a:buFont typeface="+mj-lt"/>
              <a:buAutoNum type="arabicPeriod"/>
            </a:pPr>
            <a:r>
              <a:rPr lang="fr-FR" dirty="0" smtClean="0">
                <a:solidFill>
                  <a:srgbClr val="0070C0"/>
                </a:solidFill>
              </a:rPr>
              <a:t>Création d’une clé et d’un trousseau de clés.</a:t>
            </a:r>
          </a:p>
          <a:p>
            <a:pPr lvl="2"/>
            <a:r>
              <a:rPr lang="fr-FR" dirty="0" smtClean="0">
                <a:solidFill>
                  <a:srgbClr val="808000"/>
                </a:solidFill>
              </a:rPr>
              <a:t>Router(config)# key </a:t>
            </a:r>
            <a:r>
              <a:rPr lang="fr-FR" dirty="0" err="1" smtClean="0">
                <a:solidFill>
                  <a:srgbClr val="808000"/>
                </a:solidFill>
              </a:rPr>
              <a:t>chain</a:t>
            </a:r>
            <a:r>
              <a:rPr lang="fr-FR" dirty="0" smtClean="0">
                <a:solidFill>
                  <a:srgbClr val="808000"/>
                </a:solidFill>
              </a:rPr>
              <a:t> </a:t>
            </a:r>
            <a:r>
              <a:rPr lang="fr-FR" i="1" dirty="0" err="1" smtClean="0">
                <a:solidFill>
                  <a:srgbClr val="808000"/>
                </a:solidFill>
              </a:rPr>
              <a:t>name</a:t>
            </a:r>
            <a:r>
              <a:rPr lang="fr-FR" i="1" dirty="0" smtClean="0">
                <a:solidFill>
                  <a:srgbClr val="808000"/>
                </a:solidFill>
              </a:rPr>
              <a:t>-of-</a:t>
            </a:r>
            <a:r>
              <a:rPr lang="fr-FR" i="1" dirty="0" err="1" smtClean="0">
                <a:solidFill>
                  <a:srgbClr val="808000"/>
                </a:solidFill>
              </a:rPr>
              <a:t>chain</a:t>
            </a:r>
            <a:r>
              <a:rPr lang="fr-FR" dirty="0" smtClean="0">
                <a:solidFill>
                  <a:srgbClr val="808000"/>
                </a:solidFill>
              </a:rPr>
              <a:t> </a:t>
            </a:r>
          </a:p>
          <a:p>
            <a:pPr lvl="2"/>
            <a:r>
              <a:rPr lang="fr-FR" dirty="0" smtClean="0">
                <a:solidFill>
                  <a:srgbClr val="808000"/>
                </a:solidFill>
              </a:rPr>
              <a:t>Router(config-</a:t>
            </a:r>
            <a:r>
              <a:rPr lang="fr-FR" dirty="0" err="1" smtClean="0">
                <a:solidFill>
                  <a:srgbClr val="808000"/>
                </a:solidFill>
              </a:rPr>
              <a:t>keychain</a:t>
            </a:r>
            <a:r>
              <a:rPr lang="fr-FR" dirty="0">
                <a:solidFill>
                  <a:srgbClr val="808000"/>
                </a:solidFill>
              </a:rPr>
              <a:t>)# key </a:t>
            </a:r>
            <a:r>
              <a:rPr lang="fr-FR" i="1" dirty="0">
                <a:solidFill>
                  <a:srgbClr val="808000"/>
                </a:solidFill>
              </a:rPr>
              <a:t>key-id</a:t>
            </a:r>
            <a:r>
              <a:rPr lang="fr-FR" dirty="0">
                <a:solidFill>
                  <a:srgbClr val="808000"/>
                </a:solidFill>
              </a:rPr>
              <a:t> </a:t>
            </a:r>
            <a:endParaRPr lang="fr-FR" dirty="0" smtClean="0">
              <a:solidFill>
                <a:srgbClr val="808000"/>
              </a:solidFill>
            </a:endParaRPr>
          </a:p>
          <a:p>
            <a:pPr lvl="3"/>
            <a:r>
              <a:rPr lang="fr-FR" dirty="0" smtClean="0"/>
              <a:t>Nombre entre </a:t>
            </a:r>
            <a:r>
              <a:rPr lang="fr-FR" dirty="0"/>
              <a:t>0 et 2 147 483 </a:t>
            </a:r>
            <a:r>
              <a:rPr lang="fr-FR" dirty="0" smtClean="0"/>
              <a:t>647</a:t>
            </a:r>
          </a:p>
          <a:p>
            <a:pPr lvl="3"/>
            <a:r>
              <a:rPr lang="fr-FR" dirty="0" smtClean="0"/>
              <a:t>Conseil </a:t>
            </a:r>
            <a:r>
              <a:rPr lang="fr-FR" dirty="0"/>
              <a:t>: utiliser le même numéro de clé sur tous les </a:t>
            </a:r>
            <a:r>
              <a:rPr lang="fr-FR" dirty="0" smtClean="0"/>
              <a:t>routeurs.</a:t>
            </a:r>
            <a:endParaRPr lang="fr-FR" dirty="0"/>
          </a:p>
          <a:p>
            <a:pPr lvl="2"/>
            <a:r>
              <a:rPr lang="fr-FR" dirty="0">
                <a:solidFill>
                  <a:srgbClr val="808000"/>
                </a:solidFill>
              </a:rPr>
              <a:t>Router(config-</a:t>
            </a:r>
            <a:r>
              <a:rPr lang="fr-FR" dirty="0" err="1">
                <a:solidFill>
                  <a:srgbClr val="808000"/>
                </a:solidFill>
              </a:rPr>
              <a:t>keychain</a:t>
            </a:r>
            <a:r>
              <a:rPr lang="fr-FR" dirty="0">
                <a:solidFill>
                  <a:srgbClr val="808000"/>
                </a:solidFill>
              </a:rPr>
              <a:t>-key )# key-string </a:t>
            </a:r>
            <a:r>
              <a:rPr lang="fr-FR" i="1" dirty="0">
                <a:solidFill>
                  <a:srgbClr val="808000"/>
                </a:solidFill>
              </a:rPr>
              <a:t>key-string-</a:t>
            </a:r>
            <a:r>
              <a:rPr lang="fr-FR" i="1" dirty="0" err="1">
                <a:solidFill>
                  <a:srgbClr val="808000"/>
                </a:solidFill>
              </a:rPr>
              <a:t>text</a:t>
            </a:r>
            <a:r>
              <a:rPr lang="fr-FR" dirty="0">
                <a:solidFill>
                  <a:srgbClr val="808000"/>
                </a:solidFill>
              </a:rPr>
              <a:t> </a:t>
            </a:r>
            <a:endParaRPr lang="fr-FR" dirty="0" smtClean="0">
              <a:solidFill>
                <a:srgbClr val="808000"/>
              </a:solidFill>
            </a:endParaRPr>
          </a:p>
          <a:p>
            <a:pPr lvl="3"/>
            <a:r>
              <a:rPr lang="fr-FR" i="1" dirty="0"/>
              <a:t>key-string-</a:t>
            </a:r>
            <a:r>
              <a:rPr lang="fr-FR" i="1" dirty="0" err="1"/>
              <a:t>text</a:t>
            </a:r>
            <a:r>
              <a:rPr lang="fr-FR" i="1" dirty="0"/>
              <a:t> </a:t>
            </a:r>
            <a:r>
              <a:rPr lang="fr-FR" dirty="0" smtClean="0"/>
              <a:t>est similaire à un mot de passe</a:t>
            </a:r>
          </a:p>
          <a:p>
            <a:pPr lvl="2"/>
            <a:endParaRPr lang="fr-FR" dirty="0">
              <a:solidFill>
                <a:srgbClr val="808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617132"/>
            <a:ext cx="6488949"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278</a:t>
            </a:fld>
            <a:endParaRPr lang="fr-BE" dirty="0"/>
          </a:p>
        </p:txBody>
      </p:sp>
    </p:spTree>
    <p:extLst>
      <p:ext uri="{BB962C8B-B14F-4D97-AF65-F5344CB8AC3E}">
        <p14:creationId xmlns:p14="http://schemas.microsoft.com/office/powerpoint/2010/main" val="3472712931"/>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96" y="4077072"/>
            <a:ext cx="8001000"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Sécuriser EIGRP</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Configuration de l’authentification (suite)</a:t>
            </a:r>
          </a:p>
          <a:p>
            <a:pPr marL="971550" lvl="1" indent="-514350">
              <a:buFont typeface="+mj-lt"/>
              <a:buAutoNum type="arabicPeriod" startAt="2"/>
            </a:pPr>
            <a:r>
              <a:rPr lang="fr-FR" dirty="0" smtClean="0">
                <a:solidFill>
                  <a:srgbClr val="0070C0"/>
                </a:solidFill>
              </a:rPr>
              <a:t>Activer l’authentification</a:t>
            </a:r>
          </a:p>
          <a:p>
            <a:pPr lvl="2"/>
            <a:r>
              <a:rPr lang="fr-FR" sz="2200" dirty="0"/>
              <a:t>A faire sur toutes les interfaces EIGRP.</a:t>
            </a:r>
          </a:p>
          <a:p>
            <a:pPr lvl="2"/>
            <a:r>
              <a:rPr lang="en-US" sz="2200" dirty="0">
                <a:solidFill>
                  <a:srgbClr val="808000"/>
                </a:solidFill>
              </a:rPr>
              <a:t>Router(</a:t>
            </a:r>
            <a:r>
              <a:rPr lang="en-US" sz="2200" dirty="0" err="1">
                <a:solidFill>
                  <a:srgbClr val="808000"/>
                </a:solidFill>
              </a:rPr>
              <a:t>config</a:t>
            </a:r>
            <a:r>
              <a:rPr lang="en-US" sz="2200" dirty="0">
                <a:solidFill>
                  <a:srgbClr val="808000"/>
                </a:solidFill>
              </a:rPr>
              <a:t>-if)# </a:t>
            </a:r>
            <a:r>
              <a:rPr lang="en-US" sz="2200" dirty="0" err="1">
                <a:solidFill>
                  <a:srgbClr val="808000"/>
                </a:solidFill>
              </a:rPr>
              <a:t>ip</a:t>
            </a:r>
            <a:r>
              <a:rPr lang="en-US" sz="2200" dirty="0">
                <a:solidFill>
                  <a:srgbClr val="808000"/>
                </a:solidFill>
              </a:rPr>
              <a:t> authentication mode </a:t>
            </a:r>
            <a:r>
              <a:rPr lang="en-US" sz="2200" dirty="0" err="1">
                <a:solidFill>
                  <a:srgbClr val="808000"/>
                </a:solidFill>
              </a:rPr>
              <a:t>eigrp</a:t>
            </a:r>
            <a:r>
              <a:rPr lang="en-US" sz="2200" dirty="0">
                <a:solidFill>
                  <a:srgbClr val="808000"/>
                </a:solidFill>
              </a:rPr>
              <a:t> </a:t>
            </a:r>
            <a:r>
              <a:rPr lang="en-US" sz="2200" i="1" dirty="0">
                <a:solidFill>
                  <a:srgbClr val="808000"/>
                </a:solidFill>
              </a:rPr>
              <a:t>as-number</a:t>
            </a:r>
            <a:r>
              <a:rPr lang="en-US" sz="2200" dirty="0">
                <a:solidFill>
                  <a:srgbClr val="808000"/>
                </a:solidFill>
              </a:rPr>
              <a:t> md5 </a:t>
            </a:r>
          </a:p>
          <a:p>
            <a:pPr lvl="2"/>
            <a:r>
              <a:rPr lang="en-US" sz="2200" dirty="0">
                <a:solidFill>
                  <a:srgbClr val="808000"/>
                </a:solidFill>
              </a:rPr>
              <a:t>Router(</a:t>
            </a:r>
            <a:r>
              <a:rPr lang="en-US" sz="2200" dirty="0" err="1">
                <a:solidFill>
                  <a:srgbClr val="808000"/>
                </a:solidFill>
              </a:rPr>
              <a:t>config</a:t>
            </a:r>
            <a:r>
              <a:rPr lang="en-US" sz="2200" dirty="0">
                <a:solidFill>
                  <a:srgbClr val="808000"/>
                </a:solidFill>
              </a:rPr>
              <a:t>-if)# </a:t>
            </a:r>
            <a:r>
              <a:rPr lang="en-US" sz="2200" dirty="0" err="1">
                <a:solidFill>
                  <a:srgbClr val="808000"/>
                </a:solidFill>
              </a:rPr>
              <a:t>ip</a:t>
            </a:r>
            <a:r>
              <a:rPr lang="en-US" sz="2200" dirty="0">
                <a:solidFill>
                  <a:srgbClr val="808000"/>
                </a:solidFill>
              </a:rPr>
              <a:t> authentication key-chain </a:t>
            </a:r>
            <a:r>
              <a:rPr lang="en-US" sz="2200" dirty="0" err="1">
                <a:solidFill>
                  <a:srgbClr val="808000"/>
                </a:solidFill>
              </a:rPr>
              <a:t>eigrp</a:t>
            </a:r>
            <a:r>
              <a:rPr lang="en-US" sz="2200" dirty="0">
                <a:solidFill>
                  <a:srgbClr val="808000"/>
                </a:solidFill>
              </a:rPr>
              <a:t> </a:t>
            </a:r>
            <a:r>
              <a:rPr lang="en-US" sz="2200" i="1" dirty="0">
                <a:solidFill>
                  <a:srgbClr val="808000"/>
                </a:solidFill>
              </a:rPr>
              <a:t>as-number name-of-chain</a:t>
            </a:r>
            <a:r>
              <a:rPr lang="en-US" sz="2200" dirty="0">
                <a:solidFill>
                  <a:srgbClr val="808000"/>
                </a:solidFill>
              </a:rPr>
              <a:t> </a:t>
            </a:r>
            <a:endParaRPr lang="fr-FR" sz="2200" dirty="0">
              <a:solidFill>
                <a:srgbClr val="808000"/>
              </a:solidFill>
            </a:endParaRPr>
          </a:p>
          <a:p>
            <a:pPr lvl="2"/>
            <a:endParaRPr lang="fr-FR" dirty="0"/>
          </a:p>
        </p:txBody>
      </p:sp>
      <p:sp>
        <p:nvSpPr>
          <p:cNvPr id="6" name="Rectangle 5"/>
          <p:cNvSpPr>
            <a:spLocks noChangeArrowheads="1"/>
          </p:cNvSpPr>
          <p:nvPr/>
        </p:nvSpPr>
        <p:spPr bwMode="auto">
          <a:xfrm flipV="1">
            <a:off x="647496" y="4688978"/>
            <a:ext cx="8154397" cy="46821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279</a:t>
            </a:fld>
            <a:endParaRPr lang="fr-BE" dirty="0"/>
          </a:p>
        </p:txBody>
      </p:sp>
    </p:spTree>
    <p:extLst>
      <p:ext uri="{BB962C8B-B14F-4D97-AF65-F5344CB8AC3E}">
        <p14:creationId xmlns:p14="http://schemas.microsoft.com/office/powerpoint/2010/main" val="23770670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re 1"/>
          <p:cNvSpPr>
            <a:spLocks noGrp="1"/>
          </p:cNvSpPr>
          <p:nvPr>
            <p:ph type="title"/>
          </p:nvPr>
        </p:nvSpPr>
        <p:spPr/>
        <p:txBody>
          <a:bodyPr>
            <a:normAutofit/>
          </a:bodyPr>
          <a:lstStyle/>
          <a:p>
            <a:pPr>
              <a:defRPr/>
            </a:pPr>
            <a:r>
              <a:rPr lang="fr-FR" altLang="fr-FR" dirty="0" smtClean="0"/>
              <a:t>Principe des réseaux hiérarchiques</a:t>
            </a:r>
          </a:p>
        </p:txBody>
      </p:sp>
      <p:sp>
        <p:nvSpPr>
          <p:cNvPr id="31747" name="Espace réservé du contenu 2"/>
          <p:cNvSpPr>
            <a:spLocks noGrp="1"/>
          </p:cNvSpPr>
          <p:nvPr>
            <p:ph idx="1"/>
          </p:nvPr>
        </p:nvSpPr>
        <p:spPr/>
        <p:txBody>
          <a:bodyPr/>
          <a:lstStyle/>
          <a:p>
            <a:r>
              <a:rPr lang="fr-FR" altLang="fr-FR" dirty="0" smtClean="0">
                <a:solidFill>
                  <a:schemeClr val="accent6">
                    <a:lumMod val="75000"/>
                  </a:schemeClr>
                </a:solidFill>
              </a:rPr>
              <a:t>Le fonctionnement doit être hiérarchique aussi</a:t>
            </a:r>
          </a:p>
          <a:p>
            <a:pPr lvl="1"/>
            <a:r>
              <a:rPr lang="fr-FR" altLang="fr-FR" dirty="0" smtClean="0">
                <a:solidFill>
                  <a:srgbClr val="0070C0"/>
                </a:solidFill>
              </a:rPr>
              <a:t>Stratégie hiérarchique d'adressage IP </a:t>
            </a:r>
          </a:p>
          <a:p>
            <a:pPr lvl="2"/>
            <a:r>
              <a:rPr lang="fr-FR" altLang="fr-FR" dirty="0" smtClean="0"/>
              <a:t>Permet de conserver l’adressage lorsqu'il faut prendre en charge des utilisateurs et des services supplémentaires.</a:t>
            </a:r>
          </a:p>
          <a:p>
            <a:pPr lvl="1"/>
            <a:r>
              <a:rPr lang="fr-FR" altLang="fr-FR" dirty="0" smtClean="0">
                <a:solidFill>
                  <a:srgbClr val="0070C0"/>
                </a:solidFill>
              </a:rPr>
              <a:t>Protocoles adaptés aux réseaux hiérarchiques</a:t>
            </a:r>
          </a:p>
          <a:p>
            <a:pPr lvl="2"/>
            <a:r>
              <a:rPr lang="fr-FR" altLang="fr-FR" dirty="0" smtClean="0"/>
              <a:t>Protocole de routage OSPF</a:t>
            </a:r>
          </a:p>
          <a:p>
            <a:pPr lvl="1"/>
            <a:r>
              <a:rPr lang="fr-FR" altLang="fr-FR" dirty="0" smtClean="0">
                <a:solidFill>
                  <a:srgbClr val="0070C0"/>
                </a:solidFill>
              </a:rPr>
              <a:t>…</a:t>
            </a:r>
          </a:p>
        </p:txBody>
      </p:sp>
      <p:sp>
        <p:nvSpPr>
          <p:cNvPr id="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28</a:t>
            </a:fld>
            <a:endParaRPr lang="fr-BE" dirty="0"/>
          </a:p>
        </p:txBody>
      </p:sp>
      <p:sp>
        <p:nvSpPr>
          <p:cNvPr id="5"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1483450258"/>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smtClean="0">
                <a:solidFill>
                  <a:schemeClr val="tx1"/>
                </a:solidFill>
              </a:rPr>
              <a:t>Vérification et dépannage</a:t>
            </a:r>
            <a:endParaRPr lang="fr-FR" dirty="0"/>
          </a:p>
        </p:txBody>
      </p:sp>
      <p:sp>
        <p:nvSpPr>
          <p:cNvPr id="3" name="Espace réservé du contenu 2"/>
          <p:cNvSpPr>
            <a:spLocks noGrp="1"/>
          </p:cNvSpPr>
          <p:nvPr>
            <p:ph idx="1"/>
          </p:nvPr>
        </p:nvSpPr>
        <p:spPr/>
        <p:txBody>
          <a:bodyPr>
            <a:normAutofit lnSpcReduction="10000"/>
          </a:bodyPr>
          <a:lstStyle/>
          <a:p>
            <a:r>
              <a:rPr lang="fr-FR" dirty="0" smtClean="0">
                <a:solidFill>
                  <a:schemeClr val="accent6">
                    <a:lumMod val="75000"/>
                  </a:schemeClr>
                </a:solidFill>
              </a:rPr>
              <a:t>Savoir où trouver une information</a:t>
            </a:r>
          </a:p>
          <a:p>
            <a:pPr lvl="1"/>
            <a:r>
              <a:rPr lang="fr-FR" dirty="0" smtClean="0">
                <a:solidFill>
                  <a:srgbClr val="0070C0"/>
                </a:solidFill>
              </a:rPr>
              <a:t>Vérifier </a:t>
            </a:r>
            <a:r>
              <a:rPr lang="fr-FR" dirty="0">
                <a:solidFill>
                  <a:srgbClr val="0070C0"/>
                </a:solidFill>
              </a:rPr>
              <a:t>la table de voisinage</a:t>
            </a:r>
          </a:p>
          <a:p>
            <a:pPr marL="857250" lvl="2" indent="0">
              <a:buNone/>
            </a:pPr>
            <a:r>
              <a:rPr lang="fr-FR" dirty="0">
                <a:solidFill>
                  <a:srgbClr val="808000"/>
                </a:solidFill>
              </a:rPr>
              <a:t>#show </a:t>
            </a:r>
            <a:r>
              <a:rPr lang="fr-FR" dirty="0" err="1">
                <a:solidFill>
                  <a:srgbClr val="808000"/>
                </a:solidFill>
              </a:rPr>
              <a:t>ip</a:t>
            </a:r>
            <a:r>
              <a:rPr lang="fr-FR" dirty="0">
                <a:solidFill>
                  <a:srgbClr val="808000"/>
                </a:solidFill>
              </a:rPr>
              <a:t> </a:t>
            </a:r>
            <a:r>
              <a:rPr lang="fr-FR" dirty="0" err="1">
                <a:solidFill>
                  <a:srgbClr val="808000"/>
                </a:solidFill>
              </a:rPr>
              <a:t>eigrp</a:t>
            </a:r>
            <a:r>
              <a:rPr lang="fr-FR" dirty="0">
                <a:solidFill>
                  <a:srgbClr val="808000"/>
                </a:solidFill>
              </a:rPr>
              <a:t> </a:t>
            </a:r>
            <a:r>
              <a:rPr lang="fr-FR" dirty="0" err="1">
                <a:solidFill>
                  <a:srgbClr val="808000"/>
                </a:solidFill>
              </a:rPr>
              <a:t>topology</a:t>
            </a:r>
            <a:endParaRPr lang="fr-FR" dirty="0">
              <a:solidFill>
                <a:srgbClr val="808000"/>
              </a:solidFill>
            </a:endParaRPr>
          </a:p>
          <a:p>
            <a:pPr marL="857250" lvl="2" indent="0">
              <a:buNone/>
            </a:pPr>
            <a:r>
              <a:rPr lang="fr-FR" dirty="0">
                <a:solidFill>
                  <a:srgbClr val="808000"/>
                </a:solidFill>
              </a:rPr>
              <a:t>#show </a:t>
            </a:r>
            <a:r>
              <a:rPr lang="fr-FR" dirty="0" err="1">
                <a:solidFill>
                  <a:srgbClr val="808000"/>
                </a:solidFill>
              </a:rPr>
              <a:t>ip</a:t>
            </a:r>
            <a:r>
              <a:rPr lang="fr-FR" dirty="0">
                <a:solidFill>
                  <a:srgbClr val="808000"/>
                </a:solidFill>
              </a:rPr>
              <a:t> </a:t>
            </a:r>
            <a:r>
              <a:rPr lang="fr-FR" dirty="0" err="1">
                <a:solidFill>
                  <a:srgbClr val="808000"/>
                </a:solidFill>
              </a:rPr>
              <a:t>eigrp</a:t>
            </a:r>
            <a:r>
              <a:rPr lang="fr-FR" dirty="0">
                <a:solidFill>
                  <a:srgbClr val="808000"/>
                </a:solidFill>
              </a:rPr>
              <a:t> </a:t>
            </a:r>
            <a:r>
              <a:rPr lang="fr-FR" dirty="0" err="1">
                <a:solidFill>
                  <a:srgbClr val="808000"/>
                </a:solidFill>
              </a:rPr>
              <a:t>topology</a:t>
            </a:r>
            <a:r>
              <a:rPr lang="fr-FR" dirty="0">
                <a:solidFill>
                  <a:srgbClr val="808000"/>
                </a:solidFill>
              </a:rPr>
              <a:t> all-links</a:t>
            </a:r>
          </a:p>
          <a:p>
            <a:pPr lvl="1"/>
            <a:r>
              <a:rPr lang="fr-FR" dirty="0" smtClean="0">
                <a:solidFill>
                  <a:srgbClr val="0070C0"/>
                </a:solidFill>
              </a:rPr>
              <a:t>Vérifier la table de routage</a:t>
            </a:r>
            <a:endParaRPr lang="fr-FR" dirty="0">
              <a:solidFill>
                <a:srgbClr val="0070C0"/>
              </a:solidFill>
            </a:endParaRPr>
          </a:p>
          <a:p>
            <a:pPr marL="857250" lvl="2" indent="0">
              <a:buNone/>
            </a:pPr>
            <a:r>
              <a:rPr lang="fr-FR" dirty="0">
                <a:solidFill>
                  <a:srgbClr val="808000"/>
                </a:solidFill>
              </a:rPr>
              <a:t>#show </a:t>
            </a:r>
            <a:r>
              <a:rPr lang="fr-FR" dirty="0" err="1">
                <a:solidFill>
                  <a:srgbClr val="808000"/>
                </a:solidFill>
              </a:rPr>
              <a:t>ip</a:t>
            </a:r>
            <a:r>
              <a:rPr lang="fr-FR" dirty="0">
                <a:solidFill>
                  <a:srgbClr val="808000"/>
                </a:solidFill>
              </a:rPr>
              <a:t> </a:t>
            </a:r>
            <a:r>
              <a:rPr lang="fr-FR" dirty="0" smtClean="0">
                <a:solidFill>
                  <a:srgbClr val="808000"/>
                </a:solidFill>
              </a:rPr>
              <a:t>route [</a:t>
            </a:r>
            <a:r>
              <a:rPr lang="fr-FR" dirty="0" err="1" smtClean="0">
                <a:solidFill>
                  <a:srgbClr val="808000"/>
                </a:solidFill>
              </a:rPr>
              <a:t>eigrp</a:t>
            </a:r>
            <a:r>
              <a:rPr lang="fr-FR" dirty="0" smtClean="0">
                <a:solidFill>
                  <a:srgbClr val="808000"/>
                </a:solidFill>
              </a:rPr>
              <a:t>]</a:t>
            </a:r>
            <a:endParaRPr lang="fr-FR" dirty="0">
              <a:solidFill>
                <a:srgbClr val="808000"/>
              </a:solidFill>
            </a:endParaRPr>
          </a:p>
          <a:p>
            <a:pPr marL="857250" lvl="2" indent="0">
              <a:buNone/>
            </a:pPr>
            <a:r>
              <a:rPr lang="fr-FR" dirty="0">
                <a:solidFill>
                  <a:srgbClr val="808000"/>
                </a:solidFill>
              </a:rPr>
              <a:t>#show ipv6 route [</a:t>
            </a:r>
            <a:r>
              <a:rPr lang="fr-FR" dirty="0" err="1">
                <a:solidFill>
                  <a:srgbClr val="808000"/>
                </a:solidFill>
              </a:rPr>
              <a:t>eigrp</a:t>
            </a:r>
            <a:r>
              <a:rPr lang="fr-FR" dirty="0">
                <a:solidFill>
                  <a:srgbClr val="808000"/>
                </a:solidFill>
              </a:rPr>
              <a:t>]</a:t>
            </a:r>
            <a:endParaRPr lang="fr-FR" dirty="0" smtClean="0">
              <a:solidFill>
                <a:srgbClr val="808000"/>
              </a:solidFill>
            </a:endParaRPr>
          </a:p>
          <a:p>
            <a:pPr lvl="1"/>
            <a:r>
              <a:rPr lang="fr-FR" dirty="0" smtClean="0">
                <a:solidFill>
                  <a:srgbClr val="0070C0"/>
                </a:solidFill>
              </a:rPr>
              <a:t>Vérifier l’établissement des contiguïtés</a:t>
            </a:r>
          </a:p>
          <a:p>
            <a:pPr marL="857250" lvl="2" indent="0">
              <a:buNone/>
            </a:pPr>
            <a:r>
              <a:rPr lang="fr-FR" dirty="0" smtClean="0">
                <a:solidFill>
                  <a:srgbClr val="808000"/>
                </a:solidFill>
              </a:rPr>
              <a:t>#show </a:t>
            </a:r>
            <a:r>
              <a:rPr lang="fr-FR" dirty="0" err="1" smtClean="0">
                <a:solidFill>
                  <a:srgbClr val="808000"/>
                </a:solidFill>
              </a:rPr>
              <a:t>ip</a:t>
            </a:r>
            <a:r>
              <a:rPr lang="fr-FR" dirty="0" smtClean="0">
                <a:solidFill>
                  <a:srgbClr val="808000"/>
                </a:solidFill>
              </a:rPr>
              <a:t> </a:t>
            </a:r>
            <a:r>
              <a:rPr lang="fr-FR" dirty="0" err="1" smtClean="0">
                <a:solidFill>
                  <a:srgbClr val="808000"/>
                </a:solidFill>
              </a:rPr>
              <a:t>eigrp</a:t>
            </a:r>
            <a:r>
              <a:rPr lang="fr-FR" dirty="0" smtClean="0">
                <a:solidFill>
                  <a:srgbClr val="808000"/>
                </a:solidFill>
              </a:rPr>
              <a:t> </a:t>
            </a:r>
            <a:r>
              <a:rPr lang="fr-FR" dirty="0" err="1" smtClean="0">
                <a:solidFill>
                  <a:srgbClr val="808000"/>
                </a:solidFill>
              </a:rPr>
              <a:t>neighbors</a:t>
            </a:r>
            <a:endParaRPr lang="fr-FR" dirty="0" smtClean="0">
              <a:solidFill>
                <a:srgbClr val="808000"/>
              </a:solidFill>
            </a:endParaRPr>
          </a:p>
          <a:p>
            <a:pPr marL="857250" lvl="2" indent="0">
              <a:buNone/>
            </a:pPr>
            <a:r>
              <a:rPr lang="fr-FR" dirty="0">
                <a:solidFill>
                  <a:srgbClr val="808000"/>
                </a:solidFill>
              </a:rPr>
              <a:t>#show </a:t>
            </a:r>
            <a:r>
              <a:rPr lang="fr-FR" dirty="0" smtClean="0">
                <a:solidFill>
                  <a:srgbClr val="808000"/>
                </a:solidFill>
              </a:rPr>
              <a:t>ipv6 </a:t>
            </a:r>
            <a:r>
              <a:rPr lang="fr-FR" dirty="0" err="1">
                <a:solidFill>
                  <a:srgbClr val="808000"/>
                </a:solidFill>
              </a:rPr>
              <a:t>eigrp</a:t>
            </a:r>
            <a:r>
              <a:rPr lang="fr-FR" dirty="0">
                <a:solidFill>
                  <a:srgbClr val="808000"/>
                </a:solidFill>
              </a:rPr>
              <a:t> </a:t>
            </a:r>
            <a:r>
              <a:rPr lang="fr-FR" dirty="0" err="1">
                <a:solidFill>
                  <a:srgbClr val="808000"/>
                </a:solidFill>
              </a:rPr>
              <a:t>neighbors</a:t>
            </a:r>
            <a:endParaRPr lang="fr-FR" dirty="0">
              <a:solidFill>
                <a:srgbClr val="808000"/>
              </a:solidFill>
            </a:endParaRPr>
          </a:p>
          <a:p>
            <a:pPr lvl="1"/>
            <a:r>
              <a:rPr lang="fr-FR" dirty="0" smtClean="0">
                <a:solidFill>
                  <a:srgbClr val="0070C0"/>
                </a:solidFill>
              </a:rPr>
              <a:t>Vérifier la configuration d’EIGRP</a:t>
            </a:r>
          </a:p>
          <a:p>
            <a:pPr marL="857250" lvl="2" indent="0">
              <a:buNone/>
            </a:pPr>
            <a:r>
              <a:rPr lang="fr-FR" dirty="0">
                <a:solidFill>
                  <a:srgbClr val="808000"/>
                </a:solidFill>
              </a:rPr>
              <a:t>#show </a:t>
            </a:r>
            <a:r>
              <a:rPr lang="fr-FR" dirty="0" err="1" smtClean="0">
                <a:solidFill>
                  <a:srgbClr val="808000"/>
                </a:solidFill>
              </a:rPr>
              <a:t>ip</a:t>
            </a:r>
            <a:r>
              <a:rPr lang="fr-FR" dirty="0" smtClean="0">
                <a:solidFill>
                  <a:srgbClr val="808000"/>
                </a:solidFill>
              </a:rPr>
              <a:t> </a:t>
            </a:r>
            <a:r>
              <a:rPr lang="fr-FR" dirty="0" err="1" smtClean="0">
                <a:solidFill>
                  <a:srgbClr val="808000"/>
                </a:solidFill>
              </a:rPr>
              <a:t>protocols</a:t>
            </a:r>
            <a:endParaRPr lang="fr-FR" dirty="0" smtClean="0">
              <a:solidFill>
                <a:srgbClr val="808000"/>
              </a:solidFill>
            </a:endParaRPr>
          </a:p>
          <a:p>
            <a:pPr marL="857250" lvl="2" indent="0">
              <a:buNone/>
            </a:pPr>
            <a:r>
              <a:rPr lang="fr-FR" dirty="0">
                <a:solidFill>
                  <a:srgbClr val="808000"/>
                </a:solidFill>
              </a:rPr>
              <a:t>#show </a:t>
            </a:r>
            <a:r>
              <a:rPr lang="fr-FR" dirty="0" smtClean="0">
                <a:solidFill>
                  <a:srgbClr val="808000"/>
                </a:solidFill>
              </a:rPr>
              <a:t>ipv6 </a:t>
            </a:r>
            <a:r>
              <a:rPr lang="fr-FR" dirty="0" err="1">
                <a:solidFill>
                  <a:srgbClr val="808000"/>
                </a:solidFill>
              </a:rPr>
              <a:t>protocols</a:t>
            </a:r>
            <a:endParaRPr lang="fr-FR" dirty="0">
              <a:solidFill>
                <a:srgbClr val="808000"/>
              </a:solidFill>
            </a:endParaRPr>
          </a:p>
          <a:p>
            <a:pPr marL="857250" lvl="2" indent="0">
              <a:buNone/>
            </a:pPr>
            <a:r>
              <a:rPr lang="fr-FR" dirty="0" smtClean="0">
                <a:solidFill>
                  <a:srgbClr val="808000"/>
                </a:solidFill>
              </a:rPr>
              <a:t>#show running-config</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280</a:t>
            </a:fld>
            <a:endParaRPr lang="fr-BE" dirty="0"/>
          </a:p>
        </p:txBody>
      </p:sp>
    </p:spTree>
    <p:extLst>
      <p:ext uri="{BB962C8B-B14F-4D97-AF65-F5344CB8AC3E}">
        <p14:creationId xmlns:p14="http://schemas.microsoft.com/office/powerpoint/2010/main" val="21013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solidFill>
                  <a:schemeClr val="tx1"/>
                </a:solidFill>
              </a:rPr>
              <a:t>Vérification et dépannage</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Connaître le fonctionnement d’EIGRP </a:t>
            </a:r>
          </a:p>
          <a:p>
            <a:pPr lvl="1"/>
            <a:r>
              <a:rPr lang="fr-FR" dirty="0" smtClean="0">
                <a:solidFill>
                  <a:srgbClr val="0070C0"/>
                </a:solidFill>
              </a:rPr>
              <a:t>Problème de contiguïté</a:t>
            </a:r>
          </a:p>
          <a:p>
            <a:pPr lvl="2"/>
            <a:r>
              <a:rPr lang="fr-FR" dirty="0"/>
              <a:t>EIGRP est activé?</a:t>
            </a:r>
          </a:p>
          <a:p>
            <a:pPr lvl="2"/>
            <a:r>
              <a:rPr lang="fr-FR" dirty="0"/>
              <a:t>Les interfaces sont activées pour EIGRP?</a:t>
            </a:r>
          </a:p>
          <a:p>
            <a:pPr lvl="3"/>
            <a:r>
              <a:rPr lang="fr-FR" dirty="0" smtClean="0"/>
              <a:t>Les commandes </a:t>
            </a:r>
            <a:r>
              <a:rPr lang="fr-FR" dirty="0"/>
              <a:t>network </a:t>
            </a:r>
            <a:r>
              <a:rPr lang="fr-FR" dirty="0" smtClean="0"/>
              <a:t>sont-elles correctes?</a:t>
            </a:r>
            <a:endParaRPr lang="fr-FR" dirty="0"/>
          </a:p>
          <a:p>
            <a:pPr lvl="3"/>
            <a:r>
              <a:rPr lang="fr-FR" dirty="0"/>
              <a:t>L’interface n’est pas passive-interface?</a:t>
            </a:r>
          </a:p>
          <a:p>
            <a:pPr lvl="2"/>
            <a:r>
              <a:rPr lang="fr-FR" dirty="0"/>
              <a:t>L’AS EIGRP est correct?</a:t>
            </a:r>
          </a:p>
          <a:p>
            <a:pPr lvl="2"/>
            <a:r>
              <a:rPr lang="fr-FR" dirty="0"/>
              <a:t>Les valeurs k sont-elles correctes?</a:t>
            </a:r>
          </a:p>
          <a:p>
            <a:pPr lvl="2"/>
            <a:r>
              <a:rPr lang="fr-FR" dirty="0"/>
              <a:t>L’authentification EIGRP est-elle correctement configurée?</a:t>
            </a:r>
          </a:p>
          <a:p>
            <a:pPr lvl="2"/>
            <a:r>
              <a:rPr lang="fr-FR" dirty="0" smtClean="0"/>
              <a:t>Les interfaces sont up?</a:t>
            </a:r>
          </a:p>
          <a:p>
            <a:pPr lvl="2"/>
            <a:r>
              <a:rPr lang="fr-FR" dirty="0" smtClean="0"/>
              <a:t>Les interfaces sont configurées correctement? (adresse IP) </a:t>
            </a:r>
          </a:p>
          <a:p>
            <a:pPr lvl="2"/>
            <a:r>
              <a:rPr lang="fr-FR" dirty="0" smtClean="0"/>
              <a:t>Le câble est-il fonctionnel?</a:t>
            </a:r>
          </a:p>
          <a:p>
            <a:pPr lvl="2"/>
            <a:r>
              <a:rPr lang="fr-FR" dirty="0" smtClean="0"/>
              <a:t>Des listes de contrôles d’accès bloquent-elles le trafic?</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281</a:t>
            </a:fld>
            <a:endParaRPr lang="fr-BE" dirty="0"/>
          </a:p>
        </p:txBody>
      </p:sp>
    </p:spTree>
    <p:extLst>
      <p:ext uri="{BB962C8B-B14F-4D97-AF65-F5344CB8AC3E}">
        <p14:creationId xmlns:p14="http://schemas.microsoft.com/office/powerpoint/2010/main" val="106219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solidFill>
                  <a:schemeClr val="tx1"/>
                </a:solidFill>
              </a:rPr>
              <a:t>Vérification et dépannage</a:t>
            </a:r>
            <a:endParaRPr lang="fr-FR" dirty="0"/>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Connaître le fonctionnement d’EIGRP </a:t>
            </a:r>
          </a:p>
          <a:p>
            <a:pPr lvl="1"/>
            <a:r>
              <a:rPr lang="fr-FR" dirty="0" smtClean="0">
                <a:solidFill>
                  <a:srgbClr val="0070C0"/>
                </a:solidFill>
              </a:rPr>
              <a:t>Table de routage incorrecte?</a:t>
            </a:r>
          </a:p>
          <a:p>
            <a:pPr lvl="2"/>
            <a:r>
              <a:rPr lang="fr-FR" dirty="0" smtClean="0"/>
              <a:t>Les contiguïté sont correctes?</a:t>
            </a:r>
          </a:p>
          <a:p>
            <a:pPr lvl="2"/>
            <a:r>
              <a:rPr lang="fr-FR" dirty="0"/>
              <a:t>L’interface n’est pas passive-interface?</a:t>
            </a:r>
          </a:p>
          <a:p>
            <a:pPr lvl="2"/>
            <a:r>
              <a:rPr lang="fr-FR" dirty="0" smtClean="0"/>
              <a:t>Les commandes </a:t>
            </a:r>
            <a:r>
              <a:rPr lang="fr-FR" dirty="0"/>
              <a:t>network </a:t>
            </a:r>
            <a:r>
              <a:rPr lang="fr-FR" dirty="0" smtClean="0"/>
              <a:t>sont-elles correctes?</a:t>
            </a:r>
            <a:endParaRPr lang="fr-FR" dirty="0"/>
          </a:p>
          <a:p>
            <a:pPr lvl="2"/>
            <a:r>
              <a:rPr lang="fr-FR" dirty="0" smtClean="0"/>
              <a:t>Les bandes passantes des interfaces sont-elles correctes?</a:t>
            </a:r>
          </a:p>
          <a:p>
            <a:pPr lvl="2"/>
            <a:r>
              <a:rPr lang="fr-FR" dirty="0"/>
              <a:t>Des listes de contrôles d’accès </a:t>
            </a:r>
            <a:r>
              <a:rPr lang="fr-FR" dirty="0" smtClean="0"/>
              <a:t>bloquent-elles  </a:t>
            </a:r>
            <a:r>
              <a:rPr lang="fr-FR" dirty="0"/>
              <a:t>le trafic?</a:t>
            </a:r>
          </a:p>
          <a:p>
            <a:pPr lvl="2"/>
            <a:r>
              <a:rPr lang="fr-FR" dirty="0"/>
              <a:t>Le résumé de route est-il correct?</a:t>
            </a:r>
          </a:p>
          <a:p>
            <a:pPr lvl="2"/>
            <a:r>
              <a:rPr lang="fr-FR" dirty="0" smtClean="0"/>
              <a:t>Existe-t-il un problème de réseau discontinu?</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282</a:t>
            </a:fld>
            <a:endParaRPr lang="fr-BE" dirty="0"/>
          </a:p>
        </p:txBody>
      </p:sp>
    </p:spTree>
    <p:extLst>
      <p:ext uri="{BB962C8B-B14F-4D97-AF65-F5344CB8AC3E}">
        <p14:creationId xmlns:p14="http://schemas.microsoft.com/office/powerpoint/2010/main" val="95477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normAutofit fontScale="90000"/>
          </a:bodyPr>
          <a:lstStyle/>
          <a:p>
            <a:r>
              <a:rPr lang="en-US" altLang="fr-FR" dirty="0"/>
              <a:t>Module 5</a:t>
            </a:r>
            <a:br>
              <a:rPr lang="en-US" altLang="fr-FR" dirty="0"/>
            </a:br>
            <a:r>
              <a:rPr lang="fr-FR" altLang="fr-FR" dirty="0"/>
              <a:t>OSPF</a:t>
            </a:r>
            <a:br>
              <a:rPr lang="fr-FR" altLang="fr-FR" dirty="0"/>
            </a:br>
            <a:endParaRPr lang="fr-FR" altLang="fr-FR" dirty="0" smtClean="0"/>
          </a:p>
        </p:txBody>
      </p:sp>
      <p:sp>
        <p:nvSpPr>
          <p:cNvPr id="2052" name="Rectangle 3"/>
          <p:cNvSpPr>
            <a:spLocks noGrp="1" noChangeArrowheads="1"/>
          </p:cNvSpPr>
          <p:nvPr>
            <p:ph type="subTitle" idx="1"/>
          </p:nvPr>
        </p:nvSpPr>
        <p:spPr/>
        <p:txBody>
          <a:bodyPr/>
          <a:lstStyle/>
          <a:p>
            <a:pPr eaLnBrk="1" hangingPunct="1"/>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283</a:t>
            </a:fld>
            <a:endParaRPr lang="fr-BE" dirty="0"/>
          </a:p>
        </p:txBody>
      </p:sp>
    </p:spTree>
    <p:extLst>
      <p:ext uri="{BB962C8B-B14F-4D97-AF65-F5344CB8AC3E}">
        <p14:creationId xmlns:p14="http://schemas.microsoft.com/office/powerpoint/2010/main" val="303935831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Objectifs du module</a:t>
            </a:r>
            <a:endParaRPr lang="fr-FR" dirty="0"/>
          </a:p>
        </p:txBody>
      </p:sp>
      <p:sp>
        <p:nvSpPr>
          <p:cNvPr id="3" name="Espace réservé du contenu 2"/>
          <p:cNvSpPr>
            <a:spLocks noGrp="1"/>
          </p:cNvSpPr>
          <p:nvPr>
            <p:ph idx="1"/>
          </p:nvPr>
        </p:nvSpPr>
        <p:spPr/>
        <p:txBody>
          <a:bodyPr>
            <a:normAutofit/>
          </a:bodyPr>
          <a:lstStyle/>
          <a:p>
            <a:pPr eaLnBrk="1" hangingPunct="1"/>
            <a:r>
              <a:rPr lang="fr-FR" altLang="fr-FR" dirty="0">
                <a:solidFill>
                  <a:schemeClr val="accent6">
                    <a:lumMod val="75000"/>
                  </a:schemeClr>
                </a:solidFill>
              </a:rPr>
              <a:t>Objectifs</a:t>
            </a:r>
          </a:p>
          <a:p>
            <a:pPr lvl="1" eaLnBrk="1" hangingPunct="1">
              <a:lnSpc>
                <a:spcPct val="90000"/>
              </a:lnSpc>
            </a:pPr>
            <a:r>
              <a:rPr lang="fr-FR" altLang="fr-FR" dirty="0" smtClean="0"/>
              <a:t>Décrire le fonctionnement élémentaire du protocole de routage OSPF.</a:t>
            </a:r>
          </a:p>
          <a:p>
            <a:pPr lvl="1" eaLnBrk="1" hangingPunct="1">
              <a:lnSpc>
                <a:spcPct val="90000"/>
              </a:lnSpc>
            </a:pPr>
            <a:r>
              <a:rPr lang="fr-BE" altLang="fr-FR" dirty="0" smtClean="0"/>
              <a:t>Identifier </a:t>
            </a:r>
            <a:r>
              <a:rPr lang="fr-BE" altLang="fr-FR" dirty="0"/>
              <a:t>et appliquer des commandes de </a:t>
            </a:r>
            <a:r>
              <a:rPr lang="fr-BE" altLang="fr-FR" dirty="0" smtClean="0"/>
              <a:t>base de configuration </a:t>
            </a:r>
            <a:r>
              <a:rPr lang="fr-BE" altLang="fr-FR" dirty="0"/>
              <a:t>OSPF.</a:t>
            </a:r>
          </a:p>
          <a:p>
            <a:pPr lvl="1" eaLnBrk="1" hangingPunct="1">
              <a:lnSpc>
                <a:spcPct val="90000"/>
              </a:lnSpc>
            </a:pPr>
            <a:r>
              <a:rPr lang="fr-BE" altLang="fr-FR" dirty="0"/>
              <a:t>Décrire, modifier et calculer la métrique utilisée par </a:t>
            </a:r>
            <a:r>
              <a:rPr lang="fr-BE" altLang="fr-FR" dirty="0" smtClean="0"/>
              <a:t>OSPF.</a:t>
            </a:r>
            <a:endParaRPr lang="fr-BE" altLang="fr-FR" dirty="0"/>
          </a:p>
          <a:p>
            <a:pPr lvl="1" eaLnBrk="1" hangingPunct="1">
              <a:lnSpc>
                <a:spcPct val="90000"/>
              </a:lnSpc>
            </a:pPr>
            <a:r>
              <a:rPr lang="fr-BE" altLang="fr-FR" dirty="0"/>
              <a:t>Décrire le processus de sélection du routeur désigné/routeur désigné de sauvegarde (DR/BDR) dans les réseaux à accès </a:t>
            </a:r>
            <a:r>
              <a:rPr lang="fr-BE" altLang="fr-FR" dirty="0" smtClean="0"/>
              <a:t>multiple.</a:t>
            </a:r>
            <a:endParaRPr lang="fr-BE" altLang="fr-FR" dirty="0"/>
          </a:p>
          <a:p>
            <a:pPr lvl="1" eaLnBrk="1" hangingPunct="1">
              <a:lnSpc>
                <a:spcPct val="90000"/>
              </a:lnSpc>
            </a:pPr>
            <a:r>
              <a:rPr lang="fr-FR" altLang="fr-FR" dirty="0" smtClean="0"/>
              <a:t>Configurer le protocole OSPF à zone unique sur un petit </a:t>
            </a:r>
            <a:r>
              <a:rPr lang="fr-FR" altLang="fr-FR" dirty="0" err="1" smtClean="0"/>
              <a:t>interréseau</a:t>
            </a:r>
            <a:r>
              <a:rPr lang="fr-FR" altLang="fr-FR" dirty="0" smtClean="0"/>
              <a:t> routé.</a:t>
            </a:r>
            <a:endParaRPr lang="fr-FR" altLang="fr-FR" dirty="0"/>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284</a:t>
            </a:fld>
            <a:endParaRPr lang="fr-BE" dirty="0"/>
          </a:p>
        </p:txBody>
      </p:sp>
    </p:spTree>
    <p:extLst>
      <p:ext uri="{BB962C8B-B14F-4D97-AF65-F5344CB8AC3E}">
        <p14:creationId xmlns:p14="http://schemas.microsoft.com/office/powerpoint/2010/main" val="310569266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Routage</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Distribution et Cœur de réseau</a:t>
            </a:r>
          </a:p>
          <a:p>
            <a:pPr lvl="1"/>
            <a:r>
              <a:rPr lang="fr-FR" dirty="0" smtClean="0"/>
              <a:t>Nécessitent du routage</a:t>
            </a:r>
            <a:endParaRPr lang="fr-FR" dirty="0"/>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708920"/>
            <a:ext cx="8097838" cy="330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rme libre 7"/>
          <p:cNvSpPr/>
          <p:nvPr/>
        </p:nvSpPr>
        <p:spPr>
          <a:xfrm>
            <a:off x="1956691" y="2748334"/>
            <a:ext cx="4696357" cy="1876096"/>
          </a:xfrm>
          <a:custGeom>
            <a:avLst/>
            <a:gdLst>
              <a:gd name="connsiteX0" fmla="*/ 849571 w 4696357"/>
              <a:gd name="connsiteY0" fmla="*/ 252248 h 1876096"/>
              <a:gd name="connsiteX1" fmla="*/ 928399 w 4696357"/>
              <a:gd name="connsiteY1" fmla="*/ 189186 h 1876096"/>
              <a:gd name="connsiteX2" fmla="*/ 1070288 w 4696357"/>
              <a:gd name="connsiteY2" fmla="*/ 110358 h 1876096"/>
              <a:gd name="connsiteX3" fmla="*/ 1164881 w 4696357"/>
              <a:gd name="connsiteY3" fmla="*/ 47296 h 1876096"/>
              <a:gd name="connsiteX4" fmla="*/ 1259475 w 4696357"/>
              <a:gd name="connsiteY4" fmla="*/ 0 h 1876096"/>
              <a:gd name="connsiteX5" fmla="*/ 1543254 w 4696357"/>
              <a:gd name="connsiteY5" fmla="*/ 15765 h 1876096"/>
              <a:gd name="connsiteX6" fmla="*/ 1637847 w 4696357"/>
              <a:gd name="connsiteY6" fmla="*/ 63062 h 1876096"/>
              <a:gd name="connsiteX7" fmla="*/ 1732440 w 4696357"/>
              <a:gd name="connsiteY7" fmla="*/ 94593 h 1876096"/>
              <a:gd name="connsiteX8" fmla="*/ 1874330 w 4696357"/>
              <a:gd name="connsiteY8" fmla="*/ 141889 h 1876096"/>
              <a:gd name="connsiteX9" fmla="*/ 1921626 w 4696357"/>
              <a:gd name="connsiteY9" fmla="*/ 157655 h 1876096"/>
              <a:gd name="connsiteX10" fmla="*/ 1953157 w 4696357"/>
              <a:gd name="connsiteY10" fmla="*/ 204952 h 1876096"/>
              <a:gd name="connsiteX11" fmla="*/ 2047750 w 4696357"/>
              <a:gd name="connsiteY11" fmla="*/ 283779 h 1876096"/>
              <a:gd name="connsiteX12" fmla="*/ 2095047 w 4696357"/>
              <a:gd name="connsiteY12" fmla="*/ 299545 h 1876096"/>
              <a:gd name="connsiteX13" fmla="*/ 2142343 w 4696357"/>
              <a:gd name="connsiteY13" fmla="*/ 346841 h 1876096"/>
              <a:gd name="connsiteX14" fmla="*/ 2189640 w 4696357"/>
              <a:gd name="connsiteY14" fmla="*/ 362607 h 1876096"/>
              <a:gd name="connsiteX15" fmla="*/ 2315764 w 4696357"/>
              <a:gd name="connsiteY15" fmla="*/ 394138 h 1876096"/>
              <a:gd name="connsiteX16" fmla="*/ 2457654 w 4696357"/>
              <a:gd name="connsiteY16" fmla="*/ 441434 h 1876096"/>
              <a:gd name="connsiteX17" fmla="*/ 2646840 w 4696357"/>
              <a:gd name="connsiteY17" fmla="*/ 488731 h 1876096"/>
              <a:gd name="connsiteX18" fmla="*/ 2709902 w 4696357"/>
              <a:gd name="connsiteY18" fmla="*/ 504496 h 1876096"/>
              <a:gd name="connsiteX19" fmla="*/ 2804495 w 4696357"/>
              <a:gd name="connsiteY19" fmla="*/ 551793 h 1876096"/>
              <a:gd name="connsiteX20" fmla="*/ 2993681 w 4696357"/>
              <a:gd name="connsiteY20" fmla="*/ 583324 h 1876096"/>
              <a:gd name="connsiteX21" fmla="*/ 3072509 w 4696357"/>
              <a:gd name="connsiteY21" fmla="*/ 599089 h 1876096"/>
              <a:gd name="connsiteX22" fmla="*/ 4097268 w 4696357"/>
              <a:gd name="connsiteY22" fmla="*/ 614855 h 1876096"/>
              <a:gd name="connsiteX23" fmla="*/ 4223392 w 4696357"/>
              <a:gd name="connsiteY23" fmla="*/ 630620 h 1876096"/>
              <a:gd name="connsiteX24" fmla="*/ 4333750 w 4696357"/>
              <a:gd name="connsiteY24" fmla="*/ 662152 h 1876096"/>
              <a:gd name="connsiteX25" fmla="*/ 4412578 w 4696357"/>
              <a:gd name="connsiteY25" fmla="*/ 725214 h 1876096"/>
              <a:gd name="connsiteX26" fmla="*/ 4459875 w 4696357"/>
              <a:gd name="connsiteY26" fmla="*/ 772510 h 1876096"/>
              <a:gd name="connsiteX27" fmla="*/ 4507171 w 4696357"/>
              <a:gd name="connsiteY27" fmla="*/ 804041 h 1876096"/>
              <a:gd name="connsiteX28" fmla="*/ 4570233 w 4696357"/>
              <a:gd name="connsiteY28" fmla="*/ 898634 h 1876096"/>
              <a:gd name="connsiteX29" fmla="*/ 4601764 w 4696357"/>
              <a:gd name="connsiteY29" fmla="*/ 945931 h 1876096"/>
              <a:gd name="connsiteX30" fmla="*/ 4664826 w 4696357"/>
              <a:gd name="connsiteY30" fmla="*/ 1166648 h 1876096"/>
              <a:gd name="connsiteX31" fmla="*/ 4696357 w 4696357"/>
              <a:gd name="connsiteY31" fmla="*/ 1371600 h 1876096"/>
              <a:gd name="connsiteX32" fmla="*/ 4680592 w 4696357"/>
              <a:gd name="connsiteY32" fmla="*/ 1529255 h 1876096"/>
              <a:gd name="connsiteX33" fmla="*/ 4664826 w 4696357"/>
              <a:gd name="connsiteY33" fmla="*/ 1576552 h 1876096"/>
              <a:gd name="connsiteX34" fmla="*/ 4617530 w 4696357"/>
              <a:gd name="connsiteY34" fmla="*/ 1608083 h 1876096"/>
              <a:gd name="connsiteX35" fmla="*/ 4554468 w 4696357"/>
              <a:gd name="connsiteY35" fmla="*/ 1718441 h 1876096"/>
              <a:gd name="connsiteX36" fmla="*/ 4507171 w 4696357"/>
              <a:gd name="connsiteY36" fmla="*/ 1734207 h 1876096"/>
              <a:gd name="connsiteX37" fmla="*/ 4412578 w 4696357"/>
              <a:gd name="connsiteY37" fmla="*/ 1813034 h 1876096"/>
              <a:gd name="connsiteX38" fmla="*/ 4365281 w 4696357"/>
              <a:gd name="connsiteY38" fmla="*/ 1828800 h 1876096"/>
              <a:gd name="connsiteX39" fmla="*/ 4176095 w 4696357"/>
              <a:gd name="connsiteY39" fmla="*/ 1860331 h 1876096"/>
              <a:gd name="connsiteX40" fmla="*/ 4081502 w 4696357"/>
              <a:gd name="connsiteY40" fmla="*/ 1876096 h 1876096"/>
              <a:gd name="connsiteX41" fmla="*/ 3608537 w 4696357"/>
              <a:gd name="connsiteY41" fmla="*/ 1860331 h 1876096"/>
              <a:gd name="connsiteX42" fmla="*/ 3419350 w 4696357"/>
              <a:gd name="connsiteY42" fmla="*/ 1828800 h 1876096"/>
              <a:gd name="connsiteX43" fmla="*/ 1291006 w 4696357"/>
              <a:gd name="connsiteY43" fmla="*/ 1844565 h 1876096"/>
              <a:gd name="connsiteX44" fmla="*/ 849571 w 4696357"/>
              <a:gd name="connsiteY44" fmla="*/ 1828800 h 1876096"/>
              <a:gd name="connsiteX45" fmla="*/ 613088 w 4696357"/>
              <a:gd name="connsiteY45" fmla="*/ 1797269 h 1876096"/>
              <a:gd name="connsiteX46" fmla="*/ 329309 w 4696357"/>
              <a:gd name="connsiteY46" fmla="*/ 1765738 h 1876096"/>
              <a:gd name="connsiteX47" fmla="*/ 234716 w 4696357"/>
              <a:gd name="connsiteY47" fmla="*/ 1734207 h 1876096"/>
              <a:gd name="connsiteX48" fmla="*/ 140123 w 4696357"/>
              <a:gd name="connsiteY48" fmla="*/ 1671145 h 1876096"/>
              <a:gd name="connsiteX49" fmla="*/ 45530 w 4696357"/>
              <a:gd name="connsiteY49" fmla="*/ 1592317 h 1876096"/>
              <a:gd name="connsiteX50" fmla="*/ 29764 w 4696357"/>
              <a:gd name="connsiteY50" fmla="*/ 1150883 h 1876096"/>
              <a:gd name="connsiteX51" fmla="*/ 61295 w 4696357"/>
              <a:gd name="connsiteY51" fmla="*/ 1103586 h 1876096"/>
              <a:gd name="connsiteX52" fmla="*/ 108592 w 4696357"/>
              <a:gd name="connsiteY52" fmla="*/ 1008993 h 1876096"/>
              <a:gd name="connsiteX53" fmla="*/ 203185 w 4696357"/>
              <a:gd name="connsiteY53" fmla="*/ 914400 h 1876096"/>
              <a:gd name="connsiteX54" fmla="*/ 250481 w 4696357"/>
              <a:gd name="connsiteY54" fmla="*/ 882869 h 1876096"/>
              <a:gd name="connsiteX55" fmla="*/ 297778 w 4696357"/>
              <a:gd name="connsiteY55" fmla="*/ 819807 h 1876096"/>
              <a:gd name="connsiteX56" fmla="*/ 392371 w 4696357"/>
              <a:gd name="connsiteY56" fmla="*/ 756745 h 1876096"/>
              <a:gd name="connsiteX57" fmla="*/ 439668 w 4696357"/>
              <a:gd name="connsiteY57" fmla="*/ 725214 h 1876096"/>
              <a:gd name="connsiteX58" fmla="*/ 518495 w 4696357"/>
              <a:gd name="connsiteY58" fmla="*/ 630620 h 1876096"/>
              <a:gd name="connsiteX59" fmla="*/ 581557 w 4696357"/>
              <a:gd name="connsiteY59" fmla="*/ 614855 h 1876096"/>
              <a:gd name="connsiteX60" fmla="*/ 676150 w 4696357"/>
              <a:gd name="connsiteY60" fmla="*/ 536027 h 1876096"/>
              <a:gd name="connsiteX61" fmla="*/ 723447 w 4696357"/>
              <a:gd name="connsiteY61" fmla="*/ 504496 h 1876096"/>
              <a:gd name="connsiteX62" fmla="*/ 833806 w 4696357"/>
              <a:gd name="connsiteY62" fmla="*/ 378372 h 1876096"/>
              <a:gd name="connsiteX63" fmla="*/ 896868 w 4696357"/>
              <a:gd name="connsiteY63" fmla="*/ 283779 h 1876096"/>
              <a:gd name="connsiteX64" fmla="*/ 928399 w 4696357"/>
              <a:gd name="connsiteY64" fmla="*/ 236483 h 1876096"/>
              <a:gd name="connsiteX65" fmla="*/ 975695 w 4696357"/>
              <a:gd name="connsiteY65" fmla="*/ 204952 h 1876096"/>
              <a:gd name="connsiteX66" fmla="*/ 991461 w 4696357"/>
              <a:gd name="connsiteY66" fmla="*/ 189186 h 187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696357" h="1876096">
                <a:moveTo>
                  <a:pt x="849571" y="252248"/>
                </a:moveTo>
                <a:cubicBezTo>
                  <a:pt x="875847" y="231227"/>
                  <a:pt x="899864" y="207020"/>
                  <a:pt x="928399" y="189186"/>
                </a:cubicBezTo>
                <a:cubicBezTo>
                  <a:pt x="1034133" y="123102"/>
                  <a:pt x="910589" y="270054"/>
                  <a:pt x="1070288" y="110358"/>
                </a:cubicBezTo>
                <a:cubicBezTo>
                  <a:pt x="1159947" y="20701"/>
                  <a:pt x="1073618" y="92928"/>
                  <a:pt x="1164881" y="47296"/>
                </a:cubicBezTo>
                <a:cubicBezTo>
                  <a:pt x="1287118" y="-13823"/>
                  <a:pt x="1140603" y="39622"/>
                  <a:pt x="1259475" y="0"/>
                </a:cubicBezTo>
                <a:cubicBezTo>
                  <a:pt x="1354068" y="5255"/>
                  <a:pt x="1448942" y="6783"/>
                  <a:pt x="1543254" y="15765"/>
                </a:cubicBezTo>
                <a:cubicBezTo>
                  <a:pt x="1598133" y="20992"/>
                  <a:pt x="1588572" y="41162"/>
                  <a:pt x="1637847" y="63062"/>
                </a:cubicBezTo>
                <a:cubicBezTo>
                  <a:pt x="1668219" y="76561"/>
                  <a:pt x="1700909" y="84083"/>
                  <a:pt x="1732440" y="94593"/>
                </a:cubicBezTo>
                <a:lnTo>
                  <a:pt x="1874330" y="141889"/>
                </a:lnTo>
                <a:lnTo>
                  <a:pt x="1921626" y="157655"/>
                </a:lnTo>
                <a:cubicBezTo>
                  <a:pt x="1932136" y="173421"/>
                  <a:pt x="1941027" y="190396"/>
                  <a:pt x="1953157" y="204952"/>
                </a:cubicBezTo>
                <a:cubicBezTo>
                  <a:pt x="1978060" y="234836"/>
                  <a:pt x="2012320" y="266064"/>
                  <a:pt x="2047750" y="283779"/>
                </a:cubicBezTo>
                <a:cubicBezTo>
                  <a:pt x="2062614" y="291211"/>
                  <a:pt x="2079281" y="294290"/>
                  <a:pt x="2095047" y="299545"/>
                </a:cubicBezTo>
                <a:cubicBezTo>
                  <a:pt x="2110812" y="315310"/>
                  <a:pt x="2123792" y="334474"/>
                  <a:pt x="2142343" y="346841"/>
                </a:cubicBezTo>
                <a:cubicBezTo>
                  <a:pt x="2156170" y="356059"/>
                  <a:pt x="2173607" y="358234"/>
                  <a:pt x="2189640" y="362607"/>
                </a:cubicBezTo>
                <a:cubicBezTo>
                  <a:pt x="2231448" y="374009"/>
                  <a:pt x="2274653" y="380434"/>
                  <a:pt x="2315764" y="394138"/>
                </a:cubicBezTo>
                <a:cubicBezTo>
                  <a:pt x="2363061" y="409903"/>
                  <a:pt x="2409288" y="429342"/>
                  <a:pt x="2457654" y="441434"/>
                </a:cubicBezTo>
                <a:lnTo>
                  <a:pt x="2646840" y="488731"/>
                </a:lnTo>
                <a:cubicBezTo>
                  <a:pt x="2667861" y="493986"/>
                  <a:pt x="2689346" y="497644"/>
                  <a:pt x="2709902" y="504496"/>
                </a:cubicBezTo>
                <a:cubicBezTo>
                  <a:pt x="2909218" y="570936"/>
                  <a:pt x="2590541" y="460099"/>
                  <a:pt x="2804495" y="551793"/>
                </a:cubicBezTo>
                <a:cubicBezTo>
                  <a:pt x="2848876" y="570813"/>
                  <a:pt x="2962958" y="578597"/>
                  <a:pt x="2993681" y="583324"/>
                </a:cubicBezTo>
                <a:cubicBezTo>
                  <a:pt x="3020166" y="587399"/>
                  <a:pt x="3045724" y="598324"/>
                  <a:pt x="3072509" y="599089"/>
                </a:cubicBezTo>
                <a:cubicBezTo>
                  <a:pt x="3413996" y="608846"/>
                  <a:pt x="3755682" y="609600"/>
                  <a:pt x="4097268" y="614855"/>
                </a:cubicBezTo>
                <a:cubicBezTo>
                  <a:pt x="4139309" y="620110"/>
                  <a:pt x="4181600" y="623655"/>
                  <a:pt x="4223392" y="630620"/>
                </a:cubicBezTo>
                <a:cubicBezTo>
                  <a:pt x="4262984" y="637219"/>
                  <a:pt x="4296264" y="649656"/>
                  <a:pt x="4333750" y="662152"/>
                </a:cubicBezTo>
                <a:cubicBezTo>
                  <a:pt x="4404267" y="767926"/>
                  <a:pt x="4321198" y="664294"/>
                  <a:pt x="4412578" y="725214"/>
                </a:cubicBezTo>
                <a:cubicBezTo>
                  <a:pt x="4431129" y="737581"/>
                  <a:pt x="4442747" y="758237"/>
                  <a:pt x="4459875" y="772510"/>
                </a:cubicBezTo>
                <a:cubicBezTo>
                  <a:pt x="4474431" y="784640"/>
                  <a:pt x="4491406" y="793531"/>
                  <a:pt x="4507171" y="804041"/>
                </a:cubicBezTo>
                <a:lnTo>
                  <a:pt x="4570233" y="898634"/>
                </a:lnTo>
                <a:cubicBezTo>
                  <a:pt x="4580743" y="914400"/>
                  <a:pt x="4595772" y="927955"/>
                  <a:pt x="4601764" y="945931"/>
                </a:cubicBezTo>
                <a:cubicBezTo>
                  <a:pt x="4626756" y="1020906"/>
                  <a:pt x="4651628" y="1087461"/>
                  <a:pt x="4664826" y="1166648"/>
                </a:cubicBezTo>
                <a:cubicBezTo>
                  <a:pt x="4686701" y="1297895"/>
                  <a:pt x="4676071" y="1229596"/>
                  <a:pt x="4696357" y="1371600"/>
                </a:cubicBezTo>
                <a:cubicBezTo>
                  <a:pt x="4691102" y="1424152"/>
                  <a:pt x="4688623" y="1477055"/>
                  <a:pt x="4680592" y="1529255"/>
                </a:cubicBezTo>
                <a:cubicBezTo>
                  <a:pt x="4678065" y="1545680"/>
                  <a:pt x="4675207" y="1563575"/>
                  <a:pt x="4664826" y="1576552"/>
                </a:cubicBezTo>
                <a:cubicBezTo>
                  <a:pt x="4652990" y="1591348"/>
                  <a:pt x="4633295" y="1597573"/>
                  <a:pt x="4617530" y="1608083"/>
                </a:cubicBezTo>
                <a:cubicBezTo>
                  <a:pt x="4601813" y="1655231"/>
                  <a:pt x="4598518" y="1681732"/>
                  <a:pt x="4554468" y="1718441"/>
                </a:cubicBezTo>
                <a:cubicBezTo>
                  <a:pt x="4541701" y="1729080"/>
                  <a:pt x="4522937" y="1728952"/>
                  <a:pt x="4507171" y="1734207"/>
                </a:cubicBezTo>
                <a:cubicBezTo>
                  <a:pt x="4472303" y="1769075"/>
                  <a:pt x="4456478" y="1791084"/>
                  <a:pt x="4412578" y="1813034"/>
                </a:cubicBezTo>
                <a:cubicBezTo>
                  <a:pt x="4397714" y="1820466"/>
                  <a:pt x="4381260" y="1824235"/>
                  <a:pt x="4365281" y="1828800"/>
                </a:cubicBezTo>
                <a:cubicBezTo>
                  <a:pt x="4277727" y="1853815"/>
                  <a:pt x="4291237" y="1843882"/>
                  <a:pt x="4176095" y="1860331"/>
                </a:cubicBezTo>
                <a:cubicBezTo>
                  <a:pt x="4144450" y="1864852"/>
                  <a:pt x="4113033" y="1870841"/>
                  <a:pt x="4081502" y="1876096"/>
                </a:cubicBezTo>
                <a:cubicBezTo>
                  <a:pt x="3923847" y="1870841"/>
                  <a:pt x="3766050" y="1868845"/>
                  <a:pt x="3608537" y="1860331"/>
                </a:cubicBezTo>
                <a:cubicBezTo>
                  <a:pt x="3554949" y="1857434"/>
                  <a:pt x="3474549" y="1839839"/>
                  <a:pt x="3419350" y="1828800"/>
                </a:cubicBezTo>
                <a:lnTo>
                  <a:pt x="1291006" y="1844565"/>
                </a:lnTo>
                <a:cubicBezTo>
                  <a:pt x="1143767" y="1844565"/>
                  <a:pt x="996595" y="1836747"/>
                  <a:pt x="849571" y="1828800"/>
                </a:cubicBezTo>
                <a:cubicBezTo>
                  <a:pt x="644444" y="1817712"/>
                  <a:pt x="775758" y="1815343"/>
                  <a:pt x="613088" y="1797269"/>
                </a:cubicBezTo>
                <a:cubicBezTo>
                  <a:pt x="281526" y="1760429"/>
                  <a:pt x="542151" y="1801210"/>
                  <a:pt x="329309" y="1765738"/>
                </a:cubicBezTo>
                <a:cubicBezTo>
                  <a:pt x="297778" y="1755228"/>
                  <a:pt x="262371" y="1752643"/>
                  <a:pt x="234716" y="1734207"/>
                </a:cubicBezTo>
                <a:cubicBezTo>
                  <a:pt x="203185" y="1713186"/>
                  <a:pt x="166919" y="1697941"/>
                  <a:pt x="140123" y="1671145"/>
                </a:cubicBezTo>
                <a:cubicBezTo>
                  <a:pt x="79428" y="1610450"/>
                  <a:pt x="111377" y="1636216"/>
                  <a:pt x="45530" y="1592317"/>
                </a:cubicBezTo>
                <a:cubicBezTo>
                  <a:pt x="-16617" y="1405877"/>
                  <a:pt x="-8341" y="1468432"/>
                  <a:pt x="29764" y="1150883"/>
                </a:cubicBezTo>
                <a:cubicBezTo>
                  <a:pt x="32022" y="1132070"/>
                  <a:pt x="52821" y="1120534"/>
                  <a:pt x="61295" y="1103586"/>
                </a:cubicBezTo>
                <a:cubicBezTo>
                  <a:pt x="92601" y="1040975"/>
                  <a:pt x="56957" y="1067082"/>
                  <a:pt x="108592" y="1008993"/>
                </a:cubicBezTo>
                <a:cubicBezTo>
                  <a:pt x="138217" y="975665"/>
                  <a:pt x="166083" y="939135"/>
                  <a:pt x="203185" y="914400"/>
                </a:cubicBezTo>
                <a:cubicBezTo>
                  <a:pt x="218950" y="903890"/>
                  <a:pt x="237083" y="896267"/>
                  <a:pt x="250481" y="882869"/>
                </a:cubicBezTo>
                <a:cubicBezTo>
                  <a:pt x="269061" y="864289"/>
                  <a:pt x="278139" y="837264"/>
                  <a:pt x="297778" y="819807"/>
                </a:cubicBezTo>
                <a:cubicBezTo>
                  <a:pt x="326102" y="794631"/>
                  <a:pt x="360840" y="777766"/>
                  <a:pt x="392371" y="756745"/>
                </a:cubicBezTo>
                <a:lnTo>
                  <a:pt x="439668" y="725214"/>
                </a:lnTo>
                <a:cubicBezTo>
                  <a:pt x="459759" y="695077"/>
                  <a:pt x="485814" y="649295"/>
                  <a:pt x="518495" y="630620"/>
                </a:cubicBezTo>
                <a:cubicBezTo>
                  <a:pt x="537308" y="619870"/>
                  <a:pt x="560536" y="620110"/>
                  <a:pt x="581557" y="614855"/>
                </a:cubicBezTo>
                <a:cubicBezTo>
                  <a:pt x="698987" y="536569"/>
                  <a:pt x="554761" y="637185"/>
                  <a:pt x="676150" y="536027"/>
                </a:cubicBezTo>
                <a:cubicBezTo>
                  <a:pt x="690706" y="523897"/>
                  <a:pt x="707681" y="515006"/>
                  <a:pt x="723447" y="504496"/>
                </a:cubicBezTo>
                <a:cubicBezTo>
                  <a:pt x="797019" y="394137"/>
                  <a:pt x="754978" y="430924"/>
                  <a:pt x="833806" y="378372"/>
                </a:cubicBezTo>
                <a:cubicBezTo>
                  <a:pt x="861511" y="295255"/>
                  <a:pt x="831260" y="362508"/>
                  <a:pt x="896868" y="283779"/>
                </a:cubicBezTo>
                <a:cubicBezTo>
                  <a:pt x="908998" y="269223"/>
                  <a:pt x="915001" y="249881"/>
                  <a:pt x="928399" y="236483"/>
                </a:cubicBezTo>
                <a:cubicBezTo>
                  <a:pt x="941797" y="223085"/>
                  <a:pt x="960537" y="216321"/>
                  <a:pt x="975695" y="204952"/>
                </a:cubicBezTo>
                <a:cubicBezTo>
                  <a:pt x="981641" y="200493"/>
                  <a:pt x="986206" y="194441"/>
                  <a:pt x="991461" y="189186"/>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539750" y="2737702"/>
            <a:ext cx="1749197" cy="923330"/>
          </a:xfrm>
          <a:prstGeom prst="rect">
            <a:avLst/>
          </a:prstGeom>
          <a:noFill/>
        </p:spPr>
        <p:txBody>
          <a:bodyPr wrap="none" rtlCol="0">
            <a:spAutoFit/>
          </a:bodyPr>
          <a:lstStyle/>
          <a:p>
            <a:r>
              <a:rPr lang="fr-FR" dirty="0" smtClean="0">
                <a:solidFill>
                  <a:srgbClr val="FF0000"/>
                </a:solidFill>
              </a:rPr>
              <a:t>Routage</a:t>
            </a:r>
          </a:p>
          <a:p>
            <a:r>
              <a:rPr lang="fr-FR" dirty="0">
                <a:solidFill>
                  <a:srgbClr val="FF0000"/>
                </a:solidFill>
              </a:rPr>
              <a:t> </a:t>
            </a:r>
            <a:r>
              <a:rPr lang="fr-FR" dirty="0" smtClean="0">
                <a:solidFill>
                  <a:srgbClr val="FF0000"/>
                </a:solidFill>
              </a:rPr>
              <a:t>  - Statique</a:t>
            </a:r>
          </a:p>
          <a:p>
            <a:r>
              <a:rPr lang="fr-FR" dirty="0">
                <a:solidFill>
                  <a:srgbClr val="FF0000"/>
                </a:solidFill>
              </a:rPr>
              <a:t> </a:t>
            </a:r>
            <a:r>
              <a:rPr lang="fr-FR" dirty="0" smtClean="0">
                <a:solidFill>
                  <a:srgbClr val="FF0000"/>
                </a:solidFill>
              </a:rPr>
              <a:t>  - Dynamique</a:t>
            </a:r>
            <a:endParaRPr lang="fr-FR" dirty="0">
              <a:solidFill>
                <a:srgbClr val="FF0000"/>
              </a:solidFill>
            </a:endParaRP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285</a:t>
            </a:fld>
            <a:endParaRPr lang="fr-BE" dirty="0"/>
          </a:p>
        </p:txBody>
      </p:sp>
    </p:spTree>
    <p:extLst>
      <p:ext uri="{BB962C8B-B14F-4D97-AF65-F5344CB8AC3E}">
        <p14:creationId xmlns:p14="http://schemas.microsoft.com/office/powerpoint/2010/main" val="217089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Routage</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Routage statique</a:t>
            </a:r>
          </a:p>
          <a:p>
            <a:pPr lvl="1"/>
            <a:r>
              <a:rPr lang="fr-FR" dirty="0" smtClean="0">
                <a:solidFill>
                  <a:srgbClr val="0070C0"/>
                </a:solidFill>
              </a:rPr>
              <a:t>Configuration manuelle</a:t>
            </a:r>
          </a:p>
          <a:p>
            <a:pPr lvl="2"/>
            <a:r>
              <a:rPr lang="fr-FR" dirty="0" smtClean="0"/>
              <a:t>La charge administrative augmente fortement avec la taille du réseau.</a:t>
            </a:r>
          </a:p>
          <a:p>
            <a:pPr lvl="1"/>
            <a:r>
              <a:rPr lang="fr-FR" dirty="0">
                <a:solidFill>
                  <a:srgbClr val="0070C0"/>
                </a:solidFill>
              </a:rPr>
              <a:t>Adapté aux réseaux de petite </a:t>
            </a:r>
            <a:r>
              <a:rPr lang="fr-FR" dirty="0" smtClean="0">
                <a:solidFill>
                  <a:srgbClr val="0070C0"/>
                </a:solidFill>
              </a:rPr>
              <a:t>taille</a:t>
            </a:r>
          </a:p>
          <a:p>
            <a:pPr lvl="2"/>
            <a:r>
              <a:rPr lang="fr-FR" dirty="0" smtClean="0"/>
              <a:t>Et qui ne vont pas grandir.</a:t>
            </a:r>
          </a:p>
          <a:p>
            <a:pPr lvl="1"/>
            <a:r>
              <a:rPr lang="fr-FR" dirty="0" smtClean="0">
                <a:solidFill>
                  <a:srgbClr val="0070C0"/>
                </a:solidFill>
              </a:rPr>
              <a:t>Utilisé pour :</a:t>
            </a:r>
          </a:p>
          <a:p>
            <a:pPr lvl="2"/>
            <a:r>
              <a:rPr lang="fr-FR" dirty="0"/>
              <a:t>A</a:t>
            </a:r>
            <a:r>
              <a:rPr lang="fr-FR" dirty="0" smtClean="0"/>
              <a:t>ssurer </a:t>
            </a:r>
            <a:r>
              <a:rPr lang="fr-FR" dirty="0"/>
              <a:t>le routage avec des réseaux d'extrémité</a:t>
            </a:r>
            <a:r>
              <a:rPr lang="fr-FR" dirty="0" smtClean="0"/>
              <a:t>.</a:t>
            </a:r>
          </a:p>
          <a:p>
            <a:pPr lvl="2"/>
            <a:r>
              <a:rPr lang="fr-FR" dirty="0" smtClean="0"/>
              <a:t>Configurer des routes par défaut.</a:t>
            </a:r>
          </a:p>
          <a:p>
            <a:pPr lvl="1"/>
            <a:endParaRPr 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286</a:t>
            </a:fld>
            <a:endParaRPr lang="fr-BE" dirty="0"/>
          </a:p>
        </p:txBody>
      </p:sp>
    </p:spTree>
    <p:extLst>
      <p:ext uri="{BB962C8B-B14F-4D97-AF65-F5344CB8AC3E}">
        <p14:creationId xmlns:p14="http://schemas.microsoft.com/office/powerpoint/2010/main" val="149927569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Routage</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Routage dynamique</a:t>
            </a:r>
          </a:p>
          <a:p>
            <a:pPr lvl="1"/>
            <a:r>
              <a:rPr lang="fr-FR" dirty="0" smtClean="0">
                <a:solidFill>
                  <a:srgbClr val="0070C0"/>
                </a:solidFill>
              </a:rPr>
              <a:t>Dynamique</a:t>
            </a:r>
          </a:p>
          <a:p>
            <a:pPr lvl="2"/>
            <a:r>
              <a:rPr lang="fr-FR" dirty="0" smtClean="0"/>
              <a:t>Découverte automatique des réseaux distants.</a:t>
            </a:r>
          </a:p>
          <a:p>
            <a:pPr lvl="2"/>
            <a:r>
              <a:rPr lang="fr-FR" dirty="0" smtClean="0"/>
              <a:t>Calcul automatique des meilleurs chemins.</a:t>
            </a:r>
          </a:p>
          <a:p>
            <a:pPr lvl="2"/>
            <a:r>
              <a:rPr lang="fr-FR" dirty="0" smtClean="0"/>
              <a:t>Adaptation automatique en cas de modification topologique.</a:t>
            </a:r>
          </a:p>
          <a:p>
            <a:pPr lvl="1"/>
            <a:r>
              <a:rPr lang="fr-FR" dirty="0" smtClean="0">
                <a:solidFill>
                  <a:srgbClr val="0070C0"/>
                </a:solidFill>
              </a:rPr>
              <a:t>Charge administrative </a:t>
            </a:r>
          </a:p>
          <a:p>
            <a:pPr lvl="2"/>
            <a:r>
              <a:rPr lang="fr-FR" dirty="0" smtClean="0"/>
              <a:t>Moindre qu’avec le routage statique.</a:t>
            </a:r>
          </a:p>
          <a:p>
            <a:pPr lvl="1"/>
            <a:r>
              <a:rPr lang="fr-FR" dirty="0" smtClean="0">
                <a:solidFill>
                  <a:srgbClr val="0070C0"/>
                </a:solidFill>
              </a:rPr>
              <a:t>Inconvénients</a:t>
            </a:r>
          </a:p>
          <a:p>
            <a:pPr lvl="2"/>
            <a:r>
              <a:rPr lang="fr-FR" dirty="0" smtClean="0"/>
              <a:t>Consommation de ressources (mémoire, processeur, …)</a:t>
            </a:r>
          </a:p>
          <a:p>
            <a:pPr lvl="2"/>
            <a:r>
              <a:rPr lang="fr-FR" dirty="0" smtClean="0"/>
              <a:t>Nécessite des connaissances supplémentaires.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287</a:t>
            </a:fld>
            <a:endParaRPr lang="fr-BE" dirty="0"/>
          </a:p>
        </p:txBody>
      </p:sp>
    </p:spTree>
    <p:extLst>
      <p:ext uri="{BB962C8B-B14F-4D97-AF65-F5344CB8AC3E}">
        <p14:creationId xmlns:p14="http://schemas.microsoft.com/office/powerpoint/2010/main" val="230052136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solidFill>
                  <a:schemeClr val="accent6">
                    <a:lumMod val="75000"/>
                  </a:schemeClr>
                </a:solidFill>
              </a:rPr>
              <a:t>OSPF</a:t>
            </a:r>
          </a:p>
          <a:p>
            <a:pPr lvl="1"/>
            <a:r>
              <a:rPr lang="fr-FR" dirty="0" smtClean="0">
                <a:solidFill>
                  <a:srgbClr val="0070C0"/>
                </a:solidFill>
              </a:rPr>
              <a:t>Open </a:t>
            </a:r>
            <a:r>
              <a:rPr lang="fr-FR" dirty="0" err="1" smtClean="0">
                <a:solidFill>
                  <a:srgbClr val="0070C0"/>
                </a:solidFill>
              </a:rPr>
              <a:t>Shortest</a:t>
            </a:r>
            <a:r>
              <a:rPr lang="fr-FR" dirty="0" smtClean="0">
                <a:solidFill>
                  <a:srgbClr val="0070C0"/>
                </a:solidFill>
              </a:rPr>
              <a:t> Path First</a:t>
            </a:r>
          </a:p>
          <a:p>
            <a:pPr lvl="2"/>
            <a:r>
              <a:rPr lang="fr-FR" dirty="0"/>
              <a:t>OSPFv2 (RFC 2328) </a:t>
            </a:r>
            <a:r>
              <a:rPr lang="fr-FR" dirty="0">
                <a:sym typeface="Wingdings" panose="05000000000000000000" pitchFamily="2" charset="2"/>
              </a:rPr>
              <a:t> IPv4 </a:t>
            </a:r>
          </a:p>
          <a:p>
            <a:pPr lvl="2"/>
            <a:r>
              <a:rPr lang="fr-FR" dirty="0"/>
              <a:t>OSPFv3 (RFC 5340) </a:t>
            </a:r>
            <a:r>
              <a:rPr lang="fr-FR" dirty="0">
                <a:sym typeface="Wingdings" panose="05000000000000000000" pitchFamily="2" charset="2"/>
              </a:rPr>
              <a:t> </a:t>
            </a:r>
            <a:r>
              <a:rPr lang="fr-FR" dirty="0" smtClean="0">
                <a:sym typeface="Wingdings" panose="05000000000000000000" pitchFamily="2" charset="2"/>
              </a:rPr>
              <a:t>IPv6</a:t>
            </a:r>
          </a:p>
          <a:p>
            <a:r>
              <a:rPr lang="fr-FR" dirty="0" smtClean="0">
                <a:solidFill>
                  <a:schemeClr val="accent6">
                    <a:lumMod val="75000"/>
                  </a:schemeClr>
                </a:solidFill>
                <a:sym typeface="Wingdings" panose="05000000000000000000" pitchFamily="2" charset="2"/>
              </a:rPr>
              <a:t>Caractéristiques</a:t>
            </a:r>
            <a:endParaRPr lang="fr-FR" dirty="0">
              <a:solidFill>
                <a:schemeClr val="accent6">
                  <a:lumMod val="75000"/>
                </a:schemeClr>
              </a:solidFill>
              <a:sym typeface="Wingdings" panose="05000000000000000000" pitchFamily="2" charset="2"/>
            </a:endParaRPr>
          </a:p>
          <a:p>
            <a:pPr lvl="1"/>
            <a:r>
              <a:rPr lang="fr-FR" dirty="0" smtClean="0">
                <a:solidFill>
                  <a:srgbClr val="0070C0"/>
                </a:solidFill>
              </a:rPr>
              <a:t>Protocole de routage sans classe à état de liens</a:t>
            </a:r>
          </a:p>
          <a:p>
            <a:pPr lvl="2"/>
            <a:r>
              <a:rPr lang="fr-FR" dirty="0" smtClean="0"/>
              <a:t>Prise en charge de VLSM et CIDR.</a:t>
            </a:r>
          </a:p>
          <a:p>
            <a:pPr lvl="2"/>
            <a:r>
              <a:rPr lang="fr-FR" dirty="0" smtClean="0"/>
              <a:t>Supporte les réseaux discontinus.</a:t>
            </a:r>
          </a:p>
          <a:p>
            <a:pPr lvl="1"/>
            <a:r>
              <a:rPr lang="fr-FR" dirty="0" smtClean="0">
                <a:solidFill>
                  <a:srgbClr val="0070C0"/>
                </a:solidFill>
              </a:rPr>
              <a:t>Convergence rapide</a:t>
            </a:r>
          </a:p>
          <a:p>
            <a:pPr lvl="2"/>
            <a:r>
              <a:rPr lang="fr-FR" dirty="0" smtClean="0"/>
              <a:t>Mises à jour déclenchées.</a:t>
            </a:r>
          </a:p>
          <a:p>
            <a:pPr lvl="2"/>
            <a:r>
              <a:rPr lang="fr-FR" dirty="0" smtClean="0"/>
              <a:t>Diffusion rapide des modifications de topologie.</a:t>
            </a:r>
          </a:p>
          <a:p>
            <a:pPr lvl="1"/>
            <a:r>
              <a:rPr lang="fr-FR" dirty="0" smtClean="0">
                <a:solidFill>
                  <a:srgbClr val="0070C0"/>
                </a:solidFill>
              </a:rPr>
              <a:t>Evolutif</a:t>
            </a:r>
          </a:p>
          <a:p>
            <a:pPr lvl="2"/>
            <a:r>
              <a:rPr lang="fr-FR" dirty="0" smtClean="0"/>
              <a:t>Adapté aux réseaux </a:t>
            </a:r>
            <a:r>
              <a:rPr lang="fr-FR" dirty="0"/>
              <a:t>de </a:t>
            </a:r>
            <a:r>
              <a:rPr lang="fr-FR" dirty="0" smtClean="0"/>
              <a:t>petite et de grande </a:t>
            </a:r>
            <a:r>
              <a:rPr lang="fr-FR" dirty="0"/>
              <a:t>taille</a:t>
            </a:r>
            <a:r>
              <a:rPr lang="fr-FR" dirty="0" smtClean="0"/>
              <a:t>.</a:t>
            </a:r>
          </a:p>
          <a:p>
            <a:pPr lvl="1"/>
            <a:r>
              <a:rPr lang="fr-FR" dirty="0">
                <a:solidFill>
                  <a:srgbClr val="0070C0"/>
                </a:solidFill>
              </a:rPr>
              <a:t>Algorithme </a:t>
            </a:r>
            <a:r>
              <a:rPr lang="fr-FR" dirty="0" smtClean="0">
                <a:solidFill>
                  <a:srgbClr val="0070C0"/>
                </a:solidFill>
              </a:rPr>
              <a:t>SPF</a:t>
            </a:r>
          </a:p>
          <a:p>
            <a:pPr lvl="2"/>
            <a:r>
              <a:rPr lang="fr-BE" altLang="fr-FR" dirty="0"/>
              <a:t>Utilise le concept de </a:t>
            </a:r>
            <a:r>
              <a:rPr lang="fr-BE" altLang="fr-FR" dirty="0" smtClean="0"/>
              <a:t>zones</a:t>
            </a:r>
            <a:endParaRPr lang="fr-FR" dirty="0" smtClean="0">
              <a:solidFill>
                <a:schemeClr val="accent2"/>
              </a:solidFill>
            </a:endParaRPr>
          </a:p>
          <a:p>
            <a:pPr lvl="1"/>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288</a:t>
            </a:fld>
            <a:endParaRPr lang="fr-BE" dirty="0"/>
          </a:p>
        </p:txBody>
      </p:sp>
    </p:spTree>
    <p:extLst>
      <p:ext uri="{BB962C8B-B14F-4D97-AF65-F5344CB8AC3E}">
        <p14:creationId xmlns:p14="http://schemas.microsoft.com/office/powerpoint/2010/main" val="154451974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Composants d’OSPF</a:t>
            </a:r>
          </a:p>
        </p:txBody>
      </p:sp>
      <p:sp>
        <p:nvSpPr>
          <p:cNvPr id="3" name="Espace réservé du contenu 2"/>
          <p:cNvSpPr>
            <a:spLocks noGrp="1"/>
          </p:cNvSpPr>
          <p:nvPr>
            <p:ph idx="1"/>
          </p:nvPr>
        </p:nvSpPr>
        <p:spPr>
          <a:xfrm>
            <a:off x="457200" y="1639341"/>
            <a:ext cx="8229600" cy="4525963"/>
          </a:xfrm>
        </p:spPr>
        <p:txBody>
          <a:bodyPr/>
          <a:lstStyle/>
          <a:p>
            <a:r>
              <a:rPr lang="fr-FR" dirty="0" smtClean="0">
                <a:solidFill>
                  <a:schemeClr val="accent6">
                    <a:lumMod val="75000"/>
                  </a:schemeClr>
                </a:solidFill>
              </a:rPr>
              <a:t>Composants principaux d’OSPF</a:t>
            </a:r>
          </a:p>
          <a:p>
            <a:pPr lvl="1"/>
            <a:r>
              <a:rPr lang="fr-FR" dirty="0" smtClean="0">
                <a:solidFill>
                  <a:srgbClr val="0070C0"/>
                </a:solidFill>
              </a:rPr>
              <a:t>Structure des données</a:t>
            </a:r>
          </a:p>
          <a:p>
            <a:pPr lvl="2"/>
            <a:r>
              <a:rPr lang="fr-FR" dirty="0" smtClean="0"/>
              <a:t>Données de contiguïté.</a:t>
            </a:r>
          </a:p>
          <a:p>
            <a:pPr lvl="2"/>
            <a:r>
              <a:rPr lang="fr-FR" dirty="0" smtClean="0"/>
              <a:t>Données d’états de liens.</a:t>
            </a:r>
          </a:p>
          <a:p>
            <a:pPr lvl="2"/>
            <a:r>
              <a:rPr lang="fr-FR" dirty="0" smtClean="0"/>
              <a:t>Données de réacheminement (routage).</a:t>
            </a:r>
          </a:p>
          <a:p>
            <a:pPr lvl="1"/>
            <a:r>
              <a:rPr lang="fr-FR" dirty="0" smtClean="0">
                <a:solidFill>
                  <a:srgbClr val="0070C0"/>
                </a:solidFill>
              </a:rPr>
              <a:t>Messages</a:t>
            </a:r>
          </a:p>
          <a:p>
            <a:pPr lvl="2"/>
            <a:r>
              <a:rPr lang="fr-FR" dirty="0" smtClean="0"/>
              <a:t>Paquets Hello, DBD, LSR, LSU, </a:t>
            </a:r>
            <a:r>
              <a:rPr lang="fr-FR" dirty="0" err="1" smtClean="0"/>
              <a:t>LSAck</a:t>
            </a:r>
            <a:r>
              <a:rPr lang="fr-FR" dirty="0" smtClean="0"/>
              <a:t>.</a:t>
            </a:r>
          </a:p>
          <a:p>
            <a:pPr lvl="1"/>
            <a:r>
              <a:rPr lang="fr-FR" dirty="0" smtClean="0">
                <a:solidFill>
                  <a:srgbClr val="0070C0"/>
                </a:solidFill>
              </a:rPr>
              <a:t>Algorithme</a:t>
            </a:r>
          </a:p>
          <a:p>
            <a:pPr lvl="2"/>
            <a:r>
              <a:rPr lang="fr-FR" dirty="0" smtClean="0"/>
              <a:t>SPF.</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289</a:t>
            </a:fld>
            <a:endParaRPr lang="fr-BE" dirty="0"/>
          </a:p>
        </p:txBody>
      </p:sp>
    </p:spTree>
    <p:extLst>
      <p:ext uri="{BB962C8B-B14F-4D97-AF65-F5344CB8AC3E}">
        <p14:creationId xmlns:p14="http://schemas.microsoft.com/office/powerpoint/2010/main" val="41396324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defRPr/>
            </a:pPr>
            <a:r>
              <a:rPr lang="fr-FR" altLang="fr-FR" dirty="0" smtClean="0">
                <a:solidFill>
                  <a:schemeClr val="tx1"/>
                </a:solidFill>
              </a:rPr>
              <a:t>Choix des périphériques appropriés</a:t>
            </a:r>
            <a:endParaRPr lang="fr-FR" dirty="0"/>
          </a:p>
        </p:txBody>
      </p:sp>
      <p:sp>
        <p:nvSpPr>
          <p:cNvPr id="3" name="Espace réservé du contenu 2"/>
          <p:cNvSpPr>
            <a:spLocks noGrp="1"/>
          </p:cNvSpPr>
          <p:nvPr>
            <p:ph idx="1"/>
          </p:nvPr>
        </p:nvSpPr>
        <p:spPr/>
        <p:txBody>
          <a:bodyPr>
            <a:normAutofit/>
          </a:bodyPr>
          <a:lstStyle/>
          <a:p>
            <a:pPr>
              <a:defRPr/>
            </a:pPr>
            <a:r>
              <a:rPr lang="fr-FR" altLang="fr-FR" dirty="0" smtClean="0">
                <a:solidFill>
                  <a:schemeClr val="accent6">
                    <a:lumMod val="75000"/>
                  </a:schemeClr>
                </a:solidFill>
              </a:rPr>
              <a:t>Catégories de commutateurs</a:t>
            </a:r>
          </a:p>
          <a:p>
            <a:pPr lvl="1">
              <a:defRPr/>
            </a:pPr>
            <a:r>
              <a:rPr lang="fr-FR" dirty="0">
                <a:solidFill>
                  <a:srgbClr val="0070C0"/>
                </a:solidFill>
              </a:rPr>
              <a:t>Commutateurs gérés dans le </a:t>
            </a:r>
            <a:r>
              <a:rPr lang="fr-FR" dirty="0" smtClean="0">
                <a:solidFill>
                  <a:srgbClr val="0070C0"/>
                </a:solidFill>
              </a:rPr>
              <a:t>cloud</a:t>
            </a:r>
          </a:p>
          <a:p>
            <a:pPr lvl="2">
              <a:defRPr/>
            </a:pPr>
            <a:r>
              <a:rPr lang="fr-FR" dirty="0"/>
              <a:t>Mise en place </a:t>
            </a:r>
            <a:r>
              <a:rPr lang="fr-FR" dirty="0" smtClean="0"/>
              <a:t>simple</a:t>
            </a:r>
            <a:r>
              <a:rPr lang="fr-FR" dirty="0"/>
              <a:t>, interface de gestion simplifiée, </a:t>
            </a:r>
            <a:r>
              <a:rPr lang="fr-FR" dirty="0" smtClean="0"/>
              <a:t>empilage </a:t>
            </a:r>
            <a:r>
              <a:rPr lang="fr-FR" dirty="0"/>
              <a:t>virtuel des </a:t>
            </a:r>
            <a:r>
              <a:rPr lang="fr-FR" dirty="0" smtClean="0"/>
              <a:t>commutateurs, grand visibilité </a:t>
            </a:r>
            <a:r>
              <a:rPr lang="fr-FR" dirty="0"/>
              <a:t>sur le réseau et son </a:t>
            </a:r>
            <a:r>
              <a:rPr lang="fr-FR" dirty="0" smtClean="0"/>
              <a:t>utilisation.</a:t>
            </a:r>
            <a:endParaRPr lang="fr-FR" dirty="0"/>
          </a:p>
          <a:p>
            <a:pPr lvl="1">
              <a:defRPr/>
            </a:pPr>
            <a:r>
              <a:rPr lang="fr-FR" altLang="fr-FR" dirty="0" smtClean="0">
                <a:solidFill>
                  <a:srgbClr val="0070C0"/>
                </a:solidFill>
              </a:rPr>
              <a:t>Commutateurs </a:t>
            </a:r>
            <a:r>
              <a:rPr lang="fr-FR" altLang="fr-FR" dirty="0">
                <a:solidFill>
                  <a:srgbClr val="0070C0"/>
                </a:solidFill>
              </a:rPr>
              <a:t>de Data </a:t>
            </a:r>
            <a:r>
              <a:rPr lang="fr-FR" altLang="fr-FR" dirty="0" err="1" smtClean="0">
                <a:solidFill>
                  <a:srgbClr val="0070C0"/>
                </a:solidFill>
              </a:rPr>
              <a:t>centers</a:t>
            </a:r>
            <a:endParaRPr lang="fr-FR" altLang="fr-FR" dirty="0" smtClean="0">
              <a:solidFill>
                <a:srgbClr val="0070C0"/>
              </a:solidFill>
            </a:endParaRPr>
          </a:p>
          <a:p>
            <a:pPr lvl="2">
              <a:defRPr/>
            </a:pPr>
            <a:r>
              <a:rPr lang="fr-FR" altLang="fr-FR" dirty="0" smtClean="0"/>
              <a:t>Facilitent l'évolutivité de l'infrastructure, la continuité opérationnelle, la flexibilité du transport.</a:t>
            </a:r>
            <a:endParaRPr lang="fr-FR" altLang="fr-FR" dirty="0">
              <a:solidFill>
                <a:srgbClr val="0070C0"/>
              </a:solidFill>
            </a:endParaRPr>
          </a:p>
          <a:p>
            <a:pPr lvl="1">
              <a:defRPr/>
            </a:pPr>
            <a:r>
              <a:rPr lang="fr-FR" altLang="fr-FR" dirty="0">
                <a:solidFill>
                  <a:srgbClr val="0070C0"/>
                </a:solidFill>
              </a:rPr>
              <a:t>Commutateurs pour fournisseurs de </a:t>
            </a:r>
            <a:r>
              <a:rPr lang="fr-FR" altLang="fr-FR" dirty="0" smtClean="0">
                <a:solidFill>
                  <a:srgbClr val="0070C0"/>
                </a:solidFill>
              </a:rPr>
              <a:t>services</a:t>
            </a:r>
          </a:p>
          <a:p>
            <a:pPr lvl="2">
              <a:defRPr/>
            </a:pPr>
            <a:r>
              <a:rPr lang="fr-FR" altLang="fr-FR" dirty="0" smtClean="0"/>
              <a:t>Qui </a:t>
            </a:r>
            <a:r>
              <a:rPr lang="fr-FR" altLang="fr-FR" dirty="0"/>
              <a:t>agrègent le trafic à la périphérie d'un </a:t>
            </a:r>
            <a:r>
              <a:rPr lang="fr-FR" altLang="fr-FR" dirty="0" smtClean="0"/>
              <a:t>réseau ou qui apportent </a:t>
            </a:r>
            <a:r>
              <a:rPr lang="fr-FR" altLang="fr-FR" dirty="0"/>
              <a:t>surveillance des applications, services unifiés, virtualisation, sécurité intégrée et gestion simplifiée.</a:t>
            </a:r>
          </a:p>
          <a:p>
            <a:pPr lvl="1">
              <a:defRPr/>
            </a:pPr>
            <a:r>
              <a:rPr lang="fr-FR" dirty="0" smtClean="0">
                <a:solidFill>
                  <a:srgbClr val="0070C0"/>
                </a:solidFill>
              </a:rPr>
              <a:t>Réseaux virtuels</a:t>
            </a:r>
          </a:p>
          <a:p>
            <a:pPr lvl="2">
              <a:defRPr/>
            </a:pPr>
            <a:r>
              <a:rPr lang="fr-FR" dirty="0"/>
              <a:t>Permet aux règles de sécurité et de réseau de suivre les machines virtuelles en cas de </a:t>
            </a:r>
            <a:r>
              <a:rPr lang="fr-FR" dirty="0" smtClean="0"/>
              <a:t>migration, </a:t>
            </a:r>
            <a:r>
              <a:rPr lang="en-US" dirty="0" err="1" smtClean="0"/>
              <a:t>contrôlé</a:t>
            </a:r>
            <a:r>
              <a:rPr lang="en-US" dirty="0" smtClean="0"/>
              <a:t> </a:t>
            </a:r>
            <a:r>
              <a:rPr lang="en-US" dirty="0"/>
              <a:t>par </a:t>
            </a:r>
            <a:r>
              <a:rPr lang="en-US" dirty="0" err="1"/>
              <a:t>l’équipe</a:t>
            </a:r>
            <a:r>
              <a:rPr lang="en-US" dirty="0"/>
              <a:t> </a:t>
            </a:r>
            <a:r>
              <a:rPr lang="en-US" dirty="0" err="1" smtClean="0"/>
              <a:t>réseau</a:t>
            </a:r>
            <a:r>
              <a:rPr lang="en-US" dirty="0" smtClean="0"/>
              <a:t>, …</a:t>
            </a:r>
            <a:endParaRPr lang="fr-FR" dirty="0">
              <a:solidFill>
                <a:srgbClr val="0070C0"/>
              </a:solidFill>
            </a:endParaRPr>
          </a:p>
        </p:txBody>
      </p:sp>
      <p:sp>
        <p:nvSpPr>
          <p:cNvPr id="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29</a:t>
            </a:fld>
            <a:endParaRPr lang="fr-BE" dirty="0"/>
          </a:p>
        </p:txBody>
      </p:sp>
      <p:sp>
        <p:nvSpPr>
          <p:cNvPr id="5"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2294755327"/>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Composants d’OSPF</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Table de voisinage</a:t>
            </a:r>
          </a:p>
          <a:p>
            <a:pPr lvl="1"/>
            <a:r>
              <a:rPr lang="fr-FR" dirty="0">
                <a:solidFill>
                  <a:srgbClr val="0070C0"/>
                </a:solidFill>
              </a:rPr>
              <a:t>B</a:t>
            </a:r>
            <a:r>
              <a:rPr lang="fr-FR" dirty="0" smtClean="0">
                <a:solidFill>
                  <a:srgbClr val="0070C0"/>
                </a:solidFill>
              </a:rPr>
              <a:t>ase de données de contiguïté</a:t>
            </a:r>
          </a:p>
          <a:p>
            <a:pPr lvl="2"/>
            <a:r>
              <a:rPr lang="fr-FR" dirty="0" smtClean="0"/>
              <a:t>Liste des routeurs OSPF voisins.</a:t>
            </a:r>
          </a:p>
          <a:p>
            <a:pPr lvl="2"/>
            <a:r>
              <a:rPr lang="fr-FR" dirty="0" smtClean="0"/>
              <a:t>Table unique pour chaque routeur</a:t>
            </a:r>
          </a:p>
          <a:p>
            <a:pPr marL="914400" lvl="2" indent="0">
              <a:buNone/>
            </a:pPr>
            <a:r>
              <a:rPr lang="fr-FR" dirty="0" smtClean="0">
                <a:solidFill>
                  <a:srgbClr val="808000"/>
                </a:solidFill>
              </a:rPr>
              <a:t>   # show </a:t>
            </a:r>
            <a:r>
              <a:rPr lang="fr-FR" dirty="0" err="1" smtClean="0">
                <a:solidFill>
                  <a:srgbClr val="808000"/>
                </a:solidFill>
              </a:rPr>
              <a:t>ip</a:t>
            </a:r>
            <a:r>
              <a:rPr lang="fr-FR" dirty="0" smtClean="0">
                <a:solidFill>
                  <a:srgbClr val="808000"/>
                </a:solidFill>
              </a:rPr>
              <a:t> </a:t>
            </a:r>
            <a:r>
              <a:rPr lang="fr-FR" dirty="0" err="1" smtClean="0">
                <a:solidFill>
                  <a:srgbClr val="808000"/>
                </a:solidFill>
              </a:rPr>
              <a:t>ospf</a:t>
            </a:r>
            <a:r>
              <a:rPr lang="fr-FR" dirty="0" smtClean="0">
                <a:solidFill>
                  <a:srgbClr val="808000"/>
                </a:solidFill>
              </a:rPr>
              <a:t> </a:t>
            </a:r>
            <a:r>
              <a:rPr lang="fr-FR" dirty="0" err="1" smtClean="0">
                <a:solidFill>
                  <a:srgbClr val="808000"/>
                </a:solidFill>
              </a:rPr>
              <a:t>neighbor</a:t>
            </a:r>
            <a:endParaRPr lang="fr-FR" dirty="0" smtClean="0">
              <a:solidFill>
                <a:srgbClr val="808000"/>
              </a:solidFill>
            </a:endParaRPr>
          </a:p>
          <a:p>
            <a:r>
              <a:rPr lang="fr-FR" dirty="0" smtClean="0">
                <a:solidFill>
                  <a:schemeClr val="accent6">
                    <a:lumMod val="75000"/>
                  </a:schemeClr>
                </a:solidFill>
              </a:rPr>
              <a:t>Table topologique</a:t>
            </a:r>
          </a:p>
          <a:p>
            <a:pPr lvl="1"/>
            <a:r>
              <a:rPr lang="fr-FR" dirty="0">
                <a:solidFill>
                  <a:srgbClr val="0070C0"/>
                </a:solidFill>
              </a:rPr>
              <a:t>Base de données </a:t>
            </a:r>
            <a:r>
              <a:rPr lang="fr-FR" dirty="0" smtClean="0">
                <a:solidFill>
                  <a:srgbClr val="0070C0"/>
                </a:solidFill>
              </a:rPr>
              <a:t>d’états de liens</a:t>
            </a:r>
          </a:p>
          <a:p>
            <a:pPr lvl="2"/>
            <a:r>
              <a:rPr lang="fr-FR" dirty="0" smtClean="0"/>
              <a:t>Liste les informations (états de liens) de </a:t>
            </a:r>
            <a:r>
              <a:rPr lang="fr-FR" u="sng" dirty="0" smtClean="0"/>
              <a:t>tous</a:t>
            </a:r>
            <a:r>
              <a:rPr lang="fr-FR" dirty="0" smtClean="0"/>
              <a:t> les autres routeurs.</a:t>
            </a:r>
          </a:p>
          <a:p>
            <a:pPr lvl="2"/>
            <a:r>
              <a:rPr lang="fr-FR" dirty="0" smtClean="0"/>
              <a:t>Représente la topologie du réseau.</a:t>
            </a:r>
          </a:p>
          <a:p>
            <a:pPr lvl="2"/>
            <a:r>
              <a:rPr lang="fr-FR" dirty="0" smtClean="0"/>
              <a:t>Tous les routeurs ont la même LSDB.</a:t>
            </a:r>
          </a:p>
          <a:p>
            <a:pPr marL="914400" lvl="2" indent="0">
              <a:buNone/>
            </a:pPr>
            <a:r>
              <a:rPr lang="fr-FR" dirty="0" smtClean="0">
                <a:solidFill>
                  <a:srgbClr val="808000"/>
                </a:solidFill>
              </a:rPr>
              <a:t>   # show </a:t>
            </a:r>
            <a:r>
              <a:rPr lang="fr-FR" dirty="0" err="1" smtClean="0">
                <a:solidFill>
                  <a:srgbClr val="808000"/>
                </a:solidFill>
              </a:rPr>
              <a:t>ip</a:t>
            </a:r>
            <a:r>
              <a:rPr lang="fr-FR" dirty="0" smtClean="0">
                <a:solidFill>
                  <a:srgbClr val="808000"/>
                </a:solidFill>
              </a:rPr>
              <a:t> </a:t>
            </a:r>
            <a:r>
              <a:rPr lang="fr-FR" dirty="0" err="1" smtClean="0">
                <a:solidFill>
                  <a:srgbClr val="808000"/>
                </a:solidFill>
              </a:rPr>
              <a:t>ospf</a:t>
            </a:r>
            <a:endParaRPr lang="fr-FR" dirty="0">
              <a:solidFill>
                <a:srgbClr val="808000"/>
              </a:solidFill>
            </a:endParaRP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290</a:t>
            </a:fld>
            <a:endParaRPr lang="fr-BE" dirty="0"/>
          </a:p>
        </p:txBody>
      </p:sp>
    </p:spTree>
    <p:extLst>
      <p:ext uri="{BB962C8B-B14F-4D97-AF65-F5344CB8AC3E}">
        <p14:creationId xmlns:p14="http://schemas.microsoft.com/office/powerpoint/2010/main" val="388960144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Composants d’OSPF</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Table de routage</a:t>
            </a:r>
          </a:p>
          <a:p>
            <a:pPr lvl="1"/>
            <a:r>
              <a:rPr lang="fr-FR" dirty="0" smtClean="0">
                <a:solidFill>
                  <a:srgbClr val="0070C0"/>
                </a:solidFill>
              </a:rPr>
              <a:t>Base de données de réacheminement</a:t>
            </a:r>
          </a:p>
          <a:p>
            <a:pPr lvl="2"/>
            <a:r>
              <a:rPr lang="fr-FR" dirty="0" smtClean="0"/>
              <a:t>Liste des meilleures routes générées par l’algorithme SPF.</a:t>
            </a:r>
          </a:p>
          <a:p>
            <a:pPr lvl="2"/>
            <a:r>
              <a:rPr lang="fr-FR" dirty="0" smtClean="0"/>
              <a:t>Table </a:t>
            </a:r>
            <a:r>
              <a:rPr lang="fr-FR" dirty="0"/>
              <a:t>unique pour chaque </a:t>
            </a:r>
            <a:r>
              <a:rPr lang="fr-FR" dirty="0" smtClean="0"/>
              <a:t>routeur.</a:t>
            </a:r>
          </a:p>
          <a:p>
            <a:pPr lvl="2"/>
            <a:r>
              <a:rPr lang="fr-FR" dirty="0" smtClean="0"/>
              <a:t>Contient les informations permettant le réacheminement des paquets.</a:t>
            </a:r>
            <a:endParaRPr lang="fr-FR" dirty="0"/>
          </a:p>
          <a:p>
            <a:pPr marL="914400" lvl="2" indent="0">
              <a:buNone/>
            </a:pPr>
            <a:r>
              <a:rPr lang="fr-FR" dirty="0" smtClean="0">
                <a:solidFill>
                  <a:srgbClr val="808000"/>
                </a:solidFill>
              </a:rPr>
              <a:t>  # show </a:t>
            </a:r>
            <a:r>
              <a:rPr lang="fr-FR" dirty="0" err="1" smtClean="0">
                <a:solidFill>
                  <a:srgbClr val="808000"/>
                </a:solidFill>
              </a:rPr>
              <a:t>ip</a:t>
            </a:r>
            <a:r>
              <a:rPr lang="fr-FR" dirty="0" smtClean="0">
                <a:solidFill>
                  <a:srgbClr val="808000"/>
                </a:solidFill>
              </a:rPr>
              <a:t> route</a:t>
            </a:r>
            <a:endParaRPr lang="fr-FR" dirty="0">
              <a:solidFill>
                <a:srgbClr val="808000"/>
              </a:solidFill>
            </a:endParaRP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291</a:t>
            </a:fld>
            <a:endParaRPr lang="fr-BE" dirty="0"/>
          </a:p>
        </p:txBody>
      </p:sp>
    </p:spTree>
    <p:extLst>
      <p:ext uri="{BB962C8B-B14F-4D97-AF65-F5344CB8AC3E}">
        <p14:creationId xmlns:p14="http://schemas.microsoft.com/office/powerpoint/2010/main" val="3479003151"/>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 de OSPF</a:t>
            </a:r>
            <a:endParaRPr lang="fr-FR" dirty="0"/>
          </a:p>
        </p:txBody>
      </p:sp>
      <p:sp>
        <p:nvSpPr>
          <p:cNvPr id="3" name="Espace réservé du contenu 2"/>
          <p:cNvSpPr>
            <a:spLocks noGrp="1"/>
          </p:cNvSpPr>
          <p:nvPr>
            <p:ph idx="1"/>
          </p:nvPr>
        </p:nvSpPr>
        <p:spPr>
          <a:xfrm>
            <a:off x="457200" y="1600201"/>
            <a:ext cx="8229600" cy="2404864"/>
          </a:xfrm>
        </p:spPr>
        <p:txBody>
          <a:bodyPr>
            <a:normAutofit/>
          </a:bodyPr>
          <a:lstStyle/>
          <a:p>
            <a:r>
              <a:rPr lang="fr-FR" dirty="0" smtClean="0">
                <a:solidFill>
                  <a:schemeClr val="accent6">
                    <a:lumMod val="75000"/>
                  </a:schemeClr>
                </a:solidFill>
              </a:rPr>
              <a:t>Configuration de base OSPF</a:t>
            </a:r>
          </a:p>
          <a:p>
            <a:pPr lvl="1"/>
            <a:r>
              <a:rPr lang="fr-FR" dirty="0" smtClean="0"/>
              <a:t>Router-id.</a:t>
            </a:r>
          </a:p>
          <a:p>
            <a:pPr lvl="1"/>
            <a:r>
              <a:rPr lang="fr-FR" dirty="0" smtClean="0"/>
              <a:t>Bande passante de référence.</a:t>
            </a:r>
          </a:p>
          <a:p>
            <a:pPr lvl="1"/>
            <a:r>
              <a:rPr lang="fr-FR" dirty="0" smtClean="0"/>
              <a:t>Commandes network en précisant l’aire OSPF.</a:t>
            </a:r>
          </a:p>
          <a:p>
            <a:pPr lvl="1"/>
            <a:r>
              <a:rPr lang="fr-FR" dirty="0" smtClean="0"/>
              <a:t>Interfaces passive.</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717032"/>
            <a:ext cx="5120441" cy="2331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292</a:t>
            </a:fld>
            <a:endParaRPr lang="fr-BE" dirty="0"/>
          </a:p>
        </p:txBody>
      </p:sp>
    </p:spTree>
    <p:extLst>
      <p:ext uri="{BB962C8B-B14F-4D97-AF65-F5344CB8AC3E}">
        <p14:creationId xmlns:p14="http://schemas.microsoft.com/office/powerpoint/2010/main" val="1677421793"/>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 de OSPF</a:t>
            </a:r>
            <a:endParaRPr lang="fr-FR" dirty="0"/>
          </a:p>
        </p:txBody>
      </p:sp>
      <p:sp>
        <p:nvSpPr>
          <p:cNvPr id="3" name="Espace réservé du contenu 2"/>
          <p:cNvSpPr>
            <a:spLocks noGrp="1"/>
          </p:cNvSpPr>
          <p:nvPr>
            <p:ph idx="1"/>
          </p:nvPr>
        </p:nvSpPr>
        <p:spPr>
          <a:xfrm>
            <a:off x="457200" y="1600201"/>
            <a:ext cx="8229600" cy="1756791"/>
          </a:xfrm>
        </p:spPr>
        <p:txBody>
          <a:bodyPr>
            <a:normAutofit/>
          </a:bodyPr>
          <a:lstStyle/>
          <a:p>
            <a:r>
              <a:rPr lang="fr-FR" dirty="0" smtClean="0">
                <a:solidFill>
                  <a:schemeClr val="accent6">
                    <a:lumMod val="75000"/>
                  </a:schemeClr>
                </a:solidFill>
              </a:rPr>
              <a:t>Configuration sans masque générique</a:t>
            </a:r>
          </a:p>
          <a:p>
            <a:pPr lvl="1"/>
            <a:r>
              <a:rPr lang="fr-FR" dirty="0" smtClean="0"/>
              <a:t>Utilisation de l’adresse de l’interface avec un masque 0.0.0.0</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684" y="3140968"/>
            <a:ext cx="5945804"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5"/>
          <p:cNvSpPr>
            <a:spLocks noChangeArrowheads="1"/>
          </p:cNvSpPr>
          <p:nvPr/>
        </p:nvSpPr>
        <p:spPr bwMode="auto">
          <a:xfrm>
            <a:off x="2955852" y="4048474"/>
            <a:ext cx="2952328" cy="44916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293</a:t>
            </a:fld>
            <a:endParaRPr lang="fr-BE" dirty="0"/>
          </a:p>
        </p:txBody>
      </p:sp>
    </p:spTree>
    <p:extLst>
      <p:ext uri="{BB962C8B-B14F-4D97-AF65-F5344CB8AC3E}">
        <p14:creationId xmlns:p14="http://schemas.microsoft.com/office/powerpoint/2010/main" val="1137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Configuration de OSPF</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Vérification de la configuration</a:t>
            </a:r>
          </a:p>
          <a:p>
            <a:pPr lvl="1"/>
            <a:r>
              <a:rPr lang="fr-FR" dirty="0" smtClean="0">
                <a:solidFill>
                  <a:schemeClr val="accent2"/>
                </a:solidFill>
              </a:rPr>
              <a:t>Vérification des contiguïtés</a:t>
            </a:r>
            <a:endParaRPr lang="fr-FR" dirty="0">
              <a:solidFill>
                <a:schemeClr val="accent2"/>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637705"/>
            <a:ext cx="8568952" cy="933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u numéro de diapositive 6"/>
          <p:cNvSpPr txBox="1">
            <a:spLocks/>
          </p:cNvSpPr>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fr-FR"/>
            </a:defPPr>
            <a:lvl1pPr algn="r" rtl="0" eaLnBrk="0" fontAlgn="base" hangingPunct="0">
              <a:spcBef>
                <a:spcPct val="20000"/>
              </a:spcBef>
              <a:spcAft>
                <a:spcPct val="0"/>
              </a:spcAft>
              <a:buChar char="•"/>
              <a:defRPr sz="3200" kern="1200">
                <a:solidFill>
                  <a:schemeClr val="tx1"/>
                </a:solidFill>
                <a:latin typeface="Arial"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Arial"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Arial"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charset="0"/>
                <a:ea typeface="+mn-ea"/>
                <a:cs typeface="+mn-cs"/>
              </a:defRPr>
            </a:lvl9pPr>
          </a:lstStyle>
          <a:p>
            <a:pPr eaLnBrk="1" hangingPunct="1">
              <a:spcBef>
                <a:spcPct val="0"/>
              </a:spcBef>
              <a:buFontTx/>
              <a:buNone/>
            </a:pPr>
            <a:fld id="{D633CB87-EDC0-49DD-9B38-CDEBF0FF2991}" type="slidenum">
              <a:rPr lang="fr-FR" altLang="fr-FR" sz="1400" smtClean="0"/>
              <a:pPr eaLnBrk="1" hangingPunct="1">
                <a:spcBef>
                  <a:spcPct val="0"/>
                </a:spcBef>
                <a:buFontTx/>
                <a:buNone/>
              </a:pPr>
              <a:t>294</a:t>
            </a:fld>
            <a:endParaRPr lang="fr-FR" altLang="fr-FR" sz="1400" smtClean="0"/>
          </a:p>
        </p:txBody>
      </p:sp>
      <p:sp>
        <p:nvSpPr>
          <p:cNvPr id="7" name="Rectangle 5"/>
          <p:cNvSpPr>
            <a:spLocks noChangeArrowheads="1"/>
          </p:cNvSpPr>
          <p:nvPr/>
        </p:nvSpPr>
        <p:spPr bwMode="auto">
          <a:xfrm>
            <a:off x="107504" y="4175789"/>
            <a:ext cx="1366837" cy="46702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 name="Line 6"/>
          <p:cNvSpPr>
            <a:spLocks noChangeShapeType="1"/>
          </p:cNvSpPr>
          <p:nvPr/>
        </p:nvSpPr>
        <p:spPr bwMode="auto">
          <a:xfrm flipH="1" flipV="1">
            <a:off x="684211" y="2986950"/>
            <a:ext cx="431403" cy="1188839"/>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Text Box 7"/>
          <p:cNvSpPr txBox="1">
            <a:spLocks noChangeArrowheads="1"/>
          </p:cNvSpPr>
          <p:nvPr/>
        </p:nvSpPr>
        <p:spPr bwMode="auto">
          <a:xfrm>
            <a:off x="250825" y="2698025"/>
            <a:ext cx="2165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ID du routeur voisin</a:t>
            </a:r>
          </a:p>
        </p:txBody>
      </p:sp>
      <p:sp>
        <p:nvSpPr>
          <p:cNvPr id="10" name="Rectangle 8"/>
          <p:cNvSpPr>
            <a:spLocks noChangeArrowheads="1"/>
          </p:cNvSpPr>
          <p:nvPr/>
        </p:nvSpPr>
        <p:spPr bwMode="auto">
          <a:xfrm>
            <a:off x="1907704" y="4137986"/>
            <a:ext cx="576263" cy="504825"/>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1" name="Line 9"/>
          <p:cNvSpPr>
            <a:spLocks noChangeShapeType="1"/>
          </p:cNvSpPr>
          <p:nvPr/>
        </p:nvSpPr>
        <p:spPr bwMode="auto">
          <a:xfrm flipH="1" flipV="1">
            <a:off x="2126010" y="3560905"/>
            <a:ext cx="285750" cy="57785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 name="Text Box 10"/>
          <p:cNvSpPr txBox="1">
            <a:spLocks noChangeArrowheads="1"/>
          </p:cNvSpPr>
          <p:nvPr/>
        </p:nvSpPr>
        <p:spPr bwMode="auto">
          <a:xfrm>
            <a:off x="1258888" y="3131412"/>
            <a:ext cx="159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chemeClr val="accent2"/>
                </a:solidFill>
              </a:rPr>
              <a:t>Priorité OSPF</a:t>
            </a:r>
          </a:p>
        </p:txBody>
      </p:sp>
      <p:sp>
        <p:nvSpPr>
          <p:cNvPr id="13" name="Rectangle 11"/>
          <p:cNvSpPr>
            <a:spLocks noChangeArrowheads="1"/>
          </p:cNvSpPr>
          <p:nvPr/>
        </p:nvSpPr>
        <p:spPr bwMode="auto">
          <a:xfrm>
            <a:off x="2592127" y="3886268"/>
            <a:ext cx="611449" cy="79295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4" name="Line 12"/>
          <p:cNvSpPr>
            <a:spLocks noChangeShapeType="1"/>
          </p:cNvSpPr>
          <p:nvPr/>
        </p:nvSpPr>
        <p:spPr bwMode="auto">
          <a:xfrm flipV="1">
            <a:off x="3203574" y="2881381"/>
            <a:ext cx="490977" cy="100488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Text Box 13"/>
          <p:cNvSpPr txBox="1">
            <a:spLocks noChangeArrowheads="1"/>
          </p:cNvSpPr>
          <p:nvPr/>
        </p:nvSpPr>
        <p:spPr bwMode="auto">
          <a:xfrm>
            <a:off x="2843213" y="2482571"/>
            <a:ext cx="2635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Etat OSPF de l’interface</a:t>
            </a:r>
          </a:p>
        </p:txBody>
      </p:sp>
      <p:sp>
        <p:nvSpPr>
          <p:cNvPr id="16" name="Rectangle 14"/>
          <p:cNvSpPr>
            <a:spLocks noChangeArrowheads="1"/>
          </p:cNvSpPr>
          <p:nvPr/>
        </p:nvSpPr>
        <p:spPr bwMode="auto">
          <a:xfrm>
            <a:off x="2592128" y="4355375"/>
            <a:ext cx="611448" cy="287436"/>
          </a:xfrm>
          <a:prstGeom prst="rect">
            <a:avLst/>
          </a:prstGeom>
          <a:noFill/>
          <a:ln w="2857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7" name="Line 15"/>
          <p:cNvSpPr>
            <a:spLocks noChangeShapeType="1"/>
          </p:cNvSpPr>
          <p:nvPr/>
        </p:nvSpPr>
        <p:spPr bwMode="auto">
          <a:xfrm flipH="1">
            <a:off x="2592126" y="4606682"/>
            <a:ext cx="404279" cy="467830"/>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 name="Text Box 16"/>
          <p:cNvSpPr txBox="1">
            <a:spLocks noChangeArrowheads="1"/>
          </p:cNvSpPr>
          <p:nvPr/>
        </p:nvSpPr>
        <p:spPr bwMode="auto">
          <a:xfrm>
            <a:off x="107950" y="5074512"/>
            <a:ext cx="5759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a:solidFill>
                  <a:srgbClr val="009900"/>
                </a:solidFill>
              </a:rPr>
              <a:t>FULL signifie que le routeur et son voisin ont </a:t>
            </a:r>
          </a:p>
          <a:p>
            <a:pPr eaLnBrk="1" hangingPunct="1">
              <a:spcBef>
                <a:spcPct val="0"/>
              </a:spcBef>
              <a:buFontTx/>
              <a:buNone/>
            </a:pPr>
            <a:r>
              <a:rPr lang="fr-BE" altLang="fr-FR" sz="1800">
                <a:solidFill>
                  <a:srgbClr val="009900"/>
                </a:solidFill>
              </a:rPr>
              <a:t>des bases de données à état de liens OSPF identiques</a:t>
            </a:r>
            <a:endParaRPr lang="fr-FR" altLang="fr-FR" sz="1800">
              <a:solidFill>
                <a:srgbClr val="009900"/>
              </a:solidFill>
            </a:endParaRPr>
          </a:p>
        </p:txBody>
      </p:sp>
      <p:sp>
        <p:nvSpPr>
          <p:cNvPr id="19" name="Rectangle 17"/>
          <p:cNvSpPr>
            <a:spLocks noChangeArrowheads="1"/>
          </p:cNvSpPr>
          <p:nvPr/>
        </p:nvSpPr>
        <p:spPr bwMode="auto">
          <a:xfrm>
            <a:off x="4283968" y="4137986"/>
            <a:ext cx="1152525" cy="504825"/>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20" name="Line 18"/>
          <p:cNvSpPr>
            <a:spLocks noChangeShapeType="1"/>
          </p:cNvSpPr>
          <p:nvPr/>
        </p:nvSpPr>
        <p:spPr bwMode="auto">
          <a:xfrm flipV="1">
            <a:off x="5220072" y="3671235"/>
            <a:ext cx="0" cy="465733"/>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 name="Text Box 19"/>
          <p:cNvSpPr txBox="1">
            <a:spLocks noChangeArrowheads="1"/>
          </p:cNvSpPr>
          <p:nvPr/>
        </p:nvSpPr>
        <p:spPr bwMode="auto">
          <a:xfrm>
            <a:off x="3851275" y="3058387"/>
            <a:ext cx="2863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a:solidFill>
                  <a:schemeClr val="accent2"/>
                </a:solidFill>
              </a:rPr>
              <a:t>Durée max. d’attente d’un </a:t>
            </a:r>
          </a:p>
          <a:p>
            <a:pPr eaLnBrk="1" hangingPunct="1">
              <a:spcBef>
                <a:spcPct val="0"/>
              </a:spcBef>
              <a:buFontTx/>
              <a:buNone/>
            </a:pPr>
            <a:r>
              <a:rPr lang="fr-BE" altLang="fr-FR" sz="1800">
                <a:solidFill>
                  <a:schemeClr val="accent2"/>
                </a:solidFill>
              </a:rPr>
              <a:t>paquet Hello du voisin</a:t>
            </a:r>
            <a:endParaRPr lang="fr-FR" altLang="fr-FR" sz="1800">
              <a:solidFill>
                <a:schemeClr val="accent2"/>
              </a:solidFill>
            </a:endParaRPr>
          </a:p>
        </p:txBody>
      </p:sp>
      <p:sp>
        <p:nvSpPr>
          <p:cNvPr id="22" name="Rectangle 20"/>
          <p:cNvSpPr>
            <a:spLocks noChangeArrowheads="1"/>
          </p:cNvSpPr>
          <p:nvPr/>
        </p:nvSpPr>
        <p:spPr bwMode="auto">
          <a:xfrm>
            <a:off x="5580112" y="4137986"/>
            <a:ext cx="1655763" cy="5048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23" name="Line 21"/>
          <p:cNvSpPr>
            <a:spLocks noChangeShapeType="1"/>
          </p:cNvSpPr>
          <p:nvPr/>
        </p:nvSpPr>
        <p:spPr bwMode="auto">
          <a:xfrm flipV="1">
            <a:off x="6804025" y="2918222"/>
            <a:ext cx="0" cy="122053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 name="Rectangle 23"/>
          <p:cNvSpPr>
            <a:spLocks noChangeArrowheads="1"/>
          </p:cNvSpPr>
          <p:nvPr/>
        </p:nvSpPr>
        <p:spPr bwMode="auto">
          <a:xfrm>
            <a:off x="7380312" y="4136969"/>
            <a:ext cx="1368425" cy="57785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25" name="Line 24"/>
          <p:cNvSpPr>
            <a:spLocks noChangeShapeType="1"/>
          </p:cNvSpPr>
          <p:nvPr/>
        </p:nvSpPr>
        <p:spPr bwMode="auto">
          <a:xfrm flipV="1">
            <a:off x="8532440" y="3560905"/>
            <a:ext cx="0" cy="543349"/>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6" name="Text Box 25"/>
          <p:cNvSpPr txBox="1">
            <a:spLocks noChangeArrowheads="1"/>
          </p:cNvSpPr>
          <p:nvPr/>
        </p:nvSpPr>
        <p:spPr bwMode="auto">
          <a:xfrm>
            <a:off x="7235825" y="3202850"/>
            <a:ext cx="173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chemeClr val="accent2"/>
                </a:solidFill>
              </a:rPr>
              <a:t>Interface locale</a:t>
            </a:r>
          </a:p>
        </p:txBody>
      </p:sp>
      <p:sp>
        <p:nvSpPr>
          <p:cNvPr id="27" name="Rectangle 26"/>
          <p:cNvSpPr>
            <a:spLocks noChangeArrowheads="1"/>
          </p:cNvSpPr>
          <p:nvPr/>
        </p:nvSpPr>
        <p:spPr bwMode="auto">
          <a:xfrm>
            <a:off x="3262752" y="4121168"/>
            <a:ext cx="431800" cy="576263"/>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28" name="Line 27"/>
          <p:cNvSpPr>
            <a:spLocks noChangeShapeType="1"/>
          </p:cNvSpPr>
          <p:nvPr/>
        </p:nvSpPr>
        <p:spPr bwMode="auto">
          <a:xfrm>
            <a:off x="3694552" y="4471315"/>
            <a:ext cx="2677648" cy="923871"/>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9" name="Text Box 28"/>
          <p:cNvSpPr txBox="1">
            <a:spLocks noChangeArrowheads="1"/>
          </p:cNvSpPr>
          <p:nvPr/>
        </p:nvSpPr>
        <p:spPr bwMode="auto">
          <a:xfrm>
            <a:off x="6444208" y="5081581"/>
            <a:ext cx="2592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a:solidFill>
                  <a:schemeClr val="hlink"/>
                </a:solidFill>
              </a:rPr>
              <a:t>Indique si DR, BDR ou </a:t>
            </a:r>
          </a:p>
          <a:p>
            <a:pPr eaLnBrk="1" hangingPunct="1">
              <a:spcBef>
                <a:spcPct val="0"/>
              </a:spcBef>
              <a:buFontTx/>
              <a:buNone/>
            </a:pPr>
            <a:r>
              <a:rPr lang="fr-BE" altLang="fr-FR" sz="1800" dirty="0">
                <a:solidFill>
                  <a:schemeClr val="hlink"/>
                </a:solidFill>
              </a:rPr>
              <a:t>pas d'élection</a:t>
            </a:r>
            <a:endParaRPr lang="fr-FR" altLang="fr-FR" sz="1800" dirty="0">
              <a:solidFill>
                <a:schemeClr val="hlink"/>
              </a:solidFill>
            </a:endParaRPr>
          </a:p>
        </p:txBody>
      </p:sp>
      <p:sp>
        <p:nvSpPr>
          <p:cNvPr id="30" name="Text Box 22"/>
          <p:cNvSpPr txBox="1">
            <a:spLocks noChangeArrowheads="1"/>
          </p:cNvSpPr>
          <p:nvPr/>
        </p:nvSpPr>
        <p:spPr bwMode="auto">
          <a:xfrm>
            <a:off x="5771504" y="2276872"/>
            <a:ext cx="272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a:solidFill>
                  <a:srgbClr val="FF0000"/>
                </a:solidFill>
              </a:rPr>
              <a:t>Adresse IP de l’interface </a:t>
            </a:r>
          </a:p>
          <a:p>
            <a:pPr eaLnBrk="1" hangingPunct="1">
              <a:spcBef>
                <a:spcPct val="0"/>
              </a:spcBef>
              <a:buFontTx/>
              <a:buNone/>
            </a:pPr>
            <a:r>
              <a:rPr lang="fr-BE" altLang="fr-FR" sz="1800" dirty="0">
                <a:solidFill>
                  <a:srgbClr val="FF0000"/>
                </a:solidFill>
              </a:rPr>
              <a:t>du voisin</a:t>
            </a:r>
            <a:endParaRPr lang="fr-FR" altLang="fr-FR" sz="1800" dirty="0">
              <a:solidFill>
                <a:srgbClr val="FF0000"/>
              </a:solidFill>
            </a:endParaRPr>
          </a:p>
        </p:txBody>
      </p:sp>
      <p:sp>
        <p:nvSpPr>
          <p:cNvPr id="3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3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294</a:t>
            </a:fld>
            <a:endParaRPr lang="fr-BE" dirty="0"/>
          </a:p>
        </p:txBody>
      </p:sp>
    </p:spTree>
    <p:extLst>
      <p:ext uri="{BB962C8B-B14F-4D97-AF65-F5344CB8AC3E}">
        <p14:creationId xmlns:p14="http://schemas.microsoft.com/office/powerpoint/2010/main" val="395391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linds(horizontal)">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linds(horizontal)">
                                      <p:cBhvr>
                                        <p:cTn id="51" dur="500"/>
                                        <p:tgtEl>
                                          <p:spTgt spid="28"/>
                                        </p:tgtEl>
                                      </p:cBhvr>
                                    </p:animEffec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linds(horizontal)">
                                      <p:cBhvr>
                                        <p:cTn id="55" dur="500"/>
                                        <p:tgtEl>
                                          <p:spTgt spid="2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blinds(horizontal)">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linds(horizontal)">
                                      <p:cBhvr>
                                        <p:cTn id="63" dur="500"/>
                                        <p:tgtEl>
                                          <p:spTgt spid="21"/>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blinds(horizontal)">
                                      <p:cBhvr>
                                        <p:cTn id="66" dur="500"/>
                                        <p:tgtEl>
                                          <p:spTgt spid="2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blinds(horizontal)">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blinds(horizontal)">
                                      <p:cBhvr>
                                        <p:cTn id="74" dur="500"/>
                                        <p:tgtEl>
                                          <p:spTgt spid="23"/>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blinds(horizontal)">
                                      <p:cBhvr>
                                        <p:cTn id="77" dur="500"/>
                                        <p:tgtEl>
                                          <p:spTgt spid="22"/>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blinds(horizontal)">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blinds(horizontal)">
                                      <p:cBhvr>
                                        <p:cTn id="85" dur="500"/>
                                        <p:tgtEl>
                                          <p:spTgt spid="26"/>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blinds(horizontal)">
                                      <p:cBhvr>
                                        <p:cTn id="88" dur="500"/>
                                        <p:tgtEl>
                                          <p:spTgt spid="25"/>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blinds(horizontal)">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animBg="1"/>
      <p:bldP spid="12" grpId="0"/>
      <p:bldP spid="13" grpId="0" animBg="1"/>
      <p:bldP spid="14" grpId="0" animBg="1"/>
      <p:bldP spid="15" grpId="0"/>
      <p:bldP spid="16" grpId="0" animBg="1"/>
      <p:bldP spid="17" grpId="0" animBg="1"/>
      <p:bldP spid="18" grpId="0"/>
      <p:bldP spid="19" grpId="0" animBg="1"/>
      <p:bldP spid="20" grpId="0" animBg="1"/>
      <p:bldP spid="21" grpId="0"/>
      <p:bldP spid="22" grpId="0" animBg="1"/>
      <p:bldP spid="23" grpId="0" animBg="1"/>
      <p:bldP spid="24" grpId="0" animBg="1"/>
      <p:bldP spid="25" grpId="0" animBg="1"/>
      <p:bldP spid="26" grpId="0"/>
      <p:bldP spid="27" grpId="0" animBg="1"/>
      <p:bldP spid="28" grpId="0" animBg="1"/>
      <p:bldP spid="29" grpId="0"/>
      <p:bldP spid="30"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Configuration de OSPF</a:t>
            </a:r>
          </a:p>
        </p:txBody>
      </p:sp>
      <p:sp>
        <p:nvSpPr>
          <p:cNvPr id="3" name="Espace réservé du contenu 2"/>
          <p:cNvSpPr>
            <a:spLocks noGrp="1"/>
          </p:cNvSpPr>
          <p:nvPr>
            <p:ph idx="1"/>
          </p:nvPr>
        </p:nvSpPr>
        <p:spPr/>
        <p:txBody>
          <a:bodyPr/>
          <a:lstStyle/>
          <a:p>
            <a:r>
              <a:rPr lang="fr-FR" dirty="0">
                <a:solidFill>
                  <a:schemeClr val="accent6">
                    <a:lumMod val="75000"/>
                  </a:schemeClr>
                </a:solidFill>
              </a:rPr>
              <a:t>Vérification de la configuration</a:t>
            </a:r>
          </a:p>
          <a:p>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256" y="1844824"/>
            <a:ext cx="6984776" cy="4341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6"/>
          <p:cNvSpPr txBox="1">
            <a:spLocks noChangeArrowheads="1"/>
          </p:cNvSpPr>
          <p:nvPr/>
        </p:nvSpPr>
        <p:spPr bwMode="auto">
          <a:xfrm>
            <a:off x="4932040" y="3212977"/>
            <a:ext cx="4273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a:solidFill>
                  <a:srgbClr val="FF0000"/>
                </a:solidFill>
              </a:rPr>
              <a:t>OSPF ne résume pas automatiquement </a:t>
            </a:r>
          </a:p>
          <a:p>
            <a:pPr eaLnBrk="1" hangingPunct="1">
              <a:spcBef>
                <a:spcPct val="0"/>
              </a:spcBef>
              <a:buFontTx/>
              <a:buNone/>
            </a:pPr>
            <a:r>
              <a:rPr lang="fr-BE" altLang="fr-FR" sz="1800" dirty="0">
                <a:solidFill>
                  <a:srgbClr val="FF0000"/>
                </a:solidFill>
              </a:rPr>
              <a:t>les réseaux au </a:t>
            </a:r>
            <a:r>
              <a:rPr lang="fr-BE" altLang="fr-FR" sz="1800" dirty="0" smtClean="0">
                <a:solidFill>
                  <a:srgbClr val="FF0000"/>
                </a:solidFill>
              </a:rPr>
              <a:t>frontières </a:t>
            </a:r>
            <a:endParaRPr lang="fr-BE" altLang="fr-FR" sz="1800" dirty="0">
              <a:solidFill>
                <a:srgbClr val="FF0000"/>
              </a:solidFill>
            </a:endParaRPr>
          </a:p>
          <a:p>
            <a:pPr eaLnBrk="1" hangingPunct="1">
              <a:spcBef>
                <a:spcPct val="0"/>
              </a:spcBef>
              <a:buFontTx/>
              <a:buNone/>
            </a:pPr>
            <a:r>
              <a:rPr lang="fr-BE" altLang="fr-FR" sz="1800" dirty="0">
                <a:solidFill>
                  <a:srgbClr val="FF0000"/>
                </a:solidFill>
              </a:rPr>
              <a:t>de </a:t>
            </a:r>
            <a:r>
              <a:rPr lang="fr-BE" altLang="fr-FR" sz="1800" dirty="0" smtClean="0">
                <a:solidFill>
                  <a:srgbClr val="FF0000"/>
                </a:solidFill>
              </a:rPr>
              <a:t>classe</a:t>
            </a:r>
            <a:endParaRPr lang="fr-FR" altLang="fr-FR" sz="1800" dirty="0">
              <a:solidFill>
                <a:srgbClr val="FF0000"/>
              </a:solidFill>
            </a:endParaRPr>
          </a:p>
        </p:txBody>
      </p:sp>
      <p:sp>
        <p:nvSpPr>
          <p:cNvPr id="8" name="Line 8"/>
          <p:cNvSpPr>
            <a:spLocks noChangeShapeType="1"/>
          </p:cNvSpPr>
          <p:nvPr/>
        </p:nvSpPr>
        <p:spPr bwMode="auto">
          <a:xfrm flipV="1">
            <a:off x="2315368" y="3455417"/>
            <a:ext cx="248427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Text Box 6"/>
          <p:cNvSpPr txBox="1">
            <a:spLocks noChangeArrowheads="1"/>
          </p:cNvSpPr>
          <p:nvPr/>
        </p:nvSpPr>
        <p:spPr bwMode="auto">
          <a:xfrm>
            <a:off x="2027336" y="3284985"/>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2000" b="1" dirty="0" smtClean="0">
                <a:solidFill>
                  <a:srgbClr val="FF0000"/>
                </a:solidFill>
              </a:rPr>
              <a:t>X</a:t>
            </a:r>
            <a:endParaRPr lang="fr-FR" altLang="fr-FR" sz="2000" b="1" dirty="0">
              <a:solidFill>
                <a:srgbClr val="FF0000"/>
              </a:solidFill>
            </a:endParaRPr>
          </a:p>
        </p:txBody>
      </p:sp>
      <p:sp>
        <p:nvSpPr>
          <p:cNvPr id="1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295</a:t>
            </a:fld>
            <a:endParaRPr lang="fr-BE" dirty="0"/>
          </a:p>
        </p:txBody>
      </p:sp>
    </p:spTree>
    <p:extLst>
      <p:ext uri="{BB962C8B-B14F-4D97-AF65-F5344CB8AC3E}">
        <p14:creationId xmlns:p14="http://schemas.microsoft.com/office/powerpoint/2010/main" val="165002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6024513" cy="4357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Configuration de OSPF</a:t>
            </a:r>
          </a:p>
        </p:txBody>
      </p:sp>
      <p:sp>
        <p:nvSpPr>
          <p:cNvPr id="3" name="Espace réservé du contenu 2"/>
          <p:cNvSpPr>
            <a:spLocks noGrp="1"/>
          </p:cNvSpPr>
          <p:nvPr>
            <p:ph idx="1"/>
          </p:nvPr>
        </p:nvSpPr>
        <p:spPr/>
        <p:txBody>
          <a:bodyPr/>
          <a:lstStyle/>
          <a:p>
            <a:r>
              <a:rPr lang="fr-FR" dirty="0">
                <a:solidFill>
                  <a:schemeClr val="accent6">
                    <a:lumMod val="75000"/>
                  </a:schemeClr>
                </a:solidFill>
              </a:rPr>
              <a:t>Vérification de la configuration</a:t>
            </a:r>
          </a:p>
          <a:p>
            <a:endParaRPr lang="fr-FR" dirty="0"/>
          </a:p>
        </p:txBody>
      </p:sp>
      <p:sp>
        <p:nvSpPr>
          <p:cNvPr id="9" name="Rectangle 6"/>
          <p:cNvSpPr>
            <a:spLocks noChangeArrowheads="1"/>
          </p:cNvSpPr>
          <p:nvPr/>
        </p:nvSpPr>
        <p:spPr bwMode="auto">
          <a:xfrm>
            <a:off x="1187625" y="4149080"/>
            <a:ext cx="5313298" cy="205522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0" name="Line 7"/>
          <p:cNvSpPr>
            <a:spLocks noChangeShapeType="1"/>
          </p:cNvSpPr>
          <p:nvPr/>
        </p:nvSpPr>
        <p:spPr bwMode="auto">
          <a:xfrm>
            <a:off x="6500923" y="4862864"/>
            <a:ext cx="636587" cy="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Text Box 8"/>
          <p:cNvSpPr txBox="1">
            <a:spLocks noChangeArrowheads="1"/>
          </p:cNvSpPr>
          <p:nvPr/>
        </p:nvSpPr>
        <p:spPr bwMode="auto">
          <a:xfrm>
            <a:off x="7223235" y="4542190"/>
            <a:ext cx="1822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a:solidFill>
                  <a:srgbClr val="FF0000"/>
                </a:solidFill>
              </a:rPr>
              <a:t>Informations de </a:t>
            </a:r>
          </a:p>
          <a:p>
            <a:pPr eaLnBrk="1" hangingPunct="1">
              <a:spcBef>
                <a:spcPct val="0"/>
              </a:spcBef>
              <a:buFontTx/>
              <a:buNone/>
            </a:pPr>
            <a:r>
              <a:rPr lang="fr-BE" altLang="fr-FR" sz="1800" dirty="0" smtClean="0">
                <a:solidFill>
                  <a:srgbClr val="FF0000"/>
                </a:solidFill>
              </a:rPr>
              <a:t>zones </a:t>
            </a:r>
            <a:r>
              <a:rPr lang="fr-BE" altLang="fr-FR" sz="1800" dirty="0">
                <a:solidFill>
                  <a:srgbClr val="FF0000"/>
                </a:solidFill>
              </a:rPr>
              <a:t>OSPF</a:t>
            </a:r>
            <a:endParaRPr lang="fr-FR" altLang="fr-FR" sz="1800" dirty="0">
              <a:solidFill>
                <a:srgbClr val="FF0000"/>
              </a:solidFill>
            </a:endParaRPr>
          </a:p>
        </p:txBody>
      </p:sp>
      <p:sp>
        <p:nvSpPr>
          <p:cNvPr id="12" name="Rectangle 9"/>
          <p:cNvSpPr>
            <a:spLocks noChangeArrowheads="1"/>
          </p:cNvSpPr>
          <p:nvPr/>
        </p:nvSpPr>
        <p:spPr bwMode="auto">
          <a:xfrm>
            <a:off x="1691681" y="4653136"/>
            <a:ext cx="3538447" cy="28733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3" name="Line 10"/>
          <p:cNvSpPr>
            <a:spLocks noChangeShapeType="1"/>
          </p:cNvSpPr>
          <p:nvPr/>
        </p:nvSpPr>
        <p:spPr bwMode="auto">
          <a:xfrm flipV="1">
            <a:off x="5230127" y="3870896"/>
            <a:ext cx="1993107" cy="92590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Text Box 11"/>
          <p:cNvSpPr txBox="1">
            <a:spLocks noChangeArrowheads="1"/>
          </p:cNvSpPr>
          <p:nvPr/>
        </p:nvSpPr>
        <p:spPr bwMode="auto">
          <a:xfrm>
            <a:off x="6156177" y="2852936"/>
            <a:ext cx="30957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Indique </a:t>
            </a:r>
            <a:r>
              <a:rPr lang="fr-FR" altLang="fr-FR" sz="1800" dirty="0" smtClean="0">
                <a:solidFill>
                  <a:srgbClr val="FF0000"/>
                </a:solidFill>
              </a:rPr>
              <a:t>le nombre de fois et </a:t>
            </a:r>
          </a:p>
          <a:p>
            <a:pPr eaLnBrk="1" hangingPunct="1">
              <a:spcBef>
                <a:spcPct val="0"/>
              </a:spcBef>
              <a:buFontTx/>
              <a:buNone/>
            </a:pPr>
            <a:r>
              <a:rPr lang="fr-BE" altLang="fr-FR" sz="1800" dirty="0" smtClean="0">
                <a:solidFill>
                  <a:srgbClr val="FF0000"/>
                </a:solidFill>
              </a:rPr>
              <a:t>la </a:t>
            </a:r>
            <a:r>
              <a:rPr lang="fr-BE" altLang="fr-FR" sz="1800" dirty="0">
                <a:solidFill>
                  <a:srgbClr val="FF0000"/>
                </a:solidFill>
              </a:rPr>
              <a:t>dernière fois où </a:t>
            </a:r>
            <a:endParaRPr lang="fr-BE" altLang="fr-FR" sz="1800" dirty="0" smtClean="0">
              <a:solidFill>
                <a:srgbClr val="FF0000"/>
              </a:solidFill>
            </a:endParaRPr>
          </a:p>
          <a:p>
            <a:pPr eaLnBrk="1" hangingPunct="1">
              <a:spcBef>
                <a:spcPct val="0"/>
              </a:spcBef>
              <a:buFontTx/>
              <a:buNone/>
            </a:pPr>
            <a:r>
              <a:rPr lang="fr-BE" altLang="fr-FR" sz="1800" dirty="0" smtClean="0">
                <a:solidFill>
                  <a:srgbClr val="FF0000"/>
                </a:solidFill>
              </a:rPr>
              <a:t>SPF </a:t>
            </a:r>
            <a:r>
              <a:rPr lang="fr-BE" altLang="fr-FR" sz="1800" dirty="0">
                <a:solidFill>
                  <a:srgbClr val="FF0000"/>
                </a:solidFill>
              </a:rPr>
              <a:t>a été calculé</a:t>
            </a:r>
            <a:r>
              <a:rPr lang="fr-FR" altLang="fr-FR" sz="1800" dirty="0">
                <a:solidFill>
                  <a:srgbClr val="FF0000"/>
                </a:solidFill>
              </a:rPr>
              <a:t> </a:t>
            </a:r>
          </a:p>
        </p:txBody>
      </p:sp>
      <p:sp>
        <p:nvSpPr>
          <p:cNvPr id="15" name="Rectangle 12"/>
          <p:cNvSpPr>
            <a:spLocks noChangeArrowheads="1"/>
          </p:cNvSpPr>
          <p:nvPr/>
        </p:nvSpPr>
        <p:spPr bwMode="auto">
          <a:xfrm>
            <a:off x="1068054" y="2634808"/>
            <a:ext cx="2392850" cy="21431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6" name="Line 13"/>
          <p:cNvSpPr>
            <a:spLocks noChangeShapeType="1"/>
          </p:cNvSpPr>
          <p:nvPr/>
        </p:nvSpPr>
        <p:spPr bwMode="auto">
          <a:xfrm flipV="1">
            <a:off x="3460903" y="2230809"/>
            <a:ext cx="2263300" cy="40161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 name="Text Box 14"/>
          <p:cNvSpPr txBox="1">
            <a:spLocks noChangeArrowheads="1"/>
          </p:cNvSpPr>
          <p:nvPr/>
        </p:nvSpPr>
        <p:spPr bwMode="auto">
          <a:xfrm>
            <a:off x="5724203" y="1772816"/>
            <a:ext cx="38163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a:solidFill>
                  <a:srgbClr val="FF0000"/>
                </a:solidFill>
              </a:rPr>
              <a:t>Délai avant l’exécution de </a:t>
            </a:r>
            <a:r>
              <a:rPr lang="fr-BE" altLang="fr-FR" sz="1800" dirty="0" smtClean="0">
                <a:solidFill>
                  <a:srgbClr val="FF0000"/>
                </a:solidFill>
              </a:rPr>
              <a:t>SPF, évite </a:t>
            </a:r>
            <a:r>
              <a:rPr lang="fr-BE" altLang="fr-FR" sz="1800" dirty="0">
                <a:solidFill>
                  <a:srgbClr val="FF0000"/>
                </a:solidFill>
              </a:rPr>
              <a:t>l’exécution SPF en cas d’interface instable</a:t>
            </a:r>
            <a:endParaRPr lang="fr-FR" altLang="fr-FR" sz="1800" dirty="0">
              <a:solidFill>
                <a:srgbClr val="FF0000"/>
              </a:solidFill>
            </a:endParaRPr>
          </a:p>
        </p:txBody>
      </p:sp>
      <p:sp>
        <p:nvSpPr>
          <p:cNvPr id="1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296</a:t>
            </a:fld>
            <a:endParaRPr lang="fr-BE" dirty="0"/>
          </a:p>
        </p:txBody>
      </p:sp>
    </p:spTree>
    <p:extLst>
      <p:ext uri="{BB962C8B-B14F-4D97-AF65-F5344CB8AC3E}">
        <p14:creationId xmlns:p14="http://schemas.microsoft.com/office/powerpoint/2010/main" val="95911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animBg="1"/>
      <p:bldP spid="14" grpId="0"/>
      <p:bldP spid="15" grpId="0" animBg="1"/>
      <p:bldP spid="16" grpId="0" animBg="1"/>
      <p:bldP spid="17"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84" y="2297303"/>
            <a:ext cx="7984936" cy="3557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Configuration de OSPF</a:t>
            </a:r>
          </a:p>
        </p:txBody>
      </p:sp>
      <p:sp>
        <p:nvSpPr>
          <p:cNvPr id="3" name="Espace réservé du contenu 2"/>
          <p:cNvSpPr>
            <a:spLocks noGrp="1"/>
          </p:cNvSpPr>
          <p:nvPr>
            <p:ph idx="1"/>
          </p:nvPr>
        </p:nvSpPr>
        <p:spPr/>
        <p:txBody>
          <a:bodyPr/>
          <a:lstStyle/>
          <a:p>
            <a:r>
              <a:rPr lang="fr-FR" dirty="0">
                <a:solidFill>
                  <a:schemeClr val="accent6">
                    <a:lumMod val="75000"/>
                  </a:schemeClr>
                </a:solidFill>
              </a:rPr>
              <a:t>Vérification de la configuration</a:t>
            </a:r>
          </a:p>
          <a:p>
            <a:endParaRPr lang="fr-FR" dirty="0"/>
          </a:p>
        </p:txBody>
      </p:sp>
      <p:sp>
        <p:nvSpPr>
          <p:cNvPr id="15" name="Rectangle 12"/>
          <p:cNvSpPr>
            <a:spLocks noChangeArrowheads="1"/>
          </p:cNvSpPr>
          <p:nvPr/>
        </p:nvSpPr>
        <p:spPr bwMode="auto">
          <a:xfrm>
            <a:off x="3810439" y="3800613"/>
            <a:ext cx="2057705" cy="27528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8" name="Rectangle 12"/>
          <p:cNvSpPr>
            <a:spLocks noChangeArrowheads="1"/>
          </p:cNvSpPr>
          <p:nvPr/>
        </p:nvSpPr>
        <p:spPr bwMode="auto">
          <a:xfrm>
            <a:off x="620636" y="2780928"/>
            <a:ext cx="7964384" cy="49131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9" name="Rectangle 12"/>
          <p:cNvSpPr>
            <a:spLocks noChangeArrowheads="1"/>
          </p:cNvSpPr>
          <p:nvPr/>
        </p:nvSpPr>
        <p:spPr bwMode="auto">
          <a:xfrm>
            <a:off x="1043608" y="5229200"/>
            <a:ext cx="3384376" cy="27528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297</a:t>
            </a:fld>
            <a:endParaRPr lang="fr-BE" dirty="0"/>
          </a:p>
        </p:txBody>
      </p:sp>
    </p:spTree>
    <p:extLst>
      <p:ext uri="{BB962C8B-B14F-4D97-AF65-F5344CB8AC3E}">
        <p14:creationId xmlns:p14="http://schemas.microsoft.com/office/powerpoint/2010/main" val="209573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32354"/>
            <a:ext cx="8421344" cy="1372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Configuration de OSPF</a:t>
            </a:r>
          </a:p>
        </p:txBody>
      </p:sp>
      <p:sp>
        <p:nvSpPr>
          <p:cNvPr id="3" name="Espace réservé du contenu 2"/>
          <p:cNvSpPr>
            <a:spLocks noGrp="1"/>
          </p:cNvSpPr>
          <p:nvPr>
            <p:ph idx="1"/>
          </p:nvPr>
        </p:nvSpPr>
        <p:spPr/>
        <p:txBody>
          <a:bodyPr/>
          <a:lstStyle/>
          <a:p>
            <a:r>
              <a:rPr lang="fr-FR" dirty="0">
                <a:solidFill>
                  <a:schemeClr val="accent6">
                    <a:lumMod val="75000"/>
                  </a:schemeClr>
                </a:solidFill>
              </a:rPr>
              <a:t>Vérification de la configuration</a:t>
            </a:r>
          </a:p>
          <a:p>
            <a:endParaRPr lang="fr-FR" dirty="0"/>
          </a:p>
        </p:txBody>
      </p:sp>
      <p:sp>
        <p:nvSpPr>
          <p:cNvPr id="15" name="Rectangle 12"/>
          <p:cNvSpPr>
            <a:spLocks noChangeArrowheads="1"/>
          </p:cNvSpPr>
          <p:nvPr/>
        </p:nvSpPr>
        <p:spPr bwMode="auto">
          <a:xfrm>
            <a:off x="1835697" y="2924944"/>
            <a:ext cx="648072" cy="108012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8" name="Rectangle 12"/>
          <p:cNvSpPr>
            <a:spLocks noChangeArrowheads="1"/>
          </p:cNvSpPr>
          <p:nvPr/>
        </p:nvSpPr>
        <p:spPr bwMode="auto">
          <a:xfrm>
            <a:off x="5939141" y="2852936"/>
            <a:ext cx="793099" cy="122413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9" name="Rectangle 12"/>
          <p:cNvSpPr>
            <a:spLocks noChangeArrowheads="1"/>
          </p:cNvSpPr>
          <p:nvPr/>
        </p:nvSpPr>
        <p:spPr bwMode="auto">
          <a:xfrm>
            <a:off x="6804248" y="2776441"/>
            <a:ext cx="720080" cy="137263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0" name="Line 13"/>
          <p:cNvSpPr>
            <a:spLocks noChangeShapeType="1"/>
          </p:cNvSpPr>
          <p:nvPr/>
        </p:nvSpPr>
        <p:spPr bwMode="auto">
          <a:xfrm flipH="1">
            <a:off x="1619672" y="4005064"/>
            <a:ext cx="540061" cy="7920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Text Box 8"/>
          <p:cNvSpPr txBox="1">
            <a:spLocks noChangeArrowheads="1"/>
          </p:cNvSpPr>
          <p:nvPr/>
        </p:nvSpPr>
        <p:spPr bwMode="auto">
          <a:xfrm>
            <a:off x="347529" y="4841183"/>
            <a:ext cx="25442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smtClean="0">
                <a:solidFill>
                  <a:srgbClr val="FF0000"/>
                </a:solidFill>
              </a:rPr>
              <a:t>ID de processus OSPF</a:t>
            </a:r>
            <a:endParaRPr lang="fr-FR" altLang="fr-FR" sz="1800" dirty="0">
              <a:solidFill>
                <a:srgbClr val="FF0000"/>
              </a:solidFill>
            </a:endParaRPr>
          </a:p>
        </p:txBody>
      </p:sp>
      <p:sp>
        <p:nvSpPr>
          <p:cNvPr id="13" name="Text Box 8"/>
          <p:cNvSpPr txBox="1">
            <a:spLocks noChangeArrowheads="1"/>
          </p:cNvSpPr>
          <p:nvPr/>
        </p:nvSpPr>
        <p:spPr bwMode="auto">
          <a:xfrm>
            <a:off x="5988325" y="1988840"/>
            <a:ext cx="23519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smtClean="0">
                <a:solidFill>
                  <a:srgbClr val="0070C0"/>
                </a:solidFill>
              </a:rPr>
              <a:t>Neighbors Full/Count</a:t>
            </a:r>
          </a:p>
        </p:txBody>
      </p:sp>
      <p:sp>
        <p:nvSpPr>
          <p:cNvPr id="14" name="Line 13"/>
          <p:cNvSpPr>
            <a:spLocks noChangeShapeType="1"/>
          </p:cNvSpPr>
          <p:nvPr/>
        </p:nvSpPr>
        <p:spPr bwMode="auto">
          <a:xfrm flipH="1" flipV="1">
            <a:off x="7593195" y="2358172"/>
            <a:ext cx="471193" cy="420512"/>
          </a:xfrm>
          <a:prstGeom prst="line">
            <a:avLst/>
          </a:prstGeom>
          <a:noFill/>
          <a:ln w="28575">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 name="Rectangle 12"/>
          <p:cNvSpPr>
            <a:spLocks noChangeArrowheads="1"/>
          </p:cNvSpPr>
          <p:nvPr/>
        </p:nvSpPr>
        <p:spPr bwMode="auto">
          <a:xfrm>
            <a:off x="7593196" y="2778684"/>
            <a:ext cx="1151675" cy="1421381"/>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7" name="Line 8"/>
          <p:cNvSpPr>
            <a:spLocks noChangeShapeType="1"/>
          </p:cNvSpPr>
          <p:nvPr/>
        </p:nvSpPr>
        <p:spPr bwMode="auto">
          <a:xfrm flipH="1">
            <a:off x="5580112" y="3717032"/>
            <a:ext cx="2016224" cy="1493484"/>
          </a:xfrm>
          <a:prstGeom prst="line">
            <a:avLst/>
          </a:prstGeom>
          <a:noFill/>
          <a:ln w="38100">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 name="Oval 6"/>
          <p:cNvSpPr>
            <a:spLocks noChangeArrowheads="1"/>
          </p:cNvSpPr>
          <p:nvPr/>
        </p:nvSpPr>
        <p:spPr bwMode="auto">
          <a:xfrm>
            <a:off x="7483569" y="3318709"/>
            <a:ext cx="363406" cy="398323"/>
          </a:xfrm>
          <a:prstGeom prst="ellipse">
            <a:avLst/>
          </a:prstGeom>
          <a:noFill/>
          <a:ln w="38100">
            <a:solidFill>
              <a:srgbClr val="CC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1" name="Oval 6"/>
          <p:cNvSpPr>
            <a:spLocks noChangeArrowheads="1"/>
          </p:cNvSpPr>
          <p:nvPr/>
        </p:nvSpPr>
        <p:spPr bwMode="auto">
          <a:xfrm>
            <a:off x="7828791" y="3390716"/>
            <a:ext cx="340242" cy="398324"/>
          </a:xfrm>
          <a:prstGeom prst="ellipse">
            <a:avLst/>
          </a:prstGeom>
          <a:noFill/>
          <a:ln w="38100">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5" name="Line 8"/>
          <p:cNvSpPr>
            <a:spLocks noChangeShapeType="1"/>
          </p:cNvSpPr>
          <p:nvPr/>
        </p:nvSpPr>
        <p:spPr bwMode="auto">
          <a:xfrm flipH="1">
            <a:off x="7380312" y="3786478"/>
            <a:ext cx="684076" cy="201878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6" name="Text Box 8"/>
          <p:cNvSpPr txBox="1">
            <a:spLocks noChangeArrowheads="1"/>
          </p:cNvSpPr>
          <p:nvPr/>
        </p:nvSpPr>
        <p:spPr bwMode="auto">
          <a:xfrm>
            <a:off x="4048267" y="5208461"/>
            <a:ext cx="21082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smtClean="0">
                <a:solidFill>
                  <a:srgbClr val="CC66FF"/>
                </a:solidFill>
              </a:rPr>
              <a:t>1 Contiguïté FULL</a:t>
            </a:r>
            <a:endParaRPr lang="fr-FR" altLang="fr-FR" sz="1800" dirty="0">
              <a:solidFill>
                <a:srgbClr val="CC66FF"/>
              </a:solidFill>
            </a:endParaRPr>
          </a:p>
        </p:txBody>
      </p:sp>
      <p:sp>
        <p:nvSpPr>
          <p:cNvPr id="27" name="Text Box 8"/>
          <p:cNvSpPr txBox="1">
            <a:spLocks noChangeArrowheads="1"/>
          </p:cNvSpPr>
          <p:nvPr/>
        </p:nvSpPr>
        <p:spPr bwMode="auto">
          <a:xfrm>
            <a:off x="6557397" y="5805263"/>
            <a:ext cx="9669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smtClean="0">
                <a:solidFill>
                  <a:srgbClr val="00B050"/>
                </a:solidFill>
              </a:rPr>
              <a:t>1 voisin</a:t>
            </a:r>
            <a:endParaRPr lang="fr-FR" altLang="fr-FR" sz="1800" dirty="0">
              <a:solidFill>
                <a:srgbClr val="00B050"/>
              </a:solidFill>
            </a:endParaRPr>
          </a:p>
        </p:txBody>
      </p:sp>
      <p:sp>
        <p:nvSpPr>
          <p:cNvPr id="2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298</a:t>
            </a:fld>
            <a:endParaRPr lang="fr-BE" dirty="0"/>
          </a:p>
        </p:txBody>
      </p:sp>
    </p:spTree>
    <p:extLst>
      <p:ext uri="{BB962C8B-B14F-4D97-AF65-F5344CB8AC3E}">
        <p14:creationId xmlns:p14="http://schemas.microsoft.com/office/powerpoint/2010/main" val="27326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3" presetClass="entr" presetSubtype="1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linds(horizontal)">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3" presetClass="entr" presetSubtype="1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linds(horizontal)">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P spid="10" grpId="0" animBg="1"/>
      <p:bldP spid="11" grpId="0"/>
      <p:bldP spid="13" grpId="0"/>
      <p:bldP spid="14" grpId="0" animBg="1"/>
      <p:bldP spid="16" grpId="0" animBg="1"/>
      <p:bldP spid="17" grpId="0" animBg="1"/>
      <p:bldP spid="20" grpId="0" animBg="1"/>
      <p:bldP spid="21" grpId="0" animBg="1"/>
      <p:bldP spid="25" grpId="0" animBg="1"/>
      <p:bldP spid="26" grpId="0"/>
      <p:bldP spid="2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de réseaux d'interface OSPF</a:t>
            </a:r>
            <a:endParaRPr lang="fr-FR" dirty="0"/>
          </a:p>
        </p:txBody>
      </p:sp>
      <p:sp>
        <p:nvSpPr>
          <p:cNvPr id="3" name="Espace réservé du contenu 2"/>
          <p:cNvSpPr>
            <a:spLocks noGrp="1"/>
          </p:cNvSpPr>
          <p:nvPr>
            <p:ph idx="1"/>
          </p:nvPr>
        </p:nvSpPr>
        <p:spPr>
          <a:xfrm>
            <a:off x="457200" y="1600201"/>
            <a:ext cx="8229600" cy="1324744"/>
          </a:xfrm>
        </p:spPr>
        <p:txBody>
          <a:bodyPr>
            <a:normAutofit/>
          </a:bodyPr>
          <a:lstStyle/>
          <a:p>
            <a:pPr marL="514350" indent="-514350">
              <a:buFont typeface="+mj-lt"/>
              <a:buAutoNum type="arabicPeriod"/>
            </a:pPr>
            <a:r>
              <a:rPr lang="fr-FR" dirty="0" smtClean="0">
                <a:solidFill>
                  <a:schemeClr val="accent6">
                    <a:lumMod val="75000"/>
                  </a:schemeClr>
                </a:solidFill>
              </a:rPr>
              <a:t>Réseaux point </a:t>
            </a:r>
            <a:r>
              <a:rPr lang="fr-FR" dirty="0">
                <a:solidFill>
                  <a:schemeClr val="accent6">
                    <a:lumMod val="75000"/>
                  </a:schemeClr>
                </a:solidFill>
              </a:rPr>
              <a:t>à </a:t>
            </a:r>
            <a:r>
              <a:rPr lang="fr-FR" dirty="0" smtClean="0">
                <a:solidFill>
                  <a:schemeClr val="accent6">
                    <a:lumMod val="75000"/>
                  </a:schemeClr>
                </a:solidFill>
              </a:rPr>
              <a:t>point</a:t>
            </a:r>
          </a:p>
          <a:p>
            <a:pPr lvl="1"/>
            <a:r>
              <a:rPr lang="fr-FR" dirty="0"/>
              <a:t> </a:t>
            </a:r>
            <a:r>
              <a:rPr lang="fr-FR" dirty="0" smtClean="0"/>
              <a:t>Maximum deux </a:t>
            </a:r>
            <a:r>
              <a:rPr lang="fr-FR" dirty="0"/>
              <a:t>routeurs </a:t>
            </a:r>
            <a:r>
              <a:rPr lang="fr-FR" dirty="0" smtClean="0"/>
              <a:t>peuvent être interconnectés </a:t>
            </a:r>
            <a:r>
              <a:rPr lang="fr-FR" dirty="0"/>
              <a:t>sur un lien commun. </a:t>
            </a:r>
            <a:endParaRPr lang="fr-FR" dirty="0" smtClean="0"/>
          </a:p>
          <a:p>
            <a:pPr lvl="1"/>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564904"/>
            <a:ext cx="5733098" cy="2448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086" y="4365104"/>
            <a:ext cx="4072410" cy="1291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867" y="4686431"/>
            <a:ext cx="4180637" cy="1550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299</a:t>
            </a:fld>
            <a:endParaRPr lang="fr-BE" dirty="0"/>
          </a:p>
        </p:txBody>
      </p:sp>
    </p:spTree>
    <p:extLst>
      <p:ext uri="{BB962C8B-B14F-4D97-AF65-F5344CB8AC3E}">
        <p14:creationId xmlns:p14="http://schemas.microsoft.com/office/powerpoint/2010/main" val="115989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Rappel</a:t>
            </a:r>
            <a:endParaRPr lang="fr-FR" dirty="0"/>
          </a:p>
        </p:txBody>
      </p:sp>
      <p:sp>
        <p:nvSpPr>
          <p:cNvPr id="3" name="Espace réservé du contenu 2"/>
          <p:cNvSpPr>
            <a:spLocks noGrp="1"/>
          </p:cNvSpPr>
          <p:nvPr>
            <p:ph idx="1"/>
          </p:nvPr>
        </p:nvSpPr>
        <p:spPr/>
        <p:txBody>
          <a:bodyPr>
            <a:normAutofit fontScale="92500" lnSpcReduction="10000"/>
          </a:bodyPr>
          <a:lstStyle/>
          <a:p>
            <a:pPr>
              <a:defRPr/>
            </a:pPr>
            <a:r>
              <a:rPr lang="fr-FR" altLang="fr-FR" dirty="0">
                <a:solidFill>
                  <a:schemeClr val="accent6">
                    <a:lumMod val="75000"/>
                  </a:schemeClr>
                </a:solidFill>
              </a:rPr>
              <a:t>Topologie </a:t>
            </a:r>
          </a:p>
          <a:p>
            <a:pPr lvl="1">
              <a:defRPr/>
            </a:pPr>
            <a:r>
              <a:rPr lang="fr-FR" altLang="fr-FR" dirty="0"/>
              <a:t>Etoile, étoile étendue, …</a:t>
            </a:r>
          </a:p>
          <a:p>
            <a:pPr lvl="1">
              <a:defRPr/>
            </a:pPr>
            <a:r>
              <a:rPr lang="fr-FR" altLang="fr-FR" dirty="0"/>
              <a:t>Topologie physique/logique</a:t>
            </a:r>
          </a:p>
          <a:p>
            <a:pPr>
              <a:defRPr/>
            </a:pPr>
            <a:r>
              <a:rPr lang="fr-FR" altLang="fr-FR" dirty="0">
                <a:solidFill>
                  <a:schemeClr val="accent6">
                    <a:lumMod val="75000"/>
                  </a:schemeClr>
                </a:solidFill>
              </a:rPr>
              <a:t>Etendue d’un réseau </a:t>
            </a:r>
          </a:p>
          <a:p>
            <a:pPr lvl="1">
              <a:defRPr/>
            </a:pPr>
            <a:r>
              <a:rPr lang="fr-FR" altLang="fr-FR" dirty="0"/>
              <a:t>PAN, LAN, MAN, …</a:t>
            </a:r>
          </a:p>
          <a:p>
            <a:pPr>
              <a:defRPr/>
            </a:pPr>
            <a:r>
              <a:rPr lang="fr-FR" altLang="fr-FR" dirty="0">
                <a:solidFill>
                  <a:schemeClr val="accent6">
                    <a:lumMod val="75000"/>
                  </a:schemeClr>
                </a:solidFill>
              </a:rPr>
              <a:t>Modèle OSI, TCP/IP</a:t>
            </a:r>
          </a:p>
          <a:p>
            <a:pPr lvl="1">
              <a:defRPr/>
            </a:pPr>
            <a:r>
              <a:rPr lang="fr-FR" altLang="fr-FR" dirty="0"/>
              <a:t>Notion d’encapsulation</a:t>
            </a:r>
          </a:p>
          <a:p>
            <a:pPr>
              <a:defRPr/>
            </a:pPr>
            <a:r>
              <a:rPr lang="fr-FR" altLang="fr-FR" dirty="0">
                <a:solidFill>
                  <a:schemeClr val="accent6">
                    <a:lumMod val="75000"/>
                  </a:schemeClr>
                </a:solidFill>
              </a:rPr>
              <a:t>Couche transport (segments)</a:t>
            </a:r>
          </a:p>
          <a:p>
            <a:pPr lvl="1">
              <a:defRPr/>
            </a:pPr>
            <a:r>
              <a:rPr lang="fr-FR" altLang="fr-FR" dirty="0"/>
              <a:t>TCP, UDP</a:t>
            </a:r>
          </a:p>
          <a:p>
            <a:pPr lvl="1">
              <a:defRPr/>
            </a:pPr>
            <a:r>
              <a:rPr lang="fr-FR" altLang="fr-FR" dirty="0"/>
              <a:t>Fiable / non fiable</a:t>
            </a:r>
          </a:p>
          <a:p>
            <a:pPr lvl="1">
              <a:defRPr/>
            </a:pPr>
            <a:r>
              <a:rPr lang="fr-FR" altLang="fr-FR" dirty="0"/>
              <a:t>Orienté connexion ou non</a:t>
            </a:r>
          </a:p>
          <a:p>
            <a:pPr lvl="1">
              <a:defRPr/>
            </a:pPr>
            <a:r>
              <a:rPr lang="fr-FR" altLang="fr-FR" dirty="0"/>
              <a:t>N° de séquence</a:t>
            </a:r>
          </a:p>
          <a:p>
            <a:pPr lvl="1">
              <a:defRPr/>
            </a:pPr>
            <a:r>
              <a:rPr lang="fr-FR" altLang="fr-FR" dirty="0"/>
              <a:t>N° de ports (réservés, inscrits, dynamiques)</a:t>
            </a:r>
          </a:p>
          <a:p>
            <a:pPr lvl="1">
              <a:defRPr/>
            </a:pPr>
            <a:r>
              <a:rPr lang="fr-FR" altLang="fr-FR" dirty="0"/>
              <a:t>Contrôle de flux</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a:t>
            </a:fld>
            <a:endParaRPr lang="fr-BE"/>
          </a:p>
        </p:txBody>
      </p:sp>
    </p:spTree>
    <p:extLst>
      <p:ext uri="{BB962C8B-B14F-4D97-AF65-F5344CB8AC3E}">
        <p14:creationId xmlns:p14="http://schemas.microsoft.com/office/powerpoint/2010/main" val="4557598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defRPr/>
            </a:pPr>
            <a:r>
              <a:rPr lang="fr-FR" altLang="fr-FR" dirty="0" smtClean="0">
                <a:solidFill>
                  <a:schemeClr val="tx1"/>
                </a:solidFill>
              </a:rPr>
              <a:t>Choix des périphériques appropriés</a:t>
            </a:r>
          </a:p>
        </p:txBody>
      </p:sp>
      <p:sp>
        <p:nvSpPr>
          <p:cNvPr id="33796" name="Espace réservé du contenu 2"/>
          <p:cNvSpPr>
            <a:spLocks noGrp="1"/>
          </p:cNvSpPr>
          <p:nvPr>
            <p:ph idx="1"/>
          </p:nvPr>
        </p:nvSpPr>
        <p:spPr>
          <a:xfrm>
            <a:off x="457200" y="1600200"/>
            <a:ext cx="8229600" cy="1828800"/>
          </a:xfrm>
        </p:spPr>
        <p:txBody>
          <a:bodyPr/>
          <a:lstStyle/>
          <a:p>
            <a:r>
              <a:rPr lang="fr-FR" altLang="fr-FR" dirty="0" smtClean="0">
                <a:solidFill>
                  <a:schemeClr val="accent6">
                    <a:lumMod val="75000"/>
                  </a:schemeClr>
                </a:solidFill>
              </a:rPr>
              <a:t>Catégories de commutateurs</a:t>
            </a:r>
          </a:p>
          <a:p>
            <a:pPr lvl="1"/>
            <a:r>
              <a:rPr lang="fr-FR" altLang="fr-FR" dirty="0" smtClean="0">
                <a:solidFill>
                  <a:srgbClr val="0070C0"/>
                </a:solidFill>
              </a:rPr>
              <a:t>Gamme de commutateurs LAN de Campus</a:t>
            </a:r>
          </a:p>
          <a:p>
            <a:pPr lvl="2"/>
            <a:r>
              <a:rPr lang="fr-FR" altLang="fr-FR" dirty="0" smtClean="0"/>
              <a:t>8 ports sans ventilateur </a:t>
            </a:r>
            <a:r>
              <a:rPr lang="fr-FR" altLang="fr-FR" dirty="0" smtClean="0">
                <a:sym typeface="Wingdings" pitchFamily="2" charset="2"/>
              </a:rPr>
              <a:t> des centaines de ports</a:t>
            </a:r>
            <a:endParaRPr lang="fr-FR" altLang="fr-FR" dirty="0" smtClean="0"/>
          </a:p>
        </p:txBody>
      </p:sp>
      <p:pic>
        <p:nvPicPr>
          <p:cNvPr id="33798" name="Picture 12" descr="http://www.ndm.net/ips/images/stories/cisco/Cisco%20Catalyst%206513-E%20Swit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420888"/>
            <a:ext cx="2305050"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ZoneTexte 1"/>
          <p:cNvSpPr txBox="1">
            <a:spLocks noChangeArrowheads="1"/>
          </p:cNvSpPr>
          <p:nvPr/>
        </p:nvSpPr>
        <p:spPr bwMode="auto">
          <a:xfrm>
            <a:off x="3275856" y="5632584"/>
            <a:ext cx="31422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err="1"/>
              <a:t>Catalyst</a:t>
            </a:r>
            <a:r>
              <a:rPr lang="fr-FR" altLang="fr-FR" sz="1800" dirty="0"/>
              <a:t> </a:t>
            </a:r>
            <a:r>
              <a:rPr lang="fr-FR" altLang="fr-FR" sz="1800" dirty="0" smtClean="0"/>
              <a:t>6513-E </a:t>
            </a:r>
            <a:r>
              <a:rPr lang="fr-FR" altLang="fr-FR" sz="1800" dirty="0">
                <a:sym typeface="Wingdings" pitchFamily="2" charset="2"/>
              </a:rPr>
              <a:t></a:t>
            </a:r>
            <a:r>
              <a:rPr lang="fr-FR" altLang="fr-FR" sz="1800" dirty="0"/>
              <a:t> 529 ports</a:t>
            </a:r>
          </a:p>
        </p:txBody>
      </p:sp>
      <p:sp>
        <p:nvSpPr>
          <p:cNvPr id="33800" name="ZoneTexte 2"/>
          <p:cNvSpPr txBox="1">
            <a:spLocks noChangeArrowheads="1"/>
          </p:cNvSpPr>
          <p:nvPr/>
        </p:nvSpPr>
        <p:spPr bwMode="auto">
          <a:xfrm>
            <a:off x="582835" y="3294831"/>
            <a:ext cx="26548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err="1"/>
              <a:t>Catalyst</a:t>
            </a:r>
            <a:r>
              <a:rPr lang="fr-FR" altLang="fr-FR" sz="1800" dirty="0"/>
              <a:t> 2960 </a:t>
            </a:r>
            <a:r>
              <a:rPr lang="fr-FR" altLang="fr-FR" sz="1800" dirty="0" smtClean="0">
                <a:sym typeface="Wingdings" panose="05000000000000000000" pitchFamily="2" charset="2"/>
              </a:rPr>
              <a:t> </a:t>
            </a:r>
            <a:r>
              <a:rPr lang="fr-FR" altLang="fr-FR" sz="1800" dirty="0" smtClean="0"/>
              <a:t>8 </a:t>
            </a:r>
            <a:r>
              <a:rPr lang="fr-FR" altLang="fr-FR" sz="1800" dirty="0"/>
              <a:t>ports</a:t>
            </a:r>
          </a:p>
        </p:txBody>
      </p:sp>
      <p:sp>
        <p:nvSpPr>
          <p:cNvPr id="8" name="Espace réservé du numéro de diapositive 5"/>
          <p:cNvSpPr>
            <a:spLocks noGrp="1"/>
          </p:cNvSpPr>
          <p:nvPr>
            <p:ph type="sldNum" sz="quarter" idx="12"/>
          </p:nvPr>
        </p:nvSpPr>
        <p:spPr>
          <a:xfrm>
            <a:off x="8316416" y="6480720"/>
            <a:ext cx="548641" cy="404664"/>
          </a:xfrm>
        </p:spPr>
        <p:txBody>
          <a:bodyPr/>
          <a:lstStyle/>
          <a:p>
            <a:fld id="{F8B969FB-3CDB-4BA7-BB65-4C9B3D66EC11}" type="slidenum">
              <a:rPr lang="fr-BE" smtClean="0"/>
              <a:t>30</a:t>
            </a:fld>
            <a:endParaRPr lang="fr-BE"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3733750"/>
            <a:ext cx="3076575"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1945314855"/>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de réseaux d'interface OSPF</a:t>
            </a:r>
          </a:p>
        </p:txBody>
      </p:sp>
      <p:sp>
        <p:nvSpPr>
          <p:cNvPr id="3" name="Espace réservé du contenu 2"/>
          <p:cNvSpPr>
            <a:spLocks noGrp="1"/>
          </p:cNvSpPr>
          <p:nvPr>
            <p:ph idx="1"/>
          </p:nvPr>
        </p:nvSpPr>
        <p:spPr>
          <a:xfrm>
            <a:off x="457200" y="1600201"/>
            <a:ext cx="8229600" cy="892695"/>
          </a:xfrm>
        </p:spPr>
        <p:txBody>
          <a:bodyPr>
            <a:normAutofit/>
          </a:bodyPr>
          <a:lstStyle/>
          <a:p>
            <a:pPr marL="514350" indent="-514350">
              <a:buFont typeface="+mj-lt"/>
              <a:buAutoNum type="arabicPeriod" startAt="2"/>
            </a:pPr>
            <a:r>
              <a:rPr lang="fr-FR" dirty="0" smtClean="0">
                <a:solidFill>
                  <a:schemeClr val="accent6">
                    <a:lumMod val="75000"/>
                  </a:schemeClr>
                </a:solidFill>
              </a:rPr>
              <a:t>Réseaux à accès multiple avec diffusion</a:t>
            </a:r>
          </a:p>
          <a:p>
            <a:pPr lvl="1"/>
            <a:r>
              <a:rPr lang="fr-FR" dirty="0" smtClean="0"/>
              <a:t>Exemple : Ethernet</a:t>
            </a:r>
          </a:p>
          <a:p>
            <a:pPr lvl="1"/>
            <a:endParaRPr lang="fr-FR" dirty="0"/>
          </a:p>
        </p:txBody>
      </p:sp>
      <p:pic>
        <p:nvPicPr>
          <p:cNvPr id="81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060848"/>
            <a:ext cx="3844948"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txBox="1">
            <a:spLocks/>
          </p:cNvSpPr>
          <p:nvPr/>
        </p:nvSpPr>
        <p:spPr bwMode="auto">
          <a:xfrm>
            <a:off x="467544" y="3140968"/>
            <a:ext cx="8229600"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514350" indent="-514350">
              <a:buFont typeface="+mj-lt"/>
              <a:buAutoNum type="arabicPeriod" startAt="3"/>
            </a:pPr>
            <a:r>
              <a:rPr lang="fr-FR" sz="2400" kern="0" dirty="0" smtClean="0">
                <a:solidFill>
                  <a:schemeClr val="accent6">
                    <a:lumMod val="75000"/>
                  </a:schemeClr>
                </a:solidFill>
              </a:rPr>
              <a:t>Liens virtuels</a:t>
            </a:r>
          </a:p>
          <a:p>
            <a:pPr lvl="1"/>
            <a:r>
              <a:rPr lang="fr-FR" sz="2000" kern="0" dirty="0" smtClean="0"/>
              <a:t>U</a:t>
            </a:r>
            <a:r>
              <a:rPr lang="fr-FR" sz="2000" dirty="0" smtClean="0"/>
              <a:t>tilisé </a:t>
            </a:r>
            <a:r>
              <a:rPr lang="fr-FR" sz="2000" dirty="0"/>
              <a:t>pour interconnecter des zones OSPF distantes à la zone </a:t>
            </a:r>
            <a:r>
              <a:rPr lang="fr-FR" sz="2000" dirty="0" smtClean="0"/>
              <a:t>fédératrice (</a:t>
            </a:r>
            <a:r>
              <a:rPr lang="fr-FR" sz="2000" dirty="0" err="1" smtClean="0"/>
              <a:t>backbone</a:t>
            </a:r>
            <a:r>
              <a:rPr lang="fr-FR" sz="2000" dirty="0" smtClean="0"/>
              <a:t> 0)</a:t>
            </a:r>
            <a:endParaRPr lang="fr-FR" sz="2000" kern="0" dirty="0" smtClean="0"/>
          </a:p>
          <a:p>
            <a:pPr lvl="1"/>
            <a:endParaRPr lang="fr-FR" kern="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365104"/>
            <a:ext cx="6812303" cy="1758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300</a:t>
            </a:fld>
            <a:endParaRPr lang="fr-BE" dirty="0"/>
          </a:p>
        </p:txBody>
      </p:sp>
    </p:spTree>
    <p:extLst>
      <p:ext uri="{BB962C8B-B14F-4D97-AF65-F5344CB8AC3E}">
        <p14:creationId xmlns:p14="http://schemas.microsoft.com/office/powerpoint/2010/main" val="2458263190"/>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2348880"/>
            <a:ext cx="3308160"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Types de réseaux d'interface OSPF</a:t>
            </a:r>
          </a:p>
        </p:txBody>
      </p:sp>
      <p:sp>
        <p:nvSpPr>
          <p:cNvPr id="3" name="Espace réservé du contenu 2"/>
          <p:cNvSpPr>
            <a:spLocks noGrp="1"/>
          </p:cNvSpPr>
          <p:nvPr>
            <p:ph idx="1"/>
          </p:nvPr>
        </p:nvSpPr>
        <p:spPr>
          <a:xfrm>
            <a:off x="457200" y="1600201"/>
            <a:ext cx="8229600" cy="892695"/>
          </a:xfrm>
        </p:spPr>
        <p:txBody>
          <a:bodyPr>
            <a:normAutofit/>
          </a:bodyPr>
          <a:lstStyle/>
          <a:p>
            <a:pPr marL="0" indent="0">
              <a:buNone/>
            </a:pPr>
            <a:r>
              <a:rPr lang="fr-FR" dirty="0">
                <a:solidFill>
                  <a:schemeClr val="accent6">
                    <a:lumMod val="75000"/>
                  </a:schemeClr>
                </a:solidFill>
              </a:rPr>
              <a:t>Réseaux à accès multiple sans diffusion (NBMA)</a:t>
            </a:r>
          </a:p>
          <a:p>
            <a:pPr lvl="1"/>
            <a:r>
              <a:rPr lang="fr-FR" dirty="0"/>
              <a:t>Exemple : Frame Relay</a:t>
            </a:r>
          </a:p>
          <a:p>
            <a:pPr lvl="1"/>
            <a:endParaRPr lang="fr-FR"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1788" y="4149080"/>
            <a:ext cx="3414933"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4221088"/>
            <a:ext cx="3770203"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Line 13"/>
          <p:cNvSpPr>
            <a:spLocks noChangeShapeType="1"/>
          </p:cNvSpPr>
          <p:nvPr/>
        </p:nvSpPr>
        <p:spPr bwMode="auto">
          <a:xfrm flipH="1">
            <a:off x="3216411" y="2996952"/>
            <a:ext cx="923541" cy="104621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Line 13"/>
          <p:cNvSpPr>
            <a:spLocks noChangeShapeType="1"/>
          </p:cNvSpPr>
          <p:nvPr/>
        </p:nvSpPr>
        <p:spPr bwMode="auto">
          <a:xfrm>
            <a:off x="4716016" y="3082652"/>
            <a:ext cx="875305" cy="85040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 name="ZoneTexte 5"/>
          <p:cNvSpPr txBox="1"/>
          <p:nvPr/>
        </p:nvSpPr>
        <p:spPr>
          <a:xfrm>
            <a:off x="487849" y="3933056"/>
            <a:ext cx="2788007" cy="369332"/>
          </a:xfrm>
          <a:prstGeom prst="rect">
            <a:avLst/>
          </a:prstGeom>
          <a:noFill/>
        </p:spPr>
        <p:txBody>
          <a:bodyPr wrap="none" rtlCol="0">
            <a:spAutoFit/>
          </a:bodyPr>
          <a:lstStyle/>
          <a:p>
            <a:r>
              <a:rPr lang="fr-FR" dirty="0" smtClean="0"/>
              <a:t>Topologie Hub and </a:t>
            </a:r>
            <a:r>
              <a:rPr lang="fr-FR" dirty="0" err="1" smtClean="0"/>
              <a:t>spoke</a:t>
            </a:r>
            <a:endParaRPr lang="fr-FR" dirty="0"/>
          </a:p>
        </p:txBody>
      </p:sp>
      <p:sp>
        <p:nvSpPr>
          <p:cNvPr id="16" name="ZoneTexte 15"/>
          <p:cNvSpPr txBox="1"/>
          <p:nvPr/>
        </p:nvSpPr>
        <p:spPr>
          <a:xfrm>
            <a:off x="6574993" y="3792067"/>
            <a:ext cx="2749535" cy="369332"/>
          </a:xfrm>
          <a:prstGeom prst="rect">
            <a:avLst/>
          </a:prstGeom>
          <a:noFill/>
        </p:spPr>
        <p:txBody>
          <a:bodyPr wrap="none" rtlCol="0">
            <a:spAutoFit/>
          </a:bodyPr>
          <a:lstStyle/>
          <a:p>
            <a:r>
              <a:rPr lang="fr-FR" dirty="0" smtClean="0"/>
              <a:t>Topologie partial </a:t>
            </a:r>
            <a:r>
              <a:rPr lang="fr-FR" dirty="0" err="1" smtClean="0"/>
              <a:t>meshed</a:t>
            </a:r>
            <a:endParaRPr lang="fr-FR" dirty="0"/>
          </a:p>
        </p:txBody>
      </p:sp>
      <p:sp>
        <p:nvSpPr>
          <p:cNvPr id="17" name="ZoneTexte 16"/>
          <p:cNvSpPr txBox="1"/>
          <p:nvPr/>
        </p:nvSpPr>
        <p:spPr>
          <a:xfrm>
            <a:off x="1878662" y="4762008"/>
            <a:ext cx="1338828" cy="369332"/>
          </a:xfrm>
          <a:prstGeom prst="rect">
            <a:avLst/>
          </a:prstGeom>
          <a:noFill/>
        </p:spPr>
        <p:txBody>
          <a:bodyPr wrap="none" rtlCol="0">
            <a:spAutoFit/>
          </a:bodyPr>
          <a:lstStyle/>
          <a:p>
            <a:r>
              <a:rPr lang="fr-FR" dirty="0" smtClean="0"/>
              <a:t>Site central</a:t>
            </a:r>
            <a:endParaRPr lang="fr-FR" dirty="0"/>
          </a:p>
        </p:txBody>
      </p:sp>
      <p:sp>
        <p:nvSpPr>
          <p:cNvPr id="18" name="ZoneTexte 17"/>
          <p:cNvSpPr txBox="1"/>
          <p:nvPr/>
        </p:nvSpPr>
        <p:spPr>
          <a:xfrm>
            <a:off x="3346500" y="4787860"/>
            <a:ext cx="774571" cy="369332"/>
          </a:xfrm>
          <a:prstGeom prst="rect">
            <a:avLst/>
          </a:prstGeom>
          <a:noFill/>
        </p:spPr>
        <p:txBody>
          <a:bodyPr wrap="none" rtlCol="0">
            <a:spAutoFit/>
          </a:bodyPr>
          <a:lstStyle/>
          <a:p>
            <a:r>
              <a:rPr lang="fr-FR" dirty="0" smtClean="0"/>
              <a:t>Site 3</a:t>
            </a:r>
            <a:endParaRPr lang="fr-FR" dirty="0"/>
          </a:p>
        </p:txBody>
      </p:sp>
      <p:sp>
        <p:nvSpPr>
          <p:cNvPr id="19" name="ZoneTexte 18"/>
          <p:cNvSpPr txBox="1"/>
          <p:nvPr/>
        </p:nvSpPr>
        <p:spPr>
          <a:xfrm>
            <a:off x="133614" y="4762008"/>
            <a:ext cx="774571" cy="369332"/>
          </a:xfrm>
          <a:prstGeom prst="rect">
            <a:avLst/>
          </a:prstGeom>
          <a:noFill/>
        </p:spPr>
        <p:txBody>
          <a:bodyPr wrap="none" rtlCol="0">
            <a:spAutoFit/>
          </a:bodyPr>
          <a:lstStyle/>
          <a:p>
            <a:r>
              <a:rPr lang="fr-FR" dirty="0" smtClean="0"/>
              <a:t>Site 1</a:t>
            </a:r>
            <a:endParaRPr lang="fr-FR" dirty="0"/>
          </a:p>
        </p:txBody>
      </p:sp>
      <p:sp>
        <p:nvSpPr>
          <p:cNvPr id="20" name="ZoneTexte 19"/>
          <p:cNvSpPr txBox="1"/>
          <p:nvPr/>
        </p:nvSpPr>
        <p:spPr>
          <a:xfrm>
            <a:off x="2294947" y="5733256"/>
            <a:ext cx="774571" cy="369332"/>
          </a:xfrm>
          <a:prstGeom prst="rect">
            <a:avLst/>
          </a:prstGeom>
          <a:noFill/>
        </p:spPr>
        <p:txBody>
          <a:bodyPr wrap="none" rtlCol="0">
            <a:spAutoFit/>
          </a:bodyPr>
          <a:lstStyle/>
          <a:p>
            <a:r>
              <a:rPr lang="fr-FR" dirty="0" smtClean="0"/>
              <a:t>Site 2</a:t>
            </a:r>
            <a:endParaRPr lang="fr-FR" dirty="0"/>
          </a:p>
        </p:txBody>
      </p:sp>
      <p:sp>
        <p:nvSpPr>
          <p:cNvPr id="21" name="ZoneTexte 20"/>
          <p:cNvSpPr txBox="1"/>
          <p:nvPr/>
        </p:nvSpPr>
        <p:spPr>
          <a:xfrm>
            <a:off x="5114502" y="5032202"/>
            <a:ext cx="774571" cy="369332"/>
          </a:xfrm>
          <a:prstGeom prst="rect">
            <a:avLst/>
          </a:prstGeom>
          <a:noFill/>
        </p:spPr>
        <p:txBody>
          <a:bodyPr wrap="none" rtlCol="0">
            <a:spAutoFit/>
          </a:bodyPr>
          <a:lstStyle/>
          <a:p>
            <a:r>
              <a:rPr lang="fr-FR" dirty="0" smtClean="0"/>
              <a:t>Site 1</a:t>
            </a:r>
            <a:endParaRPr lang="fr-FR" dirty="0"/>
          </a:p>
        </p:txBody>
      </p:sp>
      <p:sp>
        <p:nvSpPr>
          <p:cNvPr id="22" name="ZoneTexte 21"/>
          <p:cNvSpPr txBox="1"/>
          <p:nvPr/>
        </p:nvSpPr>
        <p:spPr>
          <a:xfrm>
            <a:off x="6421695" y="5814556"/>
            <a:ext cx="774571" cy="369332"/>
          </a:xfrm>
          <a:prstGeom prst="rect">
            <a:avLst/>
          </a:prstGeom>
          <a:noFill/>
        </p:spPr>
        <p:txBody>
          <a:bodyPr wrap="none" rtlCol="0">
            <a:spAutoFit/>
          </a:bodyPr>
          <a:lstStyle/>
          <a:p>
            <a:r>
              <a:rPr lang="fr-FR" dirty="0" smtClean="0"/>
              <a:t>Site 2</a:t>
            </a:r>
            <a:endParaRPr lang="fr-FR" dirty="0"/>
          </a:p>
        </p:txBody>
      </p:sp>
      <p:sp>
        <p:nvSpPr>
          <p:cNvPr id="23" name="ZoneTexte 22"/>
          <p:cNvSpPr txBox="1"/>
          <p:nvPr/>
        </p:nvSpPr>
        <p:spPr>
          <a:xfrm>
            <a:off x="8266970" y="5075892"/>
            <a:ext cx="774571" cy="369332"/>
          </a:xfrm>
          <a:prstGeom prst="rect">
            <a:avLst/>
          </a:prstGeom>
          <a:noFill/>
        </p:spPr>
        <p:txBody>
          <a:bodyPr wrap="none" rtlCol="0">
            <a:spAutoFit/>
          </a:bodyPr>
          <a:lstStyle/>
          <a:p>
            <a:r>
              <a:rPr lang="fr-FR" dirty="0" smtClean="0"/>
              <a:t>Site 3</a:t>
            </a:r>
            <a:endParaRPr lang="fr-FR" dirty="0"/>
          </a:p>
        </p:txBody>
      </p:sp>
      <p:sp>
        <p:nvSpPr>
          <p:cNvPr id="24" name="ZoneTexte 23"/>
          <p:cNvSpPr txBox="1"/>
          <p:nvPr/>
        </p:nvSpPr>
        <p:spPr>
          <a:xfrm>
            <a:off x="107504" y="3284984"/>
            <a:ext cx="1968809" cy="707886"/>
          </a:xfrm>
          <a:prstGeom prst="rect">
            <a:avLst/>
          </a:prstGeom>
          <a:noFill/>
        </p:spPr>
        <p:txBody>
          <a:bodyPr wrap="none" rtlCol="0">
            <a:spAutoFit/>
          </a:bodyPr>
          <a:lstStyle/>
          <a:p>
            <a:r>
              <a:rPr lang="fr-FR" sz="2000" b="1" dirty="0">
                <a:solidFill>
                  <a:schemeClr val="accent6">
                    <a:lumMod val="75000"/>
                  </a:schemeClr>
                </a:solidFill>
              </a:rPr>
              <a:t>4</a:t>
            </a:r>
            <a:r>
              <a:rPr lang="fr-FR" sz="2000" b="1" dirty="0" smtClean="0">
                <a:solidFill>
                  <a:schemeClr val="accent6">
                    <a:lumMod val="75000"/>
                  </a:schemeClr>
                </a:solidFill>
              </a:rPr>
              <a:t>. Réseau point à </a:t>
            </a:r>
          </a:p>
          <a:p>
            <a:r>
              <a:rPr lang="fr-FR" sz="2000" b="1" dirty="0" smtClean="0">
                <a:solidFill>
                  <a:schemeClr val="accent6">
                    <a:lumMod val="75000"/>
                  </a:schemeClr>
                </a:solidFill>
              </a:rPr>
              <a:t>multipoint</a:t>
            </a:r>
            <a:endParaRPr lang="fr-FR" sz="2000" b="1" dirty="0">
              <a:solidFill>
                <a:schemeClr val="accent6">
                  <a:lumMod val="75000"/>
                </a:schemeClr>
              </a:solidFill>
            </a:endParaRPr>
          </a:p>
        </p:txBody>
      </p:sp>
      <p:sp>
        <p:nvSpPr>
          <p:cNvPr id="25" name="ZoneTexte 24"/>
          <p:cNvSpPr txBox="1"/>
          <p:nvPr/>
        </p:nvSpPr>
        <p:spPr>
          <a:xfrm>
            <a:off x="6837145" y="3429000"/>
            <a:ext cx="1854995" cy="400110"/>
          </a:xfrm>
          <a:prstGeom prst="rect">
            <a:avLst/>
          </a:prstGeom>
          <a:noFill/>
        </p:spPr>
        <p:txBody>
          <a:bodyPr wrap="none" rtlCol="0">
            <a:spAutoFit/>
          </a:bodyPr>
          <a:lstStyle/>
          <a:p>
            <a:r>
              <a:rPr lang="fr-FR" sz="2000" b="1" dirty="0">
                <a:solidFill>
                  <a:schemeClr val="accent6">
                    <a:lumMod val="75000"/>
                  </a:schemeClr>
                </a:solidFill>
              </a:rPr>
              <a:t>5</a:t>
            </a:r>
            <a:r>
              <a:rPr lang="fr-FR" sz="2000" b="1" dirty="0" smtClean="0">
                <a:solidFill>
                  <a:schemeClr val="accent6">
                    <a:lumMod val="75000"/>
                  </a:schemeClr>
                </a:solidFill>
              </a:rPr>
              <a:t>. Réseau NBMA</a:t>
            </a:r>
            <a:endParaRPr lang="fr-FR" sz="2000" b="1" dirty="0">
              <a:solidFill>
                <a:schemeClr val="accent6">
                  <a:lumMod val="75000"/>
                </a:schemeClr>
              </a:solidFill>
            </a:endParaRPr>
          </a:p>
        </p:txBody>
      </p:sp>
      <p:sp>
        <p:nvSpPr>
          <p:cNvPr id="2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301</a:t>
            </a:fld>
            <a:endParaRPr lang="fr-BE" dirty="0"/>
          </a:p>
        </p:txBody>
      </p:sp>
    </p:spTree>
    <p:extLst>
      <p:ext uri="{BB962C8B-B14F-4D97-AF65-F5344CB8AC3E}">
        <p14:creationId xmlns:p14="http://schemas.microsoft.com/office/powerpoint/2010/main" val="413939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6" grpId="0"/>
      <p:bldP spid="16" grpId="0"/>
      <p:bldP spid="17" grpId="0"/>
      <p:bldP spid="18" grpId="0"/>
      <p:bldP spid="19" grpId="0"/>
      <p:bldP spid="20" grpId="0"/>
      <p:bldP spid="21" grpId="0"/>
      <p:bldP spid="22" grpId="0"/>
      <p:bldP spid="23" grpId="0"/>
      <p:bldP spid="24" grpId="0"/>
      <p:bldP spid="25"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Réseaux à accès multiples</a:t>
            </a:r>
            <a:endParaRPr lang="fr-FR" dirty="0"/>
          </a:p>
        </p:txBody>
      </p:sp>
      <p:sp>
        <p:nvSpPr>
          <p:cNvPr id="3" name="Espace réservé du contenu 2"/>
          <p:cNvSpPr>
            <a:spLocks noGrp="1"/>
          </p:cNvSpPr>
          <p:nvPr>
            <p:ph idx="1"/>
          </p:nvPr>
        </p:nvSpPr>
        <p:spPr>
          <a:xfrm>
            <a:off x="457200" y="1600201"/>
            <a:ext cx="8229600" cy="2908919"/>
          </a:xfrm>
        </p:spPr>
        <p:txBody>
          <a:bodyPr>
            <a:normAutofit/>
          </a:bodyPr>
          <a:lstStyle/>
          <a:p>
            <a:r>
              <a:rPr lang="fr-FR" dirty="0">
                <a:solidFill>
                  <a:schemeClr val="accent6">
                    <a:lumMod val="75000"/>
                  </a:schemeClr>
                </a:solidFill>
              </a:rPr>
              <a:t>LSA </a:t>
            </a:r>
            <a:r>
              <a:rPr lang="fr-FR" dirty="0" smtClean="0">
                <a:solidFill>
                  <a:schemeClr val="accent6">
                    <a:lumMod val="75000"/>
                  </a:schemeClr>
                </a:solidFill>
              </a:rPr>
              <a:t>et réseaux </a:t>
            </a:r>
            <a:r>
              <a:rPr lang="fr-FR" dirty="0">
                <a:solidFill>
                  <a:schemeClr val="accent6">
                    <a:lumMod val="75000"/>
                  </a:schemeClr>
                </a:solidFill>
              </a:rPr>
              <a:t>à accès multiple </a:t>
            </a:r>
          </a:p>
          <a:p>
            <a:pPr lvl="1"/>
            <a:r>
              <a:rPr lang="fr-FR" dirty="0" smtClean="0">
                <a:solidFill>
                  <a:srgbClr val="0070C0"/>
                </a:solidFill>
              </a:rPr>
              <a:t>Deux </a:t>
            </a:r>
            <a:r>
              <a:rPr lang="fr-FR" dirty="0">
                <a:solidFill>
                  <a:srgbClr val="0070C0"/>
                </a:solidFill>
              </a:rPr>
              <a:t>difficultés pour OSPF :</a:t>
            </a:r>
          </a:p>
          <a:p>
            <a:pPr lvl="2"/>
            <a:r>
              <a:rPr lang="fr-FR" dirty="0" smtClean="0">
                <a:solidFill>
                  <a:srgbClr val="00B0F0"/>
                </a:solidFill>
              </a:rPr>
              <a:t>Risque de création </a:t>
            </a:r>
            <a:r>
              <a:rPr lang="fr-FR" dirty="0">
                <a:solidFill>
                  <a:srgbClr val="00B0F0"/>
                </a:solidFill>
              </a:rPr>
              <a:t>de </a:t>
            </a:r>
            <a:r>
              <a:rPr lang="fr-FR" dirty="0" smtClean="0">
                <a:solidFill>
                  <a:srgbClr val="00B0F0"/>
                </a:solidFill>
              </a:rPr>
              <a:t>trop nombreuses contiguïtés</a:t>
            </a:r>
          </a:p>
          <a:p>
            <a:pPr lvl="3"/>
            <a:r>
              <a:rPr lang="fr-FR" dirty="0"/>
              <a:t>U</a:t>
            </a:r>
            <a:r>
              <a:rPr lang="fr-FR" dirty="0" smtClean="0"/>
              <a:t>ne </a:t>
            </a:r>
            <a:r>
              <a:rPr lang="fr-FR" dirty="0"/>
              <a:t>pour chaque paire de routeurs</a:t>
            </a:r>
            <a:r>
              <a:rPr lang="fr-FR" dirty="0" smtClean="0"/>
              <a:t>.</a:t>
            </a:r>
          </a:p>
          <a:p>
            <a:pPr lvl="3"/>
            <a:r>
              <a:rPr lang="fr-BE" altLang="fr-FR" dirty="0" smtClean="0"/>
              <a:t>Un </a:t>
            </a:r>
            <a:r>
              <a:rPr lang="fr-BE" altLang="fr-FR" dirty="0"/>
              <a:t>réseau à accès multiples </a:t>
            </a:r>
            <a:r>
              <a:rPr lang="fr-BE" altLang="fr-FR" dirty="0" smtClean="0"/>
              <a:t>comportant N </a:t>
            </a:r>
            <a:r>
              <a:rPr lang="fr-BE" altLang="fr-FR" dirty="0"/>
              <a:t>routeurs </a:t>
            </a:r>
            <a:r>
              <a:rPr lang="fr-BE" altLang="fr-FR" dirty="0" smtClean="0"/>
              <a:t>nécessiterait N</a:t>
            </a:r>
            <a:r>
              <a:rPr lang="fr-BE" altLang="fr-FR" dirty="0"/>
              <a:t>*(N-1)/2 </a:t>
            </a:r>
            <a:r>
              <a:rPr lang="fr-BE" altLang="fr-FR" dirty="0" smtClean="0"/>
              <a:t>contiguïtés.</a:t>
            </a:r>
            <a:endParaRPr lang="fr-FR" dirty="0"/>
          </a:p>
          <a:p>
            <a:pPr lvl="2"/>
            <a:r>
              <a:rPr lang="fr-FR" dirty="0">
                <a:solidFill>
                  <a:srgbClr val="00B0F0"/>
                </a:solidFill>
              </a:rPr>
              <a:t>Une diffusion massive de LSA </a:t>
            </a:r>
            <a:endParaRPr lang="fr-FR" dirty="0" smtClean="0">
              <a:solidFill>
                <a:srgbClr val="00B0F0"/>
              </a:solidFill>
            </a:endParaRPr>
          </a:p>
          <a:p>
            <a:pPr lvl="3"/>
            <a:r>
              <a:rPr lang="fr-FR" dirty="0" smtClean="0"/>
              <a:t>Link-State </a:t>
            </a:r>
            <a:r>
              <a:rPr lang="fr-FR" dirty="0" err="1" smtClean="0"/>
              <a:t>Advertisements</a:t>
            </a:r>
            <a:r>
              <a:rPr lang="fr-FR" dirty="0" smtClean="0"/>
              <a:t>.</a:t>
            </a:r>
            <a:endParaRPr lang="fr-FR" dirty="0"/>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302</a:t>
            </a:fld>
            <a:endParaRPr lang="fr-BE" dirty="0"/>
          </a:p>
        </p:txBody>
      </p:sp>
    </p:spTree>
    <p:extLst>
      <p:ext uri="{BB962C8B-B14F-4D97-AF65-F5344CB8AC3E}">
        <p14:creationId xmlns:p14="http://schemas.microsoft.com/office/powerpoint/2010/main" val="3856474578"/>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2515" y="4108889"/>
            <a:ext cx="28575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smtClean="0"/>
              <a:t>Réseaux à accès multiples</a:t>
            </a:r>
            <a:endParaRPr lang="fr-FR" dirty="0"/>
          </a:p>
        </p:txBody>
      </p:sp>
      <p:sp>
        <p:nvSpPr>
          <p:cNvPr id="3" name="Espace réservé du contenu 2"/>
          <p:cNvSpPr>
            <a:spLocks noGrp="1"/>
          </p:cNvSpPr>
          <p:nvPr>
            <p:ph idx="1"/>
          </p:nvPr>
        </p:nvSpPr>
        <p:spPr>
          <a:xfrm>
            <a:off x="457200" y="1600201"/>
            <a:ext cx="8229600" cy="3052935"/>
          </a:xfrm>
        </p:spPr>
        <p:txBody>
          <a:bodyPr>
            <a:normAutofit/>
          </a:bodyPr>
          <a:lstStyle/>
          <a:p>
            <a:r>
              <a:rPr lang="fr-FR" dirty="0">
                <a:solidFill>
                  <a:schemeClr val="accent6">
                    <a:lumMod val="75000"/>
                  </a:schemeClr>
                </a:solidFill>
              </a:rPr>
              <a:t>LSA </a:t>
            </a:r>
            <a:r>
              <a:rPr lang="fr-FR" dirty="0" smtClean="0">
                <a:solidFill>
                  <a:schemeClr val="accent6">
                    <a:lumMod val="75000"/>
                  </a:schemeClr>
                </a:solidFill>
              </a:rPr>
              <a:t>et réseaux </a:t>
            </a:r>
            <a:r>
              <a:rPr lang="fr-FR" dirty="0">
                <a:solidFill>
                  <a:schemeClr val="accent6">
                    <a:lumMod val="75000"/>
                  </a:schemeClr>
                </a:solidFill>
              </a:rPr>
              <a:t>à accès multiple </a:t>
            </a:r>
          </a:p>
          <a:p>
            <a:pPr lvl="1"/>
            <a:r>
              <a:rPr lang="fr-FR" dirty="0" smtClean="0">
                <a:solidFill>
                  <a:srgbClr val="0070C0"/>
                </a:solidFill>
              </a:rPr>
              <a:t>Deux </a:t>
            </a:r>
            <a:r>
              <a:rPr lang="fr-FR" dirty="0">
                <a:solidFill>
                  <a:srgbClr val="0070C0"/>
                </a:solidFill>
              </a:rPr>
              <a:t>difficultés pour OSPF :</a:t>
            </a:r>
          </a:p>
          <a:p>
            <a:pPr lvl="2"/>
            <a:r>
              <a:rPr lang="fr-FR" dirty="0" smtClean="0">
                <a:solidFill>
                  <a:srgbClr val="00B0F0"/>
                </a:solidFill>
              </a:rPr>
              <a:t>Risque de création </a:t>
            </a:r>
            <a:r>
              <a:rPr lang="fr-FR" dirty="0">
                <a:solidFill>
                  <a:srgbClr val="00B0F0"/>
                </a:solidFill>
              </a:rPr>
              <a:t>de </a:t>
            </a:r>
            <a:r>
              <a:rPr lang="fr-FR" dirty="0" smtClean="0">
                <a:solidFill>
                  <a:srgbClr val="00B0F0"/>
                </a:solidFill>
              </a:rPr>
              <a:t>trop nombreuses contiguïtés</a:t>
            </a:r>
          </a:p>
          <a:p>
            <a:pPr lvl="3"/>
            <a:r>
              <a:rPr lang="fr-FR" dirty="0"/>
              <a:t>U</a:t>
            </a:r>
            <a:r>
              <a:rPr lang="fr-FR" dirty="0" smtClean="0"/>
              <a:t>ne </a:t>
            </a:r>
            <a:r>
              <a:rPr lang="fr-FR" dirty="0"/>
              <a:t>pour chaque paire de routeurs</a:t>
            </a:r>
            <a:r>
              <a:rPr lang="fr-FR" dirty="0" smtClean="0"/>
              <a:t>.</a:t>
            </a:r>
          </a:p>
          <a:p>
            <a:pPr lvl="3"/>
            <a:r>
              <a:rPr lang="fr-BE" altLang="fr-FR" dirty="0" smtClean="0"/>
              <a:t>Un </a:t>
            </a:r>
            <a:r>
              <a:rPr lang="fr-BE" altLang="fr-FR" dirty="0"/>
              <a:t>réseau à accès multiples </a:t>
            </a:r>
            <a:r>
              <a:rPr lang="fr-BE" altLang="fr-FR" dirty="0" smtClean="0"/>
              <a:t>comportant N </a:t>
            </a:r>
            <a:r>
              <a:rPr lang="fr-BE" altLang="fr-FR" dirty="0"/>
              <a:t>routeurs </a:t>
            </a:r>
            <a:r>
              <a:rPr lang="fr-BE" altLang="fr-FR" dirty="0" smtClean="0"/>
              <a:t>nécessiterait N</a:t>
            </a:r>
            <a:r>
              <a:rPr lang="fr-BE" altLang="fr-FR" dirty="0"/>
              <a:t>*(N-1)/2 </a:t>
            </a:r>
            <a:r>
              <a:rPr lang="fr-BE" altLang="fr-FR" dirty="0" smtClean="0"/>
              <a:t>contiguïtés.</a:t>
            </a:r>
            <a:endParaRPr lang="fr-FR" dirty="0"/>
          </a:p>
          <a:p>
            <a:pPr lvl="2"/>
            <a:r>
              <a:rPr lang="fr-FR" dirty="0" smtClean="0">
                <a:solidFill>
                  <a:srgbClr val="00B0F0"/>
                </a:solidFill>
              </a:rPr>
              <a:t>Diffusion </a:t>
            </a:r>
            <a:r>
              <a:rPr lang="fr-FR" dirty="0">
                <a:solidFill>
                  <a:srgbClr val="00B0F0"/>
                </a:solidFill>
              </a:rPr>
              <a:t>massive de LSA </a:t>
            </a:r>
            <a:endParaRPr lang="fr-FR" dirty="0" smtClean="0">
              <a:solidFill>
                <a:srgbClr val="00B0F0"/>
              </a:solidFill>
            </a:endParaRPr>
          </a:p>
          <a:p>
            <a:pPr lvl="3"/>
            <a:r>
              <a:rPr lang="fr-FR" dirty="0" smtClean="0"/>
              <a:t>Link-State </a:t>
            </a:r>
            <a:r>
              <a:rPr lang="fr-FR" dirty="0" err="1" smtClean="0"/>
              <a:t>Advertisements</a:t>
            </a:r>
            <a:r>
              <a:rPr lang="fr-FR" dirty="0"/>
              <a:t> </a:t>
            </a:r>
            <a:r>
              <a:rPr lang="fr-FR" dirty="0" smtClean="0"/>
              <a:t>émis </a:t>
            </a:r>
            <a:r>
              <a:rPr lang="fr-FR" dirty="0"/>
              <a:t>à chaque initialisation du protocole OSPF </a:t>
            </a:r>
            <a:r>
              <a:rPr lang="fr-FR" dirty="0" smtClean="0"/>
              <a:t>ou modification </a:t>
            </a:r>
            <a:r>
              <a:rPr lang="fr-FR" dirty="0"/>
              <a:t>de la topologie</a:t>
            </a:r>
          </a:p>
          <a:p>
            <a:endParaRPr lang="fr-FR"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23" y="5361025"/>
            <a:ext cx="3564396"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rme libre 7"/>
          <p:cNvSpPr/>
          <p:nvPr/>
        </p:nvSpPr>
        <p:spPr>
          <a:xfrm>
            <a:off x="1362697" y="4994363"/>
            <a:ext cx="2081048" cy="457200"/>
          </a:xfrm>
          <a:custGeom>
            <a:avLst/>
            <a:gdLst>
              <a:gd name="connsiteX0" fmla="*/ 0 w 2081048"/>
              <a:gd name="connsiteY0" fmla="*/ 457200 h 457200"/>
              <a:gd name="connsiteX1" fmla="*/ 1277006 w 2081048"/>
              <a:gd name="connsiteY1" fmla="*/ 0 h 457200"/>
              <a:gd name="connsiteX2" fmla="*/ 2081048 w 2081048"/>
              <a:gd name="connsiteY2" fmla="*/ 457200 h 457200"/>
            </a:gdLst>
            <a:ahLst/>
            <a:cxnLst>
              <a:cxn ang="0">
                <a:pos x="connsiteX0" y="connsiteY0"/>
              </a:cxn>
              <a:cxn ang="0">
                <a:pos x="connsiteX1" y="connsiteY1"/>
              </a:cxn>
              <a:cxn ang="0">
                <a:pos x="connsiteX2" y="connsiteY2"/>
              </a:cxn>
            </a:cxnLst>
            <a:rect l="l" t="t" r="r" b="b"/>
            <a:pathLst>
              <a:path w="2081048" h="457200">
                <a:moveTo>
                  <a:pt x="0" y="457200"/>
                </a:moveTo>
                <a:cubicBezTo>
                  <a:pt x="465082" y="228600"/>
                  <a:pt x="930165" y="0"/>
                  <a:pt x="1277006" y="0"/>
                </a:cubicBezTo>
                <a:cubicBezTo>
                  <a:pt x="1623847" y="0"/>
                  <a:pt x="1947041" y="375745"/>
                  <a:pt x="2081048" y="457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1826548" y="4536748"/>
            <a:ext cx="1377300" cy="369332"/>
          </a:xfrm>
          <a:prstGeom prst="rect">
            <a:avLst/>
          </a:prstGeom>
          <a:noFill/>
        </p:spPr>
        <p:txBody>
          <a:bodyPr wrap="none" rtlCol="0">
            <a:spAutoFit/>
          </a:bodyPr>
          <a:lstStyle/>
          <a:p>
            <a:r>
              <a:rPr lang="fr-FR" dirty="0" smtClean="0">
                <a:solidFill>
                  <a:srgbClr val="FF0000"/>
                </a:solidFill>
              </a:rPr>
              <a:t>1 contiguïté</a:t>
            </a:r>
            <a:endParaRPr lang="fr-FR" dirty="0">
              <a:solidFill>
                <a:srgbClr val="FF0000"/>
              </a:solidFill>
            </a:endParaRPr>
          </a:p>
        </p:txBody>
      </p:sp>
      <p:sp>
        <p:nvSpPr>
          <p:cNvPr id="13" name="Forme libre 12"/>
          <p:cNvSpPr/>
          <p:nvPr/>
        </p:nvSpPr>
        <p:spPr>
          <a:xfrm rot="18413704">
            <a:off x="4785190" y="4599527"/>
            <a:ext cx="1644774" cy="454691"/>
          </a:xfrm>
          <a:custGeom>
            <a:avLst/>
            <a:gdLst>
              <a:gd name="connsiteX0" fmla="*/ 0 w 2081048"/>
              <a:gd name="connsiteY0" fmla="*/ 457200 h 457200"/>
              <a:gd name="connsiteX1" fmla="*/ 1277006 w 2081048"/>
              <a:gd name="connsiteY1" fmla="*/ 0 h 457200"/>
              <a:gd name="connsiteX2" fmla="*/ 2081048 w 2081048"/>
              <a:gd name="connsiteY2" fmla="*/ 457200 h 457200"/>
            </a:gdLst>
            <a:ahLst/>
            <a:cxnLst>
              <a:cxn ang="0">
                <a:pos x="connsiteX0" y="connsiteY0"/>
              </a:cxn>
              <a:cxn ang="0">
                <a:pos x="connsiteX1" y="connsiteY1"/>
              </a:cxn>
              <a:cxn ang="0">
                <a:pos x="connsiteX2" y="connsiteY2"/>
              </a:cxn>
            </a:cxnLst>
            <a:rect l="l" t="t" r="r" b="b"/>
            <a:pathLst>
              <a:path w="2081048" h="457200">
                <a:moveTo>
                  <a:pt x="0" y="457200"/>
                </a:moveTo>
                <a:cubicBezTo>
                  <a:pt x="465082" y="228600"/>
                  <a:pt x="930165" y="0"/>
                  <a:pt x="1277006" y="0"/>
                </a:cubicBezTo>
                <a:cubicBezTo>
                  <a:pt x="1623847" y="0"/>
                  <a:pt x="1947041" y="375745"/>
                  <a:pt x="2081048" y="457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p:nvSpPr>
        <p:spPr>
          <a:xfrm rot="3480375">
            <a:off x="6792792" y="4639470"/>
            <a:ext cx="1513164" cy="454691"/>
          </a:xfrm>
          <a:custGeom>
            <a:avLst/>
            <a:gdLst>
              <a:gd name="connsiteX0" fmla="*/ 0 w 2081048"/>
              <a:gd name="connsiteY0" fmla="*/ 457200 h 457200"/>
              <a:gd name="connsiteX1" fmla="*/ 1277006 w 2081048"/>
              <a:gd name="connsiteY1" fmla="*/ 0 h 457200"/>
              <a:gd name="connsiteX2" fmla="*/ 2081048 w 2081048"/>
              <a:gd name="connsiteY2" fmla="*/ 457200 h 457200"/>
            </a:gdLst>
            <a:ahLst/>
            <a:cxnLst>
              <a:cxn ang="0">
                <a:pos x="connsiteX0" y="connsiteY0"/>
              </a:cxn>
              <a:cxn ang="0">
                <a:pos x="connsiteX1" y="connsiteY1"/>
              </a:cxn>
              <a:cxn ang="0">
                <a:pos x="connsiteX2" y="connsiteY2"/>
              </a:cxn>
            </a:cxnLst>
            <a:rect l="l" t="t" r="r" b="b"/>
            <a:pathLst>
              <a:path w="2081048" h="457200">
                <a:moveTo>
                  <a:pt x="0" y="457200"/>
                </a:moveTo>
                <a:cubicBezTo>
                  <a:pt x="465082" y="228600"/>
                  <a:pt x="930165" y="0"/>
                  <a:pt x="1277006" y="0"/>
                </a:cubicBezTo>
                <a:cubicBezTo>
                  <a:pt x="1623847" y="0"/>
                  <a:pt x="1947041" y="375745"/>
                  <a:pt x="2081048" y="457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p:nvSpPr>
        <p:spPr>
          <a:xfrm rot="10800000">
            <a:off x="5615621" y="5983697"/>
            <a:ext cx="1764691" cy="227347"/>
          </a:xfrm>
          <a:custGeom>
            <a:avLst/>
            <a:gdLst>
              <a:gd name="connsiteX0" fmla="*/ 0 w 2081048"/>
              <a:gd name="connsiteY0" fmla="*/ 457200 h 457200"/>
              <a:gd name="connsiteX1" fmla="*/ 1277006 w 2081048"/>
              <a:gd name="connsiteY1" fmla="*/ 0 h 457200"/>
              <a:gd name="connsiteX2" fmla="*/ 2081048 w 2081048"/>
              <a:gd name="connsiteY2" fmla="*/ 457200 h 457200"/>
            </a:gdLst>
            <a:ahLst/>
            <a:cxnLst>
              <a:cxn ang="0">
                <a:pos x="connsiteX0" y="connsiteY0"/>
              </a:cxn>
              <a:cxn ang="0">
                <a:pos x="connsiteX1" y="connsiteY1"/>
              </a:cxn>
              <a:cxn ang="0">
                <a:pos x="connsiteX2" y="connsiteY2"/>
              </a:cxn>
            </a:cxnLst>
            <a:rect l="l" t="t" r="r" b="b"/>
            <a:pathLst>
              <a:path w="2081048" h="457200">
                <a:moveTo>
                  <a:pt x="0" y="457200"/>
                </a:moveTo>
                <a:cubicBezTo>
                  <a:pt x="465082" y="228600"/>
                  <a:pt x="930165" y="0"/>
                  <a:pt x="1277006" y="0"/>
                </a:cubicBezTo>
                <a:cubicBezTo>
                  <a:pt x="1623847" y="0"/>
                  <a:pt x="1947041" y="375745"/>
                  <a:pt x="2081048" y="457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868144" y="3933056"/>
            <a:ext cx="1492716" cy="369332"/>
          </a:xfrm>
          <a:prstGeom prst="rect">
            <a:avLst/>
          </a:prstGeom>
          <a:noFill/>
        </p:spPr>
        <p:txBody>
          <a:bodyPr wrap="none" rtlCol="0">
            <a:spAutoFit/>
          </a:bodyPr>
          <a:lstStyle/>
          <a:p>
            <a:r>
              <a:rPr lang="fr-FR" dirty="0">
                <a:solidFill>
                  <a:srgbClr val="FF0000"/>
                </a:solidFill>
              </a:rPr>
              <a:t>3</a:t>
            </a:r>
            <a:r>
              <a:rPr lang="fr-FR" dirty="0" smtClean="0">
                <a:solidFill>
                  <a:srgbClr val="FF0000"/>
                </a:solidFill>
              </a:rPr>
              <a:t> contiguïtés</a:t>
            </a:r>
            <a:endParaRPr lang="fr-FR" dirty="0">
              <a:solidFill>
                <a:srgbClr val="FF0000"/>
              </a:solidFill>
            </a:endParaRPr>
          </a:p>
        </p:txBody>
      </p:sp>
      <p:sp>
        <p:nvSpPr>
          <p:cNvPr id="12" name="Espace réservé du pied de page 6"/>
          <p:cNvSpPr>
            <a:spLocks noGrp="1"/>
          </p:cNvSpPr>
          <p:nvPr>
            <p:ph type="ftr" sz="quarter" idx="11"/>
          </p:nvPr>
        </p:nvSpPr>
        <p:spPr>
          <a:xfrm>
            <a:off x="3124200" y="6480720"/>
            <a:ext cx="2895600" cy="404664"/>
          </a:xfrm>
        </p:spPr>
        <p:txBody>
          <a:bodyPr/>
          <a:lstStyle/>
          <a:p>
            <a:r>
              <a:rPr lang="fr-BE" dirty="0" smtClean="0"/>
              <a:t>www.heh.be</a:t>
            </a:r>
            <a:endParaRPr lang="fr-BE" dirty="0"/>
          </a:p>
        </p:txBody>
      </p:sp>
      <p:sp>
        <p:nvSpPr>
          <p:cNvPr id="17" name="Espace réservé du numéro de diapositive 5"/>
          <p:cNvSpPr>
            <a:spLocks noGrp="1"/>
          </p:cNvSpPr>
          <p:nvPr>
            <p:ph type="sldNum" sz="quarter" idx="12"/>
          </p:nvPr>
        </p:nvSpPr>
        <p:spPr>
          <a:xfrm>
            <a:off x="8316416" y="6480720"/>
            <a:ext cx="548641" cy="404664"/>
          </a:xfrm>
        </p:spPr>
        <p:txBody>
          <a:bodyPr/>
          <a:lstStyle/>
          <a:p>
            <a:fld id="{F8B969FB-3CDB-4BA7-BB65-4C9B3D66EC11}" type="slidenum">
              <a:rPr lang="fr-BE" smtClean="0"/>
              <a:t>303</a:t>
            </a:fld>
            <a:endParaRPr lang="fr-BE" dirty="0"/>
          </a:p>
        </p:txBody>
      </p:sp>
    </p:spTree>
    <p:extLst>
      <p:ext uri="{BB962C8B-B14F-4D97-AF65-F5344CB8AC3E}">
        <p14:creationId xmlns:p14="http://schemas.microsoft.com/office/powerpoint/2010/main" val="46631347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 à accès multiples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LSA et réseaux à accès multiple </a:t>
            </a:r>
            <a:r>
              <a:rPr lang="fr-FR" dirty="0" smtClean="0">
                <a:solidFill>
                  <a:schemeClr val="accent6">
                    <a:lumMod val="75000"/>
                  </a:schemeClr>
                </a:solidFill>
              </a:rPr>
              <a:t>(suite)</a:t>
            </a:r>
            <a:endParaRPr lang="fr-FR" dirty="0">
              <a:solidFill>
                <a:schemeClr val="accent6">
                  <a:lumMod val="75000"/>
                </a:schemeClr>
              </a:solidFill>
            </a:endParaRPr>
          </a:p>
          <a:p>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865" y="2613449"/>
            <a:ext cx="349034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1131937" y="5310859"/>
            <a:ext cx="1911101" cy="369332"/>
          </a:xfrm>
          <a:prstGeom prst="rect">
            <a:avLst/>
          </a:prstGeom>
          <a:noFill/>
        </p:spPr>
        <p:txBody>
          <a:bodyPr wrap="none" rtlCol="0">
            <a:spAutoFit/>
          </a:bodyPr>
          <a:lstStyle/>
          <a:p>
            <a:r>
              <a:rPr lang="fr-FR" dirty="0" smtClean="0">
                <a:solidFill>
                  <a:srgbClr val="FF0000"/>
                </a:solidFill>
                <a:sym typeface="Wingdings" panose="05000000000000000000" pitchFamily="2" charset="2"/>
              </a:rPr>
              <a:t> </a:t>
            </a:r>
            <a:r>
              <a:rPr lang="fr-FR" dirty="0" smtClean="0">
                <a:solidFill>
                  <a:srgbClr val="FF0000"/>
                </a:solidFill>
              </a:rPr>
              <a:t>10 contiguïtés</a:t>
            </a:r>
            <a:endParaRPr lang="fr-FR" dirty="0">
              <a:solidFill>
                <a:srgbClr val="FF0000"/>
              </a:solidFill>
            </a:endParaRPr>
          </a:p>
        </p:txBody>
      </p:sp>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289" y="2649532"/>
            <a:ext cx="4448175"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5812457" y="5407590"/>
            <a:ext cx="1911101" cy="369332"/>
          </a:xfrm>
          <a:prstGeom prst="rect">
            <a:avLst/>
          </a:prstGeom>
          <a:noFill/>
        </p:spPr>
        <p:txBody>
          <a:bodyPr wrap="none" rtlCol="0">
            <a:spAutoFit/>
          </a:bodyPr>
          <a:lstStyle/>
          <a:p>
            <a:r>
              <a:rPr lang="fr-FR" dirty="0" smtClean="0">
                <a:solidFill>
                  <a:srgbClr val="FF0000"/>
                </a:solidFill>
                <a:sym typeface="Wingdings" panose="05000000000000000000" pitchFamily="2" charset="2"/>
              </a:rPr>
              <a:t> </a:t>
            </a:r>
            <a:r>
              <a:rPr lang="fr-FR" dirty="0" smtClean="0">
                <a:solidFill>
                  <a:srgbClr val="FF0000"/>
                </a:solidFill>
              </a:rPr>
              <a:t>55 contiguïtés</a:t>
            </a:r>
            <a:endParaRPr lang="fr-FR" dirty="0">
              <a:solidFill>
                <a:srgbClr val="FF0000"/>
              </a:solidFill>
            </a:endParaRPr>
          </a:p>
        </p:txBody>
      </p:sp>
      <p:sp>
        <p:nvSpPr>
          <p:cNvPr id="5" name="ZoneTexte 4"/>
          <p:cNvSpPr txBox="1"/>
          <p:nvPr/>
        </p:nvSpPr>
        <p:spPr>
          <a:xfrm>
            <a:off x="1564709" y="2167230"/>
            <a:ext cx="1223412" cy="369332"/>
          </a:xfrm>
          <a:prstGeom prst="rect">
            <a:avLst/>
          </a:prstGeom>
          <a:noFill/>
        </p:spPr>
        <p:txBody>
          <a:bodyPr wrap="none" rtlCol="0">
            <a:spAutoFit/>
          </a:bodyPr>
          <a:lstStyle/>
          <a:p>
            <a:r>
              <a:rPr lang="fr-FR" dirty="0" smtClean="0"/>
              <a:t>5 routeurs</a:t>
            </a:r>
            <a:endParaRPr lang="fr-FR" dirty="0"/>
          </a:p>
        </p:txBody>
      </p:sp>
      <p:sp>
        <p:nvSpPr>
          <p:cNvPr id="12" name="ZoneTexte 11"/>
          <p:cNvSpPr txBox="1"/>
          <p:nvPr/>
        </p:nvSpPr>
        <p:spPr>
          <a:xfrm>
            <a:off x="5740449" y="2132856"/>
            <a:ext cx="1334533" cy="369332"/>
          </a:xfrm>
          <a:prstGeom prst="rect">
            <a:avLst/>
          </a:prstGeom>
          <a:noFill/>
        </p:spPr>
        <p:txBody>
          <a:bodyPr wrap="none" rtlCol="0">
            <a:spAutoFit/>
          </a:bodyPr>
          <a:lstStyle/>
          <a:p>
            <a:r>
              <a:rPr lang="fr-FR" dirty="0" smtClean="0"/>
              <a:t>11 routeurs</a:t>
            </a:r>
            <a:endParaRPr lang="fr-FR" dirty="0"/>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304</a:t>
            </a:fld>
            <a:endParaRPr lang="fr-BE" dirty="0"/>
          </a:p>
        </p:txBody>
      </p:sp>
    </p:spTree>
    <p:extLst>
      <p:ext uri="{BB962C8B-B14F-4D97-AF65-F5344CB8AC3E}">
        <p14:creationId xmlns:p14="http://schemas.microsoft.com/office/powerpoint/2010/main" val="219338864"/>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 à accès multiples</a:t>
            </a:r>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Diffusion des LSA</a:t>
            </a:r>
          </a:p>
          <a:p>
            <a:pPr lvl="1"/>
            <a:r>
              <a:rPr lang="fr-FR" dirty="0">
                <a:solidFill>
                  <a:srgbClr val="0070C0"/>
                </a:solidFill>
              </a:rPr>
              <a:t>Quand ?</a:t>
            </a:r>
          </a:p>
          <a:p>
            <a:pPr lvl="2"/>
            <a:r>
              <a:rPr lang="fr-FR" dirty="0"/>
              <a:t>Se produit lorsqu’OSPF est initialisé ou qu’une modification de topologie </a:t>
            </a:r>
            <a:r>
              <a:rPr lang="fr-FR" dirty="0" smtClean="0"/>
              <a:t>intervient.</a:t>
            </a:r>
            <a:endParaRPr lang="fr-FR" dirty="0"/>
          </a:p>
          <a:p>
            <a:pPr lvl="1"/>
            <a:r>
              <a:rPr lang="fr-FR" dirty="0">
                <a:solidFill>
                  <a:srgbClr val="0070C0"/>
                </a:solidFill>
              </a:rPr>
              <a:t>Fonctionnement</a:t>
            </a:r>
          </a:p>
          <a:p>
            <a:pPr lvl="2"/>
            <a:r>
              <a:rPr lang="fr-FR" dirty="0"/>
              <a:t>L’envoi d’une LSA déclenche chez tous les autres routeurs l’envoi d’une LSA ainsi que l’envoi d’accusés de </a:t>
            </a:r>
            <a:r>
              <a:rPr lang="fr-FR" dirty="0" smtClean="0"/>
              <a:t>réception.</a:t>
            </a:r>
            <a:endParaRPr lang="fr-FR" dirty="0"/>
          </a:p>
          <a:p>
            <a:pPr lvl="1"/>
            <a:r>
              <a:rPr lang="fr-FR" dirty="0">
                <a:solidFill>
                  <a:srgbClr val="0070C0"/>
                </a:solidFill>
              </a:rPr>
              <a:t>Conséquence</a:t>
            </a:r>
          </a:p>
          <a:p>
            <a:pPr lvl="2"/>
            <a:r>
              <a:rPr lang="fr-FR" dirty="0"/>
              <a:t>Le trafic réseau deviendrait vite chaotique sur les réseau à accès multiple contenant de nombreux </a:t>
            </a:r>
            <a:r>
              <a:rPr lang="fr-FR" dirty="0" smtClean="0"/>
              <a:t>routeurs.</a:t>
            </a:r>
            <a:endParaRPr lang="fr-FR" dirty="0"/>
          </a:p>
          <a:p>
            <a:pPr lvl="1"/>
            <a:r>
              <a:rPr lang="fr-FR" dirty="0">
                <a:solidFill>
                  <a:srgbClr val="0070C0"/>
                </a:solidFill>
              </a:rPr>
              <a:t>Solution</a:t>
            </a:r>
          </a:p>
          <a:p>
            <a:pPr lvl="2"/>
            <a:r>
              <a:rPr lang="fr-FR" dirty="0"/>
              <a:t>L’utilisation d’un routeur désigné (DR, </a:t>
            </a:r>
            <a:r>
              <a:rPr lang="fr-FR" dirty="0" err="1"/>
              <a:t>Designated</a:t>
            </a:r>
            <a:r>
              <a:rPr lang="fr-FR" dirty="0"/>
              <a:t> Router</a:t>
            </a:r>
            <a:r>
              <a:rPr lang="fr-FR" dirty="0" smtClean="0"/>
              <a:t>). </a:t>
            </a:r>
            <a:endParaRPr lang="fr-FR" dirty="0"/>
          </a:p>
          <a:p>
            <a:pPr marL="914400" lvl="2" indent="0">
              <a:buNone/>
            </a:pPr>
            <a:r>
              <a:rPr lang="fr-FR" dirty="0" smtClean="0">
                <a:sym typeface="Wingdings" panose="05000000000000000000" pitchFamily="2" charset="2"/>
              </a:rPr>
              <a:t>    </a:t>
            </a:r>
            <a:r>
              <a:rPr lang="fr-FR" dirty="0" smtClean="0"/>
              <a:t> </a:t>
            </a:r>
            <a:r>
              <a:rPr lang="fr-FR" dirty="0"/>
              <a:t>seul routeur assure la diffusion de l’ensemble des LSA. </a:t>
            </a:r>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305</a:t>
            </a:fld>
            <a:endParaRPr lang="fr-BE" dirty="0"/>
          </a:p>
        </p:txBody>
      </p:sp>
    </p:spTree>
    <p:extLst>
      <p:ext uri="{BB962C8B-B14F-4D97-AF65-F5344CB8AC3E}">
        <p14:creationId xmlns:p14="http://schemas.microsoft.com/office/powerpoint/2010/main" val="2480980968"/>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7" name="Rectangle 2"/>
          <p:cNvSpPr>
            <a:spLocks noGrp="1" noChangeArrowheads="1"/>
          </p:cNvSpPr>
          <p:nvPr>
            <p:ph type="title"/>
          </p:nvPr>
        </p:nvSpPr>
        <p:spPr/>
        <p:txBody>
          <a:bodyPr/>
          <a:lstStyle/>
          <a:p>
            <a:pPr eaLnBrk="1" hangingPunct="1"/>
            <a:r>
              <a:rPr lang="fr-BE" altLang="fr-FR" dirty="0" smtClean="0"/>
              <a:t>Réseaux à accès multiples</a:t>
            </a:r>
            <a:endParaRPr lang="fr-FR" altLang="fr-FR" dirty="0" smtClean="0"/>
          </a:p>
        </p:txBody>
      </p:sp>
      <p:sp>
        <p:nvSpPr>
          <p:cNvPr id="461828" name="Rectangle 3"/>
          <p:cNvSpPr>
            <a:spLocks noGrp="1" noChangeArrowheads="1"/>
          </p:cNvSpPr>
          <p:nvPr>
            <p:ph type="body" idx="1"/>
          </p:nvPr>
        </p:nvSpPr>
        <p:spPr>
          <a:xfrm>
            <a:off x="457200" y="1600200"/>
            <a:ext cx="8229600" cy="4852988"/>
          </a:xfrm>
        </p:spPr>
        <p:txBody>
          <a:bodyPr>
            <a:normAutofit/>
          </a:bodyPr>
          <a:lstStyle/>
          <a:p>
            <a:pPr eaLnBrk="1" hangingPunct="1"/>
            <a:r>
              <a:rPr lang="fr-BE" altLang="fr-FR" dirty="0" smtClean="0">
                <a:solidFill>
                  <a:schemeClr val="accent6">
                    <a:lumMod val="75000"/>
                  </a:schemeClr>
                </a:solidFill>
              </a:rPr>
              <a:t>DR, BDR, DRO</a:t>
            </a:r>
          </a:p>
          <a:p>
            <a:pPr lvl="1" eaLnBrk="1" hangingPunct="1"/>
            <a:r>
              <a:rPr lang="fr-BE" altLang="fr-FR" dirty="0" err="1" smtClean="0">
                <a:solidFill>
                  <a:srgbClr val="0070C0"/>
                </a:solidFill>
              </a:rPr>
              <a:t>Designated</a:t>
            </a:r>
            <a:r>
              <a:rPr lang="fr-BE" altLang="fr-FR" dirty="0" smtClean="0">
                <a:solidFill>
                  <a:srgbClr val="0070C0"/>
                </a:solidFill>
              </a:rPr>
              <a:t> Router</a:t>
            </a:r>
          </a:p>
          <a:p>
            <a:pPr lvl="2" eaLnBrk="1" hangingPunct="1"/>
            <a:r>
              <a:rPr lang="fr-BE" altLang="fr-FR" dirty="0" smtClean="0"/>
              <a:t>Dans les réseaux à accès multiple, OSPF sélectionne un routeur désigné (</a:t>
            </a:r>
            <a:r>
              <a:rPr lang="fr-BE" altLang="fr-FR" dirty="0" err="1" smtClean="0"/>
              <a:t>Designated</a:t>
            </a:r>
            <a:r>
              <a:rPr lang="fr-BE" altLang="fr-FR" dirty="0" smtClean="0"/>
              <a:t> Router - DR).</a:t>
            </a:r>
          </a:p>
          <a:p>
            <a:pPr lvl="2" eaLnBrk="1" hangingPunct="1"/>
            <a:r>
              <a:rPr lang="fr-BE" altLang="fr-FR" dirty="0" smtClean="0"/>
              <a:t>Ce DR sert de point de collecte et de distribution des LSA envoyées et reçues. </a:t>
            </a:r>
          </a:p>
          <a:p>
            <a:pPr lvl="2" eaLnBrk="1" hangingPunct="1"/>
            <a:r>
              <a:rPr lang="fr-FR" altLang="fr-FR" dirty="0"/>
              <a:t>Ce routeur doit disposer d’une puissance et d’une capacité mémoire suffisantes</a:t>
            </a:r>
            <a:r>
              <a:rPr lang="fr-FR" altLang="fr-FR" dirty="0" smtClean="0"/>
              <a:t>.</a:t>
            </a:r>
            <a:endParaRPr lang="fr-BE" altLang="fr-FR" dirty="0" smtClean="0"/>
          </a:p>
          <a:p>
            <a:pPr lvl="1" eaLnBrk="1" hangingPunct="1"/>
            <a:r>
              <a:rPr lang="fr-BE" altLang="fr-FR" dirty="0" smtClean="0">
                <a:solidFill>
                  <a:srgbClr val="0070C0"/>
                </a:solidFill>
              </a:rPr>
              <a:t>Backup </a:t>
            </a:r>
            <a:r>
              <a:rPr lang="fr-BE" altLang="fr-FR" dirty="0" err="1">
                <a:solidFill>
                  <a:srgbClr val="0070C0"/>
                </a:solidFill>
              </a:rPr>
              <a:t>Designated</a:t>
            </a:r>
            <a:r>
              <a:rPr lang="fr-BE" altLang="fr-FR" dirty="0">
                <a:solidFill>
                  <a:srgbClr val="0070C0"/>
                </a:solidFill>
              </a:rPr>
              <a:t> Router</a:t>
            </a:r>
          </a:p>
          <a:p>
            <a:pPr lvl="2" eaLnBrk="1" hangingPunct="1"/>
            <a:r>
              <a:rPr lang="fr-BE" altLang="fr-FR" dirty="0" smtClean="0"/>
              <a:t>Un routeur désigné de sauvegarde (Backup </a:t>
            </a:r>
            <a:r>
              <a:rPr lang="fr-BE" altLang="fr-FR" dirty="0" err="1" smtClean="0"/>
              <a:t>Designated</a:t>
            </a:r>
            <a:r>
              <a:rPr lang="fr-BE" altLang="fr-FR" dirty="0" smtClean="0"/>
              <a:t> Router - BDR) est sélectionné pour pallier à une défaillance du DR. </a:t>
            </a:r>
          </a:p>
          <a:p>
            <a:pPr lvl="1" eaLnBrk="1" hangingPunct="1"/>
            <a:r>
              <a:rPr lang="fr-BE" altLang="fr-FR" dirty="0" err="1" smtClean="0">
                <a:solidFill>
                  <a:srgbClr val="0070C0"/>
                </a:solidFill>
              </a:rPr>
              <a:t>Drothers</a:t>
            </a:r>
            <a:endParaRPr lang="fr-BE" altLang="fr-FR" dirty="0" smtClean="0">
              <a:solidFill>
                <a:srgbClr val="0070C0"/>
              </a:solidFill>
            </a:endParaRPr>
          </a:p>
          <a:p>
            <a:pPr lvl="2" eaLnBrk="1" hangingPunct="1"/>
            <a:r>
              <a:rPr lang="fr-BE" altLang="fr-FR" dirty="0" smtClean="0"/>
              <a:t>Tous les autres routeurs deviennent des </a:t>
            </a:r>
            <a:r>
              <a:rPr lang="fr-BE" altLang="fr-FR" dirty="0" err="1" smtClean="0"/>
              <a:t>DROthers</a:t>
            </a:r>
            <a:r>
              <a:rPr lang="fr-BE" altLang="fr-FR" dirty="0" smtClean="0"/>
              <a:t> (ils ne sont ni DR, ni BDR).</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306</a:t>
            </a:fld>
            <a:endParaRPr lang="fr-BE" dirty="0"/>
          </a:p>
        </p:txBody>
      </p:sp>
    </p:spTree>
    <p:extLst>
      <p:ext uri="{BB962C8B-B14F-4D97-AF65-F5344CB8AC3E}">
        <p14:creationId xmlns:p14="http://schemas.microsoft.com/office/powerpoint/2010/main" val="4264526611"/>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Principe</a:t>
            </a:r>
          </a:p>
          <a:p>
            <a:pPr lvl="1"/>
            <a:r>
              <a:rPr lang="fr-FR" dirty="0" smtClean="0">
                <a:solidFill>
                  <a:srgbClr val="0070C0"/>
                </a:solidFill>
              </a:rPr>
              <a:t>Contiguïtés</a:t>
            </a:r>
            <a:endParaRPr lang="fr-FR" dirty="0">
              <a:solidFill>
                <a:srgbClr val="0070C0"/>
              </a:solidFill>
            </a:endParaRPr>
          </a:p>
          <a:p>
            <a:pPr lvl="2"/>
            <a:r>
              <a:rPr lang="fr-FR" dirty="0"/>
              <a:t>Les </a:t>
            </a:r>
            <a:r>
              <a:rPr lang="fr-FR" dirty="0" err="1"/>
              <a:t>DROthers</a:t>
            </a:r>
            <a:r>
              <a:rPr lang="fr-FR" dirty="0"/>
              <a:t> constituent des contiguïtés </a:t>
            </a:r>
            <a:r>
              <a:rPr lang="fr-FR" dirty="0" smtClean="0"/>
              <a:t>FULL uniquement </a:t>
            </a:r>
            <a:r>
              <a:rPr lang="fr-FR" dirty="0"/>
              <a:t>avec le DR et le BDR du </a:t>
            </a:r>
            <a:r>
              <a:rPr lang="fr-FR" dirty="0" smtClean="0"/>
              <a:t>réseau.</a:t>
            </a:r>
          </a:p>
          <a:p>
            <a:pPr lvl="2"/>
            <a:r>
              <a:rPr lang="fr-BE" altLang="fr-FR" dirty="0"/>
              <a:t>Un DRO continue de fournir des contiguïtés de voisinage avec tous les </a:t>
            </a:r>
            <a:r>
              <a:rPr lang="fr-BE" altLang="fr-FR" dirty="0" err="1"/>
              <a:t>DROthers</a:t>
            </a:r>
            <a:r>
              <a:rPr lang="fr-BE" altLang="fr-FR" dirty="0"/>
              <a:t> qui rejoignent le </a:t>
            </a:r>
            <a:r>
              <a:rPr lang="fr-BE" altLang="fr-FR" dirty="0" smtClean="0"/>
              <a:t>réseau (2WAY).</a:t>
            </a:r>
            <a:endParaRPr lang="fr-BE" altLang="fr-FR" dirty="0"/>
          </a:p>
          <a:p>
            <a:pPr lvl="1"/>
            <a:r>
              <a:rPr lang="fr-FR" dirty="0" smtClean="0">
                <a:solidFill>
                  <a:srgbClr val="0070C0"/>
                </a:solidFill>
              </a:rPr>
              <a:t>Diffusion </a:t>
            </a:r>
            <a:r>
              <a:rPr lang="fr-FR" dirty="0">
                <a:solidFill>
                  <a:srgbClr val="0070C0"/>
                </a:solidFill>
              </a:rPr>
              <a:t>des LSA</a:t>
            </a:r>
          </a:p>
          <a:p>
            <a:pPr lvl="2"/>
            <a:r>
              <a:rPr lang="fr-FR" dirty="0" smtClean="0"/>
              <a:t>Les </a:t>
            </a:r>
            <a:r>
              <a:rPr lang="fr-FR" dirty="0" err="1"/>
              <a:t>DROthers</a:t>
            </a:r>
            <a:r>
              <a:rPr lang="fr-FR" dirty="0"/>
              <a:t> envoient leurs LSA uniquement au DR et au </a:t>
            </a:r>
            <a:r>
              <a:rPr lang="fr-FR" dirty="0" smtClean="0"/>
              <a:t>BDR.</a:t>
            </a:r>
            <a:endParaRPr lang="fr-FR" dirty="0"/>
          </a:p>
          <a:p>
            <a:pPr lvl="3"/>
            <a:r>
              <a:rPr lang="fr-FR" dirty="0"/>
              <a:t>Ils utilisent l’adresse multidiffusion de 224.0.0.6 (</a:t>
            </a:r>
            <a:r>
              <a:rPr lang="fr-FR" dirty="0" err="1"/>
              <a:t>ALLDRouters</a:t>
            </a:r>
            <a:r>
              <a:rPr lang="fr-FR" dirty="0"/>
              <a:t> - tous les routeurs DR).</a:t>
            </a:r>
          </a:p>
          <a:p>
            <a:pPr lvl="2"/>
            <a:r>
              <a:rPr lang="fr-FR" dirty="0"/>
              <a:t>Le DR </a:t>
            </a:r>
            <a:r>
              <a:rPr lang="fr-FR" dirty="0" smtClean="0"/>
              <a:t>retransmettre </a:t>
            </a:r>
            <a:r>
              <a:rPr lang="fr-FR" dirty="0"/>
              <a:t>les LSA reçus vers les autres </a:t>
            </a:r>
            <a:r>
              <a:rPr lang="fr-FR" dirty="0" smtClean="0"/>
              <a:t>routeurs.</a:t>
            </a:r>
            <a:endParaRPr lang="fr-FR" dirty="0"/>
          </a:p>
          <a:p>
            <a:pPr lvl="3"/>
            <a:r>
              <a:rPr lang="fr-FR" dirty="0"/>
              <a:t>Il utilise l’adresse multidiffusion 224.0.0.5 (</a:t>
            </a:r>
            <a:r>
              <a:rPr lang="fr-FR" dirty="0" err="1"/>
              <a:t>AllSPFRouters</a:t>
            </a:r>
            <a:r>
              <a:rPr lang="fr-FR" dirty="0"/>
              <a:t> - tous les routeurs OSPF</a:t>
            </a:r>
            <a:r>
              <a:rPr lang="fr-FR" dirty="0" smtClean="0"/>
              <a:t>).</a:t>
            </a:r>
            <a:endParaRPr lang="fr-FR" dirty="0"/>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307</a:t>
            </a:fld>
            <a:endParaRPr lang="fr-BE" dirty="0"/>
          </a:p>
        </p:txBody>
      </p:sp>
    </p:spTree>
    <p:extLst>
      <p:ext uri="{BB962C8B-B14F-4D97-AF65-F5344CB8AC3E}">
        <p14:creationId xmlns:p14="http://schemas.microsoft.com/office/powerpoint/2010/main" val="2475495609"/>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920" y="2060848"/>
            <a:ext cx="5920110" cy="3896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Principe</a:t>
            </a:r>
          </a:p>
          <a:p>
            <a:endParaRPr lang="fr-FR" dirty="0"/>
          </a:p>
        </p:txBody>
      </p:sp>
      <p:sp>
        <p:nvSpPr>
          <p:cNvPr id="6" name="ZoneTexte 5"/>
          <p:cNvSpPr txBox="1"/>
          <p:nvPr/>
        </p:nvSpPr>
        <p:spPr>
          <a:xfrm>
            <a:off x="880864" y="3203684"/>
            <a:ext cx="518091" cy="369332"/>
          </a:xfrm>
          <a:prstGeom prst="rect">
            <a:avLst/>
          </a:prstGeom>
          <a:noFill/>
        </p:spPr>
        <p:txBody>
          <a:bodyPr wrap="none" rtlCol="0">
            <a:spAutoFit/>
          </a:bodyPr>
          <a:lstStyle/>
          <a:p>
            <a:r>
              <a:rPr lang="fr-FR" dirty="0" smtClean="0"/>
              <a:t>DR</a:t>
            </a:r>
            <a:endParaRPr lang="fr-FR" dirty="0"/>
          </a:p>
        </p:txBody>
      </p:sp>
      <p:sp>
        <p:nvSpPr>
          <p:cNvPr id="7" name="ZoneTexte 6"/>
          <p:cNvSpPr txBox="1"/>
          <p:nvPr/>
        </p:nvSpPr>
        <p:spPr>
          <a:xfrm>
            <a:off x="1024880" y="5363924"/>
            <a:ext cx="671979" cy="369332"/>
          </a:xfrm>
          <a:prstGeom prst="rect">
            <a:avLst/>
          </a:prstGeom>
          <a:noFill/>
        </p:spPr>
        <p:txBody>
          <a:bodyPr wrap="none" rtlCol="0">
            <a:spAutoFit/>
          </a:bodyPr>
          <a:lstStyle/>
          <a:p>
            <a:r>
              <a:rPr lang="fr-FR" dirty="0" smtClean="0"/>
              <a:t>BDR</a:t>
            </a:r>
            <a:endParaRPr lang="fr-FR"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207" y="3350890"/>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Connecteur droit 11"/>
          <p:cNvCxnSpPr/>
          <p:nvPr/>
        </p:nvCxnSpPr>
        <p:spPr>
          <a:xfrm flipV="1">
            <a:off x="6166435" y="3939371"/>
            <a:ext cx="648072" cy="504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a:off x="6355190" y="3687343"/>
            <a:ext cx="270030" cy="5040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6481370" y="3275692"/>
            <a:ext cx="2339102" cy="369332"/>
          </a:xfrm>
          <a:prstGeom prst="rect">
            <a:avLst/>
          </a:prstGeom>
          <a:noFill/>
        </p:spPr>
        <p:txBody>
          <a:bodyPr wrap="none" rtlCol="0">
            <a:spAutoFit/>
          </a:bodyPr>
          <a:lstStyle/>
          <a:p>
            <a:r>
              <a:rPr lang="fr-FR" dirty="0" smtClean="0">
                <a:solidFill>
                  <a:srgbClr val="FF0000"/>
                </a:solidFill>
              </a:rPr>
              <a:t>Perte de connectivité</a:t>
            </a:r>
            <a:endParaRPr lang="fr-FR" dirty="0">
              <a:solidFill>
                <a:srgbClr val="FF0000"/>
              </a:solidFill>
            </a:endParaRPr>
          </a:p>
        </p:txBody>
      </p:sp>
      <p:sp>
        <p:nvSpPr>
          <p:cNvPr id="19" name="Forme libre 18"/>
          <p:cNvSpPr/>
          <p:nvPr/>
        </p:nvSpPr>
        <p:spPr>
          <a:xfrm>
            <a:off x="2357172" y="3388349"/>
            <a:ext cx="2995448" cy="549265"/>
          </a:xfrm>
          <a:custGeom>
            <a:avLst/>
            <a:gdLst>
              <a:gd name="connsiteX0" fmla="*/ 2995448 w 2995448"/>
              <a:gd name="connsiteY0" fmla="*/ 0 h 599578"/>
              <a:gd name="connsiteX1" fmla="*/ 1450427 w 2995448"/>
              <a:gd name="connsiteY1" fmla="*/ 599090 h 599578"/>
              <a:gd name="connsiteX2" fmla="*/ 0 w 2995448"/>
              <a:gd name="connsiteY2" fmla="*/ 110359 h 599578"/>
            </a:gdLst>
            <a:ahLst/>
            <a:cxnLst>
              <a:cxn ang="0">
                <a:pos x="connsiteX0" y="connsiteY0"/>
              </a:cxn>
              <a:cxn ang="0">
                <a:pos x="connsiteX1" y="connsiteY1"/>
              </a:cxn>
              <a:cxn ang="0">
                <a:pos x="connsiteX2" y="connsiteY2"/>
              </a:cxn>
            </a:cxnLst>
            <a:rect l="l" t="t" r="r" b="b"/>
            <a:pathLst>
              <a:path w="2995448" h="599578">
                <a:moveTo>
                  <a:pt x="2995448" y="0"/>
                </a:moveTo>
                <a:cubicBezTo>
                  <a:pt x="2472558" y="290348"/>
                  <a:pt x="1949668" y="580697"/>
                  <a:pt x="1450427" y="599090"/>
                </a:cubicBezTo>
                <a:cubicBezTo>
                  <a:pt x="951186" y="617483"/>
                  <a:pt x="0" y="110359"/>
                  <a:pt x="0" y="110359"/>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5151015" y="2703403"/>
            <a:ext cx="3300968" cy="369332"/>
          </a:xfrm>
          <a:prstGeom prst="rect">
            <a:avLst/>
          </a:prstGeom>
          <a:noFill/>
        </p:spPr>
        <p:txBody>
          <a:bodyPr wrap="none" rtlCol="0">
            <a:spAutoFit/>
          </a:bodyPr>
          <a:lstStyle/>
          <a:p>
            <a:r>
              <a:rPr lang="fr-FR" dirty="0" smtClean="0"/>
              <a:t>Envoi d’un LSA  (</a:t>
            </a:r>
            <a:r>
              <a:rPr lang="fr-FR" dirty="0" err="1" smtClean="0"/>
              <a:t>ALLDRouter</a:t>
            </a:r>
            <a:r>
              <a:rPr lang="fr-FR" dirty="0" smtClean="0"/>
              <a:t>)</a:t>
            </a:r>
            <a:endParaRPr lang="fr-FR" dirty="0"/>
          </a:p>
        </p:txBody>
      </p:sp>
      <p:sp>
        <p:nvSpPr>
          <p:cNvPr id="22" name="Forme libre 21"/>
          <p:cNvSpPr/>
          <p:nvPr/>
        </p:nvSpPr>
        <p:spPr>
          <a:xfrm rot="19807516" flipV="1">
            <a:off x="2451566" y="4374649"/>
            <a:ext cx="3283733" cy="243669"/>
          </a:xfrm>
          <a:custGeom>
            <a:avLst/>
            <a:gdLst>
              <a:gd name="connsiteX0" fmla="*/ 2995448 w 2995448"/>
              <a:gd name="connsiteY0" fmla="*/ 0 h 599578"/>
              <a:gd name="connsiteX1" fmla="*/ 1450427 w 2995448"/>
              <a:gd name="connsiteY1" fmla="*/ 599090 h 599578"/>
              <a:gd name="connsiteX2" fmla="*/ 0 w 2995448"/>
              <a:gd name="connsiteY2" fmla="*/ 110359 h 599578"/>
            </a:gdLst>
            <a:ahLst/>
            <a:cxnLst>
              <a:cxn ang="0">
                <a:pos x="connsiteX0" y="connsiteY0"/>
              </a:cxn>
              <a:cxn ang="0">
                <a:pos x="connsiteX1" y="connsiteY1"/>
              </a:cxn>
              <a:cxn ang="0">
                <a:pos x="connsiteX2" y="connsiteY2"/>
              </a:cxn>
            </a:cxnLst>
            <a:rect l="l" t="t" r="r" b="b"/>
            <a:pathLst>
              <a:path w="2995448" h="599578">
                <a:moveTo>
                  <a:pt x="2995448" y="0"/>
                </a:moveTo>
                <a:cubicBezTo>
                  <a:pt x="2472558" y="290348"/>
                  <a:pt x="1949668" y="580697"/>
                  <a:pt x="1450427" y="599090"/>
                </a:cubicBezTo>
                <a:cubicBezTo>
                  <a:pt x="951186" y="617483"/>
                  <a:pt x="0" y="110359"/>
                  <a:pt x="0" y="110359"/>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orme libre 23"/>
          <p:cNvSpPr/>
          <p:nvPr/>
        </p:nvSpPr>
        <p:spPr>
          <a:xfrm rot="19467936">
            <a:off x="2509472" y="2937282"/>
            <a:ext cx="1537853" cy="800243"/>
          </a:xfrm>
          <a:custGeom>
            <a:avLst/>
            <a:gdLst>
              <a:gd name="connsiteX0" fmla="*/ 2995448 w 2995448"/>
              <a:gd name="connsiteY0" fmla="*/ 0 h 599578"/>
              <a:gd name="connsiteX1" fmla="*/ 1450427 w 2995448"/>
              <a:gd name="connsiteY1" fmla="*/ 599090 h 599578"/>
              <a:gd name="connsiteX2" fmla="*/ 0 w 2995448"/>
              <a:gd name="connsiteY2" fmla="*/ 110359 h 599578"/>
            </a:gdLst>
            <a:ahLst/>
            <a:cxnLst>
              <a:cxn ang="0">
                <a:pos x="connsiteX0" y="connsiteY0"/>
              </a:cxn>
              <a:cxn ang="0">
                <a:pos x="connsiteX1" y="connsiteY1"/>
              </a:cxn>
              <a:cxn ang="0">
                <a:pos x="connsiteX2" y="connsiteY2"/>
              </a:cxn>
            </a:cxnLst>
            <a:rect l="l" t="t" r="r" b="b"/>
            <a:pathLst>
              <a:path w="2995448" h="599578">
                <a:moveTo>
                  <a:pt x="2995448" y="0"/>
                </a:moveTo>
                <a:cubicBezTo>
                  <a:pt x="2472558" y="290348"/>
                  <a:pt x="1949668" y="580697"/>
                  <a:pt x="1450427" y="599090"/>
                </a:cubicBezTo>
                <a:cubicBezTo>
                  <a:pt x="951186" y="617483"/>
                  <a:pt x="0" y="110359"/>
                  <a:pt x="0" y="110359"/>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324" y="3304129"/>
            <a:ext cx="647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Forme libre 25"/>
          <p:cNvSpPr/>
          <p:nvPr/>
        </p:nvSpPr>
        <p:spPr>
          <a:xfrm rot="16434210">
            <a:off x="1979502" y="4160033"/>
            <a:ext cx="1602317" cy="800243"/>
          </a:xfrm>
          <a:custGeom>
            <a:avLst/>
            <a:gdLst>
              <a:gd name="connsiteX0" fmla="*/ 2995448 w 2995448"/>
              <a:gd name="connsiteY0" fmla="*/ 0 h 599578"/>
              <a:gd name="connsiteX1" fmla="*/ 1450427 w 2995448"/>
              <a:gd name="connsiteY1" fmla="*/ 599090 h 599578"/>
              <a:gd name="connsiteX2" fmla="*/ 0 w 2995448"/>
              <a:gd name="connsiteY2" fmla="*/ 110359 h 599578"/>
            </a:gdLst>
            <a:ahLst/>
            <a:cxnLst>
              <a:cxn ang="0">
                <a:pos x="connsiteX0" y="connsiteY0"/>
              </a:cxn>
              <a:cxn ang="0">
                <a:pos x="connsiteX1" y="connsiteY1"/>
              </a:cxn>
              <a:cxn ang="0">
                <a:pos x="connsiteX2" y="connsiteY2"/>
              </a:cxn>
            </a:cxnLst>
            <a:rect l="l" t="t" r="r" b="b"/>
            <a:pathLst>
              <a:path w="2995448" h="599578">
                <a:moveTo>
                  <a:pt x="2995448" y="0"/>
                </a:moveTo>
                <a:cubicBezTo>
                  <a:pt x="2472558" y="290348"/>
                  <a:pt x="1949668" y="580697"/>
                  <a:pt x="1450427" y="599090"/>
                </a:cubicBezTo>
                <a:cubicBezTo>
                  <a:pt x="951186" y="617483"/>
                  <a:pt x="0" y="110359"/>
                  <a:pt x="0" y="110359"/>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26"/>
          <p:cNvSpPr/>
          <p:nvPr/>
        </p:nvSpPr>
        <p:spPr>
          <a:xfrm rot="13194182">
            <a:off x="2280730" y="4499093"/>
            <a:ext cx="2932072" cy="123420"/>
          </a:xfrm>
          <a:custGeom>
            <a:avLst/>
            <a:gdLst>
              <a:gd name="connsiteX0" fmla="*/ 2995448 w 2995448"/>
              <a:gd name="connsiteY0" fmla="*/ 0 h 599578"/>
              <a:gd name="connsiteX1" fmla="*/ 1450427 w 2995448"/>
              <a:gd name="connsiteY1" fmla="*/ 599090 h 599578"/>
              <a:gd name="connsiteX2" fmla="*/ 0 w 2995448"/>
              <a:gd name="connsiteY2" fmla="*/ 110359 h 599578"/>
            </a:gdLst>
            <a:ahLst/>
            <a:cxnLst>
              <a:cxn ang="0">
                <a:pos x="connsiteX0" y="connsiteY0"/>
              </a:cxn>
              <a:cxn ang="0">
                <a:pos x="connsiteX1" y="connsiteY1"/>
              </a:cxn>
              <a:cxn ang="0">
                <a:pos x="connsiteX2" y="connsiteY2"/>
              </a:cxn>
            </a:cxnLst>
            <a:rect l="l" t="t" r="r" b="b"/>
            <a:pathLst>
              <a:path w="2995448" h="599578">
                <a:moveTo>
                  <a:pt x="2995448" y="0"/>
                </a:moveTo>
                <a:cubicBezTo>
                  <a:pt x="2472558" y="290348"/>
                  <a:pt x="1949668" y="580697"/>
                  <a:pt x="1450427" y="599090"/>
                </a:cubicBezTo>
                <a:cubicBezTo>
                  <a:pt x="951186" y="617483"/>
                  <a:pt x="0" y="110359"/>
                  <a:pt x="0" y="110359"/>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orme libre 29"/>
          <p:cNvSpPr/>
          <p:nvPr/>
        </p:nvSpPr>
        <p:spPr>
          <a:xfrm>
            <a:off x="2581024" y="3645023"/>
            <a:ext cx="2932072" cy="464879"/>
          </a:xfrm>
          <a:custGeom>
            <a:avLst/>
            <a:gdLst>
              <a:gd name="connsiteX0" fmla="*/ 2995448 w 2995448"/>
              <a:gd name="connsiteY0" fmla="*/ 0 h 599578"/>
              <a:gd name="connsiteX1" fmla="*/ 1450427 w 2995448"/>
              <a:gd name="connsiteY1" fmla="*/ 599090 h 599578"/>
              <a:gd name="connsiteX2" fmla="*/ 0 w 2995448"/>
              <a:gd name="connsiteY2" fmla="*/ 110359 h 599578"/>
            </a:gdLst>
            <a:ahLst/>
            <a:cxnLst>
              <a:cxn ang="0">
                <a:pos x="connsiteX0" y="connsiteY0"/>
              </a:cxn>
              <a:cxn ang="0">
                <a:pos x="connsiteX1" y="connsiteY1"/>
              </a:cxn>
              <a:cxn ang="0">
                <a:pos x="connsiteX2" y="connsiteY2"/>
              </a:cxn>
            </a:cxnLst>
            <a:rect l="l" t="t" r="r" b="b"/>
            <a:pathLst>
              <a:path w="2995448" h="599578">
                <a:moveTo>
                  <a:pt x="2995448" y="0"/>
                </a:moveTo>
                <a:cubicBezTo>
                  <a:pt x="2472558" y="290348"/>
                  <a:pt x="1949668" y="580697"/>
                  <a:pt x="1450427" y="599090"/>
                </a:cubicBezTo>
                <a:cubicBezTo>
                  <a:pt x="951186" y="617483"/>
                  <a:pt x="0" y="110359"/>
                  <a:pt x="0" y="110359"/>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1357551" y="2426404"/>
            <a:ext cx="1813382" cy="646331"/>
          </a:xfrm>
          <a:prstGeom prst="rect">
            <a:avLst/>
          </a:prstGeom>
          <a:noFill/>
        </p:spPr>
        <p:txBody>
          <a:bodyPr wrap="none" rtlCol="0">
            <a:spAutoFit/>
          </a:bodyPr>
          <a:lstStyle/>
          <a:p>
            <a:r>
              <a:rPr lang="fr-FR" dirty="0" smtClean="0">
                <a:solidFill>
                  <a:srgbClr val="00B050"/>
                </a:solidFill>
              </a:rPr>
              <a:t>Envoi d’un LSA </a:t>
            </a:r>
          </a:p>
          <a:p>
            <a:r>
              <a:rPr lang="fr-FR" dirty="0" smtClean="0">
                <a:solidFill>
                  <a:srgbClr val="00B050"/>
                </a:solidFill>
              </a:rPr>
              <a:t>(</a:t>
            </a:r>
            <a:r>
              <a:rPr lang="fr-FR" dirty="0" err="1" smtClean="0">
                <a:solidFill>
                  <a:srgbClr val="00B050"/>
                </a:solidFill>
              </a:rPr>
              <a:t>ALLSPFrouter</a:t>
            </a:r>
            <a:r>
              <a:rPr lang="fr-FR" dirty="0" smtClean="0">
                <a:solidFill>
                  <a:srgbClr val="00B050"/>
                </a:solidFill>
              </a:rPr>
              <a:t>)</a:t>
            </a:r>
            <a:endParaRPr lang="fr-FR" dirty="0">
              <a:solidFill>
                <a:srgbClr val="00B050"/>
              </a:solidFill>
            </a:endParaRPr>
          </a:p>
        </p:txBody>
      </p:sp>
      <p:sp>
        <p:nvSpPr>
          <p:cNvPr id="2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308</a:t>
            </a:fld>
            <a:endParaRPr lang="fr-BE" dirty="0"/>
          </a:p>
        </p:txBody>
      </p:sp>
    </p:spTree>
    <p:extLst>
      <p:ext uri="{BB962C8B-B14F-4D97-AF65-F5344CB8AC3E}">
        <p14:creationId xmlns:p14="http://schemas.microsoft.com/office/powerpoint/2010/main" val="265509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animBg="1"/>
      <p:bldP spid="20" grpId="0"/>
      <p:bldP spid="22" grpId="0" animBg="1"/>
      <p:bldP spid="24" grpId="0" animBg="1"/>
      <p:bldP spid="26" grpId="0" animBg="1"/>
      <p:bldP spid="27" grpId="0" animBg="1"/>
      <p:bldP spid="30" grpId="0" animBg="1"/>
      <p:bldP spid="31"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Processus de sélection </a:t>
            </a:r>
            <a:r>
              <a:rPr lang="fr-FR" dirty="0">
                <a:solidFill>
                  <a:schemeClr val="accent6">
                    <a:lumMod val="75000"/>
                  </a:schemeClr>
                </a:solidFill>
              </a:rPr>
              <a:t>du DR et du </a:t>
            </a:r>
            <a:r>
              <a:rPr lang="fr-FR" dirty="0" smtClean="0">
                <a:solidFill>
                  <a:schemeClr val="accent6">
                    <a:lumMod val="75000"/>
                  </a:schemeClr>
                </a:solidFill>
              </a:rPr>
              <a:t>BDR</a:t>
            </a:r>
          </a:p>
          <a:p>
            <a:pPr marL="971550" lvl="1" indent="-514350">
              <a:buFont typeface="+mj-lt"/>
              <a:buAutoNum type="arabicPeriod"/>
            </a:pPr>
            <a:r>
              <a:rPr lang="fr-FR" dirty="0" smtClean="0">
                <a:solidFill>
                  <a:srgbClr val="0070C0"/>
                </a:solidFill>
              </a:rPr>
              <a:t>Priorité d’interface</a:t>
            </a:r>
            <a:endParaRPr lang="fr-FR" dirty="0">
              <a:solidFill>
                <a:srgbClr val="0070C0"/>
              </a:solidFill>
            </a:endParaRPr>
          </a:p>
          <a:p>
            <a:pPr lvl="2"/>
            <a:r>
              <a:rPr lang="fr-FR" dirty="0" smtClean="0"/>
              <a:t>Nombre entre 0 et 255</a:t>
            </a:r>
          </a:p>
          <a:p>
            <a:pPr lvl="3"/>
            <a:r>
              <a:rPr lang="fr-FR" dirty="0" smtClean="0"/>
              <a:t>0 = l’interface ne participe pas à l’élection DR/BDR.</a:t>
            </a:r>
          </a:p>
          <a:p>
            <a:pPr lvl="3"/>
            <a:r>
              <a:rPr lang="fr-FR" dirty="0" smtClean="0"/>
              <a:t>1 = valeur par défaut.</a:t>
            </a:r>
          </a:p>
          <a:p>
            <a:pPr lvl="2"/>
            <a:r>
              <a:rPr lang="fr-FR" dirty="0" smtClean="0"/>
              <a:t>DR</a:t>
            </a:r>
            <a:r>
              <a:rPr lang="fr-FR" dirty="0"/>
              <a:t> </a:t>
            </a:r>
            <a:r>
              <a:rPr lang="fr-FR" dirty="0" smtClean="0"/>
              <a:t>= </a:t>
            </a:r>
            <a:r>
              <a:rPr lang="fr-FR" dirty="0"/>
              <a:t>routeur dont la priorité d’interface OSPF est la plus élevée.</a:t>
            </a:r>
          </a:p>
          <a:p>
            <a:pPr lvl="2"/>
            <a:r>
              <a:rPr lang="fr-FR" dirty="0"/>
              <a:t>BDR </a:t>
            </a:r>
            <a:r>
              <a:rPr lang="fr-FR" dirty="0" smtClean="0"/>
              <a:t>= </a:t>
            </a:r>
            <a:r>
              <a:rPr lang="fr-FR" dirty="0"/>
              <a:t>routeur dont la priorité d’interface OSPF est la seconde valeur la plus élevée. </a:t>
            </a:r>
          </a:p>
          <a:p>
            <a:pPr marL="971550" lvl="1" indent="-514350">
              <a:buFont typeface="+mj-lt"/>
              <a:buAutoNum type="arabicPeriod"/>
            </a:pPr>
            <a:r>
              <a:rPr lang="fr-FR" dirty="0" smtClean="0">
                <a:solidFill>
                  <a:srgbClr val="0070C0"/>
                </a:solidFill>
              </a:rPr>
              <a:t>ID de routeur</a:t>
            </a:r>
          </a:p>
          <a:p>
            <a:pPr lvl="2"/>
            <a:r>
              <a:rPr lang="fr-FR" dirty="0" smtClean="0"/>
              <a:t>Si les priorités sont identiques : </a:t>
            </a:r>
          </a:p>
          <a:p>
            <a:pPr lvl="3"/>
            <a:r>
              <a:rPr lang="fr-FR" dirty="0" smtClean="0"/>
              <a:t>DR </a:t>
            </a:r>
            <a:r>
              <a:rPr lang="fr-FR" dirty="0"/>
              <a:t>= le routeur dont </a:t>
            </a:r>
            <a:r>
              <a:rPr lang="fr-FR" dirty="0" smtClean="0"/>
              <a:t>l'ID de routeur est </a:t>
            </a:r>
            <a:r>
              <a:rPr lang="fr-FR" dirty="0"/>
              <a:t>le plus </a:t>
            </a:r>
            <a:r>
              <a:rPr lang="fr-FR" dirty="0" smtClean="0"/>
              <a:t>élevé.</a:t>
            </a:r>
          </a:p>
          <a:p>
            <a:pPr lvl="3"/>
            <a:r>
              <a:rPr lang="fr-FR" dirty="0" smtClean="0"/>
              <a:t>BDR = </a:t>
            </a:r>
            <a:r>
              <a:rPr lang="fr-FR" dirty="0"/>
              <a:t>le routeur dont l'ID </a:t>
            </a:r>
            <a:r>
              <a:rPr lang="fr-FR" dirty="0" smtClean="0"/>
              <a:t>de routeur est </a:t>
            </a:r>
            <a:r>
              <a:rPr lang="fr-FR" dirty="0"/>
              <a:t>la seconde valeur la plus </a:t>
            </a:r>
            <a:r>
              <a:rPr lang="fr-FR" dirty="0" smtClean="0"/>
              <a:t>élevée.</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309</a:t>
            </a:fld>
            <a:endParaRPr lang="fr-BE" dirty="0"/>
          </a:p>
        </p:txBody>
      </p:sp>
    </p:spTree>
    <p:extLst>
      <p:ext uri="{BB962C8B-B14F-4D97-AF65-F5344CB8AC3E}">
        <p14:creationId xmlns:p14="http://schemas.microsoft.com/office/powerpoint/2010/main" val="296299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3"/>
          <p:cNvSpPr>
            <a:spLocks noGrp="1" noChangeArrowheads="1"/>
          </p:cNvSpPr>
          <p:nvPr>
            <p:ph type="body" sz="half" idx="1"/>
          </p:nvPr>
        </p:nvSpPr>
        <p:spPr/>
        <p:txBody>
          <a:bodyPr/>
          <a:lstStyle/>
          <a:p>
            <a:pPr eaLnBrk="1" hangingPunct="1">
              <a:lnSpc>
                <a:spcPct val="90000"/>
              </a:lnSpc>
            </a:pPr>
            <a:r>
              <a:rPr lang="fr-FR" altLang="fr-FR" sz="2400" dirty="0" smtClean="0">
                <a:solidFill>
                  <a:schemeClr val="accent6">
                    <a:lumMod val="75000"/>
                  </a:schemeClr>
                </a:solidFill>
              </a:rPr>
              <a:t>Switch fixe</a:t>
            </a:r>
          </a:p>
          <a:p>
            <a:pPr lvl="1" eaLnBrk="1" hangingPunct="1">
              <a:lnSpc>
                <a:spcPct val="90000"/>
              </a:lnSpc>
            </a:pPr>
            <a:r>
              <a:rPr lang="fr-FR" altLang="fr-FR" sz="2000" dirty="0" smtClean="0"/>
              <a:t>Les composants du switch ne sont pas modifiables</a:t>
            </a:r>
          </a:p>
          <a:p>
            <a:pPr eaLnBrk="1" hangingPunct="1">
              <a:lnSpc>
                <a:spcPct val="90000"/>
              </a:lnSpc>
            </a:pPr>
            <a:r>
              <a:rPr lang="fr-FR" altLang="fr-FR" sz="2400" dirty="0" smtClean="0">
                <a:solidFill>
                  <a:schemeClr val="accent6">
                    <a:lumMod val="75000"/>
                  </a:schemeClr>
                </a:solidFill>
              </a:rPr>
              <a:t>Switch </a:t>
            </a:r>
            <a:r>
              <a:rPr lang="fr-FR" altLang="fr-FR" sz="2400" dirty="0" err="1" smtClean="0">
                <a:solidFill>
                  <a:schemeClr val="accent6">
                    <a:lumMod val="75000"/>
                  </a:schemeClr>
                </a:solidFill>
              </a:rPr>
              <a:t>manageable</a:t>
            </a:r>
            <a:endParaRPr lang="fr-FR" altLang="fr-FR" sz="2400" dirty="0" smtClean="0">
              <a:solidFill>
                <a:schemeClr val="accent6">
                  <a:lumMod val="75000"/>
                </a:schemeClr>
              </a:solidFill>
            </a:endParaRPr>
          </a:p>
          <a:p>
            <a:pPr lvl="1" eaLnBrk="1" hangingPunct="1">
              <a:lnSpc>
                <a:spcPct val="90000"/>
              </a:lnSpc>
            </a:pPr>
            <a:r>
              <a:rPr lang="fr-FR" altLang="fr-FR" sz="2000" dirty="0" smtClean="0"/>
              <a:t>Dispose d’une adresse IP de gestion</a:t>
            </a:r>
          </a:p>
          <a:p>
            <a:pPr lvl="1" eaLnBrk="1" hangingPunct="1">
              <a:lnSpc>
                <a:spcPct val="90000"/>
              </a:lnSpc>
            </a:pPr>
            <a:r>
              <a:rPr lang="fr-FR" altLang="fr-FR" sz="2000" dirty="0" smtClean="0"/>
              <a:t>Permet une gestion distante des fonctionnalités du switch</a:t>
            </a:r>
            <a:endParaRPr lang="fr-BE" altLang="fr-FR" sz="2000" dirty="0" smtClean="0"/>
          </a:p>
          <a:p>
            <a:pPr eaLnBrk="1" hangingPunct="1">
              <a:lnSpc>
                <a:spcPct val="90000"/>
              </a:lnSpc>
            </a:pPr>
            <a:r>
              <a:rPr lang="fr-FR" altLang="fr-FR" sz="2400" dirty="0" smtClean="0">
                <a:solidFill>
                  <a:schemeClr val="accent6">
                    <a:lumMod val="75000"/>
                  </a:schemeClr>
                </a:solidFill>
              </a:rPr>
              <a:t>Switch modulaire</a:t>
            </a:r>
          </a:p>
          <a:p>
            <a:pPr lvl="1" eaLnBrk="1" hangingPunct="1">
              <a:lnSpc>
                <a:spcPct val="90000"/>
              </a:lnSpc>
            </a:pPr>
            <a:r>
              <a:rPr lang="fr-FR" altLang="fr-FR" sz="2000" dirty="0" smtClean="0"/>
              <a:t>Cartes d’interfaces  amovibles</a:t>
            </a:r>
          </a:p>
          <a:p>
            <a:pPr lvl="1" eaLnBrk="1" hangingPunct="1">
              <a:lnSpc>
                <a:spcPct val="90000"/>
              </a:lnSpc>
            </a:pPr>
            <a:r>
              <a:rPr lang="fr-FR" altLang="fr-FR" sz="2000" dirty="0" smtClean="0"/>
              <a:t>Grande souplesse</a:t>
            </a:r>
          </a:p>
        </p:txBody>
      </p:sp>
      <p:pic>
        <p:nvPicPr>
          <p:cNvPr id="34822"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580112" y="2695678"/>
            <a:ext cx="2959100" cy="3095625"/>
          </a:xfrm>
        </p:spPr>
      </p:pic>
      <p:sp>
        <p:nvSpPr>
          <p:cNvPr id="34823" name="Text Box 6"/>
          <p:cNvSpPr txBox="1">
            <a:spLocks noChangeArrowheads="1"/>
          </p:cNvSpPr>
          <p:nvPr/>
        </p:nvSpPr>
        <p:spPr bwMode="auto">
          <a:xfrm>
            <a:off x="5652120" y="5805264"/>
            <a:ext cx="28749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800" dirty="0"/>
              <a:t>Source : http://isptrader.com/images/switches/ws-c6509.jpg</a:t>
            </a:r>
          </a:p>
        </p:txBody>
      </p:sp>
      <p:sp>
        <p:nvSpPr>
          <p:cNvPr id="34824" name="Text Box 7"/>
          <p:cNvSpPr txBox="1">
            <a:spLocks noChangeArrowheads="1"/>
          </p:cNvSpPr>
          <p:nvPr/>
        </p:nvSpPr>
        <p:spPr bwMode="auto">
          <a:xfrm>
            <a:off x="5076056" y="2476525"/>
            <a:ext cx="42259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800" dirty="0"/>
              <a:t>Source : http://www.usinenouvelle.com/expo/img/commutateur-matriciel-000092675-4.jpg</a:t>
            </a:r>
          </a:p>
        </p:txBody>
      </p:sp>
      <p:sp>
        <p:nvSpPr>
          <p:cNvPr id="9" name="Titre 1"/>
          <p:cNvSpPr>
            <a:spLocks noGrp="1"/>
          </p:cNvSpPr>
          <p:nvPr>
            <p:ph type="title"/>
          </p:nvPr>
        </p:nvSpPr>
        <p:spPr>
          <a:xfrm>
            <a:off x="2123728" y="116632"/>
            <a:ext cx="6563072" cy="936104"/>
          </a:xfrm>
        </p:spPr>
        <p:txBody>
          <a:bodyPr>
            <a:normAutofit/>
          </a:bodyPr>
          <a:lstStyle/>
          <a:p>
            <a:pPr>
              <a:defRPr/>
            </a:pPr>
            <a:r>
              <a:rPr lang="fr-FR" altLang="fr-FR" sz="2800" dirty="0"/>
              <a:t>Choix des périphériques appropriés</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1628800"/>
            <a:ext cx="231457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31</a:t>
            </a:fld>
            <a:endParaRPr lang="fr-BE" dirty="0"/>
          </a:p>
        </p:txBody>
      </p:sp>
      <p:sp>
        <p:nvSpPr>
          <p:cNvPr id="13"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1578277605"/>
      </p:ext>
    </p:extLst>
  </p:cSld>
  <p:clrMapOvr>
    <a:masterClrMapping/>
  </p:clrMapOvr>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789040"/>
            <a:ext cx="4453931" cy="2390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a:xfrm>
            <a:off x="457200" y="1600201"/>
            <a:ext cx="8229600" cy="2476871"/>
          </a:xfrm>
        </p:spPr>
        <p:txBody>
          <a:bodyPr>
            <a:normAutofit/>
          </a:bodyPr>
          <a:lstStyle/>
          <a:p>
            <a:r>
              <a:rPr lang="fr-FR" dirty="0" smtClean="0">
                <a:solidFill>
                  <a:schemeClr val="accent6">
                    <a:lumMod val="75000"/>
                  </a:schemeClr>
                </a:solidFill>
              </a:rPr>
              <a:t>Sélection de l’ID de router</a:t>
            </a:r>
          </a:p>
          <a:p>
            <a:pPr marL="971550" lvl="1" indent="-514350">
              <a:buFont typeface="+mj-lt"/>
              <a:buAutoNum type="arabicPeriod"/>
            </a:pPr>
            <a:r>
              <a:rPr lang="fr-FR" dirty="0" smtClean="0"/>
              <a:t>Configuration manuelle.</a:t>
            </a:r>
          </a:p>
          <a:p>
            <a:pPr marL="914400" lvl="2" indent="0">
              <a:buNone/>
            </a:pPr>
            <a:r>
              <a:rPr lang="fr-FR" dirty="0" smtClean="0">
                <a:solidFill>
                  <a:srgbClr val="808000"/>
                </a:solidFill>
              </a:rPr>
              <a:t> # R(config-router)# router-id</a:t>
            </a:r>
            <a:r>
              <a:rPr lang="fr-FR" dirty="0">
                <a:solidFill>
                  <a:srgbClr val="808000"/>
                </a:solidFill>
              </a:rPr>
              <a:t> </a:t>
            </a:r>
            <a:r>
              <a:rPr lang="fr-FR" i="1" dirty="0" smtClean="0">
                <a:solidFill>
                  <a:srgbClr val="808000"/>
                </a:solidFill>
              </a:rPr>
              <a:t>value</a:t>
            </a:r>
          </a:p>
          <a:p>
            <a:pPr marL="971550" lvl="1" indent="-514350">
              <a:buFont typeface="+mj-lt"/>
              <a:buAutoNum type="arabicPeriod"/>
            </a:pPr>
            <a:r>
              <a:rPr lang="fr-FR" dirty="0" smtClean="0"/>
              <a:t>Adresse la plus élevée parmi les </a:t>
            </a:r>
            <a:r>
              <a:rPr lang="fr-FR" dirty="0" err="1" smtClean="0"/>
              <a:t>loopback</a:t>
            </a:r>
            <a:r>
              <a:rPr lang="fr-FR" dirty="0" smtClean="0"/>
              <a:t>.</a:t>
            </a:r>
          </a:p>
          <a:p>
            <a:pPr marL="971550" lvl="1" indent="-514350">
              <a:buFont typeface="+mj-lt"/>
              <a:buAutoNum type="arabicPeriod"/>
            </a:pPr>
            <a:r>
              <a:rPr lang="fr-FR" dirty="0" smtClean="0"/>
              <a:t>Adresse </a:t>
            </a:r>
            <a:r>
              <a:rPr lang="fr-FR" dirty="0"/>
              <a:t>IPv4 active la plus </a:t>
            </a:r>
            <a:r>
              <a:rPr lang="fr-FR" dirty="0" smtClean="0"/>
              <a:t>élevée.</a:t>
            </a:r>
          </a:p>
          <a:p>
            <a:pPr lvl="2"/>
            <a:r>
              <a:rPr lang="fr-FR" dirty="0" smtClean="0"/>
              <a:t>Pas nécessairement une interface OSPF.</a:t>
            </a:r>
          </a:p>
        </p:txBody>
      </p:sp>
      <p:sp>
        <p:nvSpPr>
          <p:cNvPr id="5" name="ZoneTexte 4"/>
          <p:cNvSpPr txBox="1"/>
          <p:nvPr/>
        </p:nvSpPr>
        <p:spPr>
          <a:xfrm>
            <a:off x="5364088" y="5075892"/>
            <a:ext cx="518091" cy="369332"/>
          </a:xfrm>
          <a:prstGeom prst="rect">
            <a:avLst/>
          </a:prstGeom>
          <a:noFill/>
        </p:spPr>
        <p:txBody>
          <a:bodyPr wrap="none" rtlCol="0">
            <a:spAutoFit/>
          </a:bodyPr>
          <a:lstStyle/>
          <a:p>
            <a:r>
              <a:rPr lang="fr-FR" b="1" dirty="0" smtClean="0">
                <a:solidFill>
                  <a:srgbClr val="00B050"/>
                </a:solidFill>
              </a:rPr>
              <a:t>DR</a:t>
            </a:r>
            <a:endParaRPr lang="fr-FR" b="1" dirty="0">
              <a:solidFill>
                <a:srgbClr val="00B050"/>
              </a:solidFill>
            </a:endParaRPr>
          </a:p>
        </p:txBody>
      </p:sp>
      <p:sp>
        <p:nvSpPr>
          <p:cNvPr id="7" name="ZoneTexte 6"/>
          <p:cNvSpPr txBox="1"/>
          <p:nvPr/>
        </p:nvSpPr>
        <p:spPr>
          <a:xfrm>
            <a:off x="2807077" y="3995772"/>
            <a:ext cx="684803" cy="369332"/>
          </a:xfrm>
          <a:prstGeom prst="rect">
            <a:avLst/>
          </a:prstGeom>
          <a:noFill/>
        </p:spPr>
        <p:txBody>
          <a:bodyPr wrap="none" rtlCol="0">
            <a:spAutoFit/>
          </a:bodyPr>
          <a:lstStyle/>
          <a:p>
            <a:r>
              <a:rPr lang="fr-FR" b="1" dirty="0" smtClean="0">
                <a:solidFill>
                  <a:srgbClr val="00B050"/>
                </a:solidFill>
              </a:rPr>
              <a:t>BDR</a:t>
            </a:r>
            <a:endParaRPr lang="fr-FR" b="1" dirty="0">
              <a:solidFill>
                <a:srgbClr val="00B050"/>
              </a:solidFill>
            </a:endParaRP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310</a:t>
            </a:fld>
            <a:endParaRPr lang="fr-BE" dirty="0"/>
          </a:p>
        </p:txBody>
      </p:sp>
    </p:spTree>
    <p:extLst>
      <p:ext uri="{BB962C8B-B14F-4D97-AF65-F5344CB8AC3E}">
        <p14:creationId xmlns:p14="http://schemas.microsoft.com/office/powerpoint/2010/main" val="297080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78" y="2420888"/>
            <a:ext cx="7829770" cy="3630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a:xfrm>
            <a:off x="457200" y="1600201"/>
            <a:ext cx="8229600" cy="964704"/>
          </a:xfrm>
        </p:spPr>
        <p:txBody>
          <a:bodyPr>
            <a:normAutofit/>
          </a:bodyPr>
          <a:lstStyle/>
          <a:p>
            <a:r>
              <a:rPr lang="fr-BE" altLang="fr-FR" dirty="0" smtClean="0">
                <a:solidFill>
                  <a:schemeClr val="accent6">
                    <a:lumMod val="75000"/>
                  </a:schemeClr>
                </a:solidFill>
              </a:rPr>
              <a:t>Vérification du </a:t>
            </a:r>
            <a:r>
              <a:rPr lang="fr-BE" altLang="fr-FR" dirty="0">
                <a:solidFill>
                  <a:schemeClr val="accent6">
                    <a:lumMod val="75000"/>
                  </a:schemeClr>
                </a:solidFill>
              </a:rPr>
              <a:t>router-id et du DR</a:t>
            </a:r>
            <a:endParaRPr lang="fr-BE" altLang="fr-FR" dirty="0" smtClean="0">
              <a:solidFill>
                <a:schemeClr val="accent6">
                  <a:lumMod val="75000"/>
                </a:schemeClr>
              </a:solidFill>
            </a:endParaRPr>
          </a:p>
          <a:p>
            <a:pPr lvl="1"/>
            <a:r>
              <a:rPr lang="fr-BE" dirty="0" smtClean="0"/>
              <a:t>Seul router 1.1.1.1 est configuré</a:t>
            </a:r>
            <a:endParaRPr lang="fr-FR" dirty="0"/>
          </a:p>
        </p:txBody>
      </p:sp>
      <p:sp>
        <p:nvSpPr>
          <p:cNvPr id="6" name="Rectangle 12"/>
          <p:cNvSpPr>
            <a:spLocks noChangeArrowheads="1"/>
          </p:cNvSpPr>
          <p:nvPr/>
        </p:nvSpPr>
        <p:spPr bwMode="auto">
          <a:xfrm>
            <a:off x="2430862" y="3068960"/>
            <a:ext cx="2213058" cy="275289"/>
          </a:xfrm>
          <a:prstGeom prst="rect">
            <a:avLst/>
          </a:prstGeom>
          <a:noFill/>
          <a:ln w="2857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Rectangle 12"/>
          <p:cNvSpPr>
            <a:spLocks noChangeArrowheads="1"/>
          </p:cNvSpPr>
          <p:nvPr/>
        </p:nvSpPr>
        <p:spPr bwMode="auto">
          <a:xfrm>
            <a:off x="3537391" y="3397146"/>
            <a:ext cx="2480666" cy="275289"/>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 name="Rectangle 12"/>
          <p:cNvSpPr>
            <a:spLocks noChangeArrowheads="1"/>
          </p:cNvSpPr>
          <p:nvPr/>
        </p:nvSpPr>
        <p:spPr bwMode="auto">
          <a:xfrm>
            <a:off x="990702" y="3722240"/>
            <a:ext cx="3528392" cy="27528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 name="Rectangle 12"/>
          <p:cNvSpPr>
            <a:spLocks noChangeArrowheads="1"/>
          </p:cNvSpPr>
          <p:nvPr/>
        </p:nvSpPr>
        <p:spPr bwMode="auto">
          <a:xfrm>
            <a:off x="994150" y="4013315"/>
            <a:ext cx="5037112" cy="275289"/>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1" name="Rectangle 12"/>
          <p:cNvSpPr>
            <a:spLocks noChangeArrowheads="1"/>
          </p:cNvSpPr>
          <p:nvPr/>
        </p:nvSpPr>
        <p:spPr bwMode="auto">
          <a:xfrm>
            <a:off x="4663110" y="3071304"/>
            <a:ext cx="2709894" cy="285688"/>
          </a:xfrm>
          <a:prstGeom prst="rect">
            <a:avLst/>
          </a:prstGeom>
          <a:noFill/>
          <a:ln w="28575">
            <a:solidFill>
              <a:srgbClr val="8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311</a:t>
            </a:fld>
            <a:endParaRPr lang="fr-BE" dirty="0"/>
          </a:p>
        </p:txBody>
      </p:sp>
    </p:spTree>
    <p:extLst>
      <p:ext uri="{BB962C8B-B14F-4D97-AF65-F5344CB8AC3E}">
        <p14:creationId xmlns:p14="http://schemas.microsoft.com/office/powerpoint/2010/main" val="291377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92579"/>
            <a:ext cx="6264696" cy="370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a:xfrm>
            <a:off x="457200" y="1600201"/>
            <a:ext cx="8229600" cy="964704"/>
          </a:xfrm>
        </p:spPr>
        <p:txBody>
          <a:bodyPr>
            <a:normAutofit/>
          </a:bodyPr>
          <a:lstStyle/>
          <a:p>
            <a:r>
              <a:rPr lang="fr-BE" altLang="fr-FR" dirty="0" smtClean="0">
                <a:solidFill>
                  <a:schemeClr val="accent6">
                    <a:lumMod val="75000"/>
                  </a:schemeClr>
                </a:solidFill>
              </a:rPr>
              <a:t>Vérification du router-id et du DR</a:t>
            </a:r>
          </a:p>
          <a:p>
            <a:pPr lvl="1"/>
            <a:r>
              <a:rPr lang="fr-BE" dirty="0" smtClean="0"/>
              <a:t>Tous les routeurs configurés</a:t>
            </a:r>
            <a:endParaRPr lang="fr-FR" dirty="0"/>
          </a:p>
        </p:txBody>
      </p:sp>
      <p:sp>
        <p:nvSpPr>
          <p:cNvPr id="6" name="Rectangle 12"/>
          <p:cNvSpPr>
            <a:spLocks noChangeArrowheads="1"/>
          </p:cNvSpPr>
          <p:nvPr/>
        </p:nvSpPr>
        <p:spPr bwMode="auto">
          <a:xfrm>
            <a:off x="2555776" y="3068960"/>
            <a:ext cx="1872208" cy="275289"/>
          </a:xfrm>
          <a:prstGeom prst="rect">
            <a:avLst/>
          </a:prstGeom>
          <a:noFill/>
          <a:ln w="2857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Rectangle 12"/>
          <p:cNvSpPr>
            <a:spLocks noChangeArrowheads="1"/>
          </p:cNvSpPr>
          <p:nvPr/>
        </p:nvSpPr>
        <p:spPr bwMode="auto">
          <a:xfrm>
            <a:off x="3590297" y="3429000"/>
            <a:ext cx="1989815" cy="275289"/>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 name="Rectangle 12"/>
          <p:cNvSpPr>
            <a:spLocks noChangeArrowheads="1"/>
          </p:cNvSpPr>
          <p:nvPr/>
        </p:nvSpPr>
        <p:spPr bwMode="auto">
          <a:xfrm>
            <a:off x="1259632" y="4077072"/>
            <a:ext cx="3600400" cy="297792"/>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2" name="Text Box 4"/>
          <p:cNvSpPr txBox="1">
            <a:spLocks noChangeArrowheads="1"/>
          </p:cNvSpPr>
          <p:nvPr/>
        </p:nvSpPr>
        <p:spPr bwMode="auto">
          <a:xfrm>
            <a:off x="5508104" y="2276872"/>
            <a:ext cx="62646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000" dirty="0" smtClean="0">
                <a:solidFill>
                  <a:srgbClr val="0070C0"/>
                </a:solidFill>
              </a:rPr>
              <a:t>Le routeur est toujours DR !!</a:t>
            </a:r>
            <a:endParaRPr lang="fr-FR" altLang="fr-FR" sz="2000" dirty="0">
              <a:solidFill>
                <a:srgbClr val="0070C0"/>
              </a:solidFill>
            </a:endParaRPr>
          </a:p>
        </p:txBody>
      </p:sp>
      <p:sp>
        <p:nvSpPr>
          <p:cNvPr id="13" name="Line 6"/>
          <p:cNvSpPr>
            <a:spLocks noChangeShapeType="1"/>
          </p:cNvSpPr>
          <p:nvPr/>
        </p:nvSpPr>
        <p:spPr bwMode="auto">
          <a:xfrm flipV="1">
            <a:off x="5079814" y="2708920"/>
            <a:ext cx="1004354" cy="675183"/>
          </a:xfrm>
          <a:prstGeom prst="line">
            <a:avLst/>
          </a:prstGeom>
          <a:noFill/>
          <a:ln w="28575">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Rectangle 12"/>
          <p:cNvSpPr>
            <a:spLocks noChangeArrowheads="1"/>
          </p:cNvSpPr>
          <p:nvPr/>
        </p:nvSpPr>
        <p:spPr bwMode="auto">
          <a:xfrm>
            <a:off x="1259632" y="3717032"/>
            <a:ext cx="2952328" cy="275289"/>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5" name="Text Box 4"/>
          <p:cNvSpPr txBox="1">
            <a:spLocks noChangeArrowheads="1"/>
          </p:cNvSpPr>
          <p:nvPr/>
        </p:nvSpPr>
        <p:spPr bwMode="auto">
          <a:xfrm>
            <a:off x="5148064" y="5013176"/>
            <a:ext cx="62646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000" dirty="0" smtClean="0">
                <a:solidFill>
                  <a:srgbClr val="00B050"/>
                </a:solidFill>
              </a:rPr>
              <a:t>R3 est devenu BDR</a:t>
            </a:r>
            <a:endParaRPr lang="fr-FR" altLang="fr-FR" sz="2000" dirty="0">
              <a:solidFill>
                <a:srgbClr val="00B050"/>
              </a:solidFill>
            </a:endParaRPr>
          </a:p>
        </p:txBody>
      </p:sp>
      <p:sp>
        <p:nvSpPr>
          <p:cNvPr id="16" name="Line 6"/>
          <p:cNvSpPr>
            <a:spLocks noChangeShapeType="1"/>
          </p:cNvSpPr>
          <p:nvPr/>
        </p:nvSpPr>
        <p:spPr bwMode="auto">
          <a:xfrm>
            <a:off x="4729369" y="4374864"/>
            <a:ext cx="744610" cy="494295"/>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312</a:t>
            </a:fld>
            <a:endParaRPr lang="fr-BE" dirty="0"/>
          </a:p>
        </p:txBody>
      </p:sp>
    </p:spTree>
    <p:extLst>
      <p:ext uri="{BB962C8B-B14F-4D97-AF65-F5344CB8AC3E}">
        <p14:creationId xmlns:p14="http://schemas.microsoft.com/office/powerpoint/2010/main" val="34083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3"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3"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2" grpId="0"/>
      <p:bldP spid="13" grpId="0" animBg="1"/>
      <p:bldP spid="14" grpId="0" animBg="1"/>
      <p:bldP spid="15" grpId="0"/>
      <p:bldP spid="16"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Synchronisation de la sélection </a:t>
            </a:r>
            <a:r>
              <a:rPr lang="fr-FR" dirty="0" smtClean="0">
                <a:solidFill>
                  <a:schemeClr val="accent6">
                    <a:lumMod val="75000"/>
                  </a:schemeClr>
                </a:solidFill>
              </a:rPr>
              <a:t>du DR/BDR</a:t>
            </a:r>
          </a:p>
          <a:p>
            <a:pPr lvl="1"/>
            <a:r>
              <a:rPr lang="fr-FR" dirty="0" smtClean="0">
                <a:solidFill>
                  <a:srgbClr val="0070C0"/>
                </a:solidFill>
              </a:rPr>
              <a:t>Quand?</a:t>
            </a:r>
          </a:p>
          <a:p>
            <a:pPr lvl="2"/>
            <a:r>
              <a:rPr lang="fr-FR" dirty="0" smtClean="0">
                <a:solidFill>
                  <a:srgbClr val="00B0F0"/>
                </a:solidFill>
              </a:rPr>
              <a:t>Dès qu’une interface </a:t>
            </a:r>
            <a:r>
              <a:rPr lang="fr-FR" dirty="0">
                <a:solidFill>
                  <a:srgbClr val="00B0F0"/>
                </a:solidFill>
              </a:rPr>
              <a:t>OSPF devient </a:t>
            </a:r>
            <a:r>
              <a:rPr lang="fr-FR" dirty="0" smtClean="0">
                <a:solidFill>
                  <a:srgbClr val="00B0F0"/>
                </a:solidFill>
              </a:rPr>
              <a:t>active.</a:t>
            </a:r>
          </a:p>
          <a:p>
            <a:pPr marL="1371600" lvl="3" indent="0">
              <a:buNone/>
            </a:pPr>
            <a:r>
              <a:rPr lang="fr-FR" dirty="0" smtClean="0">
                <a:sym typeface="Wingdings" panose="05000000000000000000" pitchFamily="2" charset="2"/>
              </a:rPr>
              <a:t> au d</a:t>
            </a:r>
            <a:r>
              <a:rPr lang="fr-FR" dirty="0" smtClean="0"/>
              <a:t>émarrage du routeur.</a:t>
            </a:r>
          </a:p>
          <a:p>
            <a:pPr marL="1371600" lvl="3" indent="0">
              <a:buNone/>
            </a:pPr>
            <a:r>
              <a:rPr lang="fr-FR" dirty="0" smtClean="0">
                <a:sym typeface="Wingdings" panose="05000000000000000000" pitchFamily="2" charset="2"/>
              </a:rPr>
              <a:t> à l’a</a:t>
            </a:r>
            <a:r>
              <a:rPr lang="fr-FR" dirty="0" smtClean="0"/>
              <a:t>pplication de la commande network.</a:t>
            </a:r>
          </a:p>
          <a:p>
            <a:pPr lvl="1"/>
            <a:r>
              <a:rPr lang="fr-FR" dirty="0" smtClean="0">
                <a:solidFill>
                  <a:srgbClr val="0070C0"/>
                </a:solidFill>
              </a:rPr>
              <a:t>Qui devient DR?</a:t>
            </a:r>
          </a:p>
          <a:p>
            <a:pPr lvl="2"/>
            <a:r>
              <a:rPr lang="fr-FR" dirty="0" smtClean="0">
                <a:solidFill>
                  <a:srgbClr val="00B0F0"/>
                </a:solidFill>
              </a:rPr>
              <a:t>Normalement…</a:t>
            </a:r>
          </a:p>
          <a:p>
            <a:pPr lvl="3"/>
            <a:r>
              <a:rPr lang="fr-FR" dirty="0" smtClean="0"/>
              <a:t>Voir processus de sélection du DR.</a:t>
            </a:r>
          </a:p>
          <a:p>
            <a:pPr lvl="2"/>
            <a:r>
              <a:rPr lang="fr-FR" dirty="0" smtClean="0">
                <a:solidFill>
                  <a:srgbClr val="00B0F0"/>
                </a:solidFill>
              </a:rPr>
              <a:t>En pratique…</a:t>
            </a:r>
          </a:p>
          <a:p>
            <a:pPr lvl="3"/>
            <a:r>
              <a:rPr lang="fr-FR" dirty="0" smtClean="0"/>
              <a:t>Potentiellement le routeur qui démarre le plus vite.</a:t>
            </a:r>
          </a:p>
          <a:p>
            <a:pPr lvl="4"/>
            <a:r>
              <a:rPr lang="fr-FR" dirty="0" smtClean="0"/>
              <a:t>Même si sa priorité d’interface OSPF ou son router-ID ne sont pas les plus élevés.</a:t>
            </a:r>
          </a:p>
          <a:p>
            <a:pPr lvl="1"/>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313</a:t>
            </a:fld>
            <a:endParaRPr lang="fr-BE" dirty="0"/>
          </a:p>
        </p:txBody>
      </p:sp>
    </p:spTree>
    <p:extLst>
      <p:ext uri="{BB962C8B-B14F-4D97-AF65-F5344CB8AC3E}">
        <p14:creationId xmlns:p14="http://schemas.microsoft.com/office/powerpoint/2010/main" val="1058802284"/>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a:xfrm>
            <a:off x="457200" y="1600200"/>
            <a:ext cx="8229600" cy="4781128"/>
          </a:xfrm>
        </p:spPr>
        <p:txBody>
          <a:bodyPr>
            <a:normAutofit/>
          </a:bodyPr>
          <a:lstStyle/>
          <a:p>
            <a:r>
              <a:rPr lang="fr-FR" dirty="0">
                <a:solidFill>
                  <a:schemeClr val="accent6">
                    <a:lumMod val="75000"/>
                  </a:schemeClr>
                </a:solidFill>
              </a:rPr>
              <a:t>Synchronisation de la sélection du </a:t>
            </a:r>
            <a:r>
              <a:rPr lang="fr-FR" dirty="0" smtClean="0">
                <a:solidFill>
                  <a:schemeClr val="accent6">
                    <a:lumMod val="75000"/>
                  </a:schemeClr>
                </a:solidFill>
              </a:rPr>
              <a:t>DR/BDR</a:t>
            </a:r>
            <a:endParaRPr lang="fr-FR" dirty="0">
              <a:solidFill>
                <a:schemeClr val="accent6">
                  <a:lumMod val="75000"/>
                </a:schemeClr>
              </a:solidFill>
            </a:endParaRPr>
          </a:p>
          <a:p>
            <a:pPr lvl="1"/>
            <a:r>
              <a:rPr lang="fr-FR" dirty="0" smtClean="0">
                <a:solidFill>
                  <a:srgbClr val="0070C0"/>
                </a:solidFill>
              </a:rPr>
              <a:t>Mieux </a:t>
            </a:r>
            <a:r>
              <a:rPr lang="fr-FR" dirty="0">
                <a:solidFill>
                  <a:srgbClr val="0070C0"/>
                </a:solidFill>
              </a:rPr>
              <a:t>contrôler un choix de DR et BDR</a:t>
            </a:r>
          </a:p>
          <a:p>
            <a:pPr lvl="2"/>
            <a:r>
              <a:rPr lang="fr-FR" dirty="0">
                <a:solidFill>
                  <a:srgbClr val="00B0F0"/>
                </a:solidFill>
              </a:rPr>
              <a:t>Solution </a:t>
            </a:r>
            <a:r>
              <a:rPr lang="fr-FR" dirty="0" smtClean="0">
                <a:solidFill>
                  <a:srgbClr val="00B0F0"/>
                </a:solidFill>
              </a:rPr>
              <a:t>A </a:t>
            </a:r>
            <a:endParaRPr lang="fr-FR" dirty="0">
              <a:solidFill>
                <a:srgbClr val="00B0F0"/>
              </a:solidFill>
            </a:endParaRPr>
          </a:p>
          <a:p>
            <a:pPr lvl="3"/>
            <a:r>
              <a:rPr lang="fr-FR" dirty="0" smtClean="0"/>
              <a:t>Démarrer </a:t>
            </a:r>
            <a:r>
              <a:rPr lang="fr-FR" dirty="0"/>
              <a:t>le DR en premier, puis le </a:t>
            </a:r>
            <a:r>
              <a:rPr lang="fr-FR" dirty="0" smtClean="0"/>
              <a:t>BDR, </a:t>
            </a:r>
            <a:r>
              <a:rPr lang="fr-FR" dirty="0"/>
              <a:t>et </a:t>
            </a:r>
            <a:r>
              <a:rPr lang="fr-FR" dirty="0" smtClean="0"/>
              <a:t>ensuite </a:t>
            </a:r>
            <a:r>
              <a:rPr lang="fr-FR" dirty="0"/>
              <a:t>tous les autres </a:t>
            </a:r>
            <a:r>
              <a:rPr lang="fr-FR" dirty="0" smtClean="0"/>
              <a:t>routeurs.</a:t>
            </a:r>
            <a:endParaRPr lang="fr-FR" dirty="0"/>
          </a:p>
          <a:p>
            <a:pPr lvl="2"/>
            <a:r>
              <a:rPr lang="fr-FR" dirty="0">
                <a:solidFill>
                  <a:srgbClr val="00B0F0"/>
                </a:solidFill>
              </a:rPr>
              <a:t>Solution </a:t>
            </a:r>
            <a:r>
              <a:rPr lang="fr-FR" dirty="0" smtClean="0">
                <a:solidFill>
                  <a:srgbClr val="00B0F0"/>
                </a:solidFill>
              </a:rPr>
              <a:t>B </a:t>
            </a:r>
            <a:endParaRPr lang="fr-FR" dirty="0">
              <a:solidFill>
                <a:srgbClr val="00B0F0"/>
              </a:solidFill>
            </a:endParaRPr>
          </a:p>
          <a:p>
            <a:pPr lvl="3"/>
            <a:r>
              <a:rPr lang="fr-FR" dirty="0" smtClean="0"/>
              <a:t>Arrêter l’interface OSPF </a:t>
            </a:r>
            <a:r>
              <a:rPr lang="fr-FR" dirty="0"/>
              <a:t>de tous les routeurs, </a:t>
            </a:r>
            <a:r>
              <a:rPr lang="fr-FR" dirty="0" smtClean="0"/>
              <a:t>exécuter </a:t>
            </a:r>
            <a:r>
              <a:rPr lang="fr-FR" dirty="0"/>
              <a:t>une commande no </a:t>
            </a:r>
            <a:r>
              <a:rPr lang="fr-FR" dirty="0" err="1"/>
              <a:t>shutdown</a:t>
            </a:r>
            <a:r>
              <a:rPr lang="fr-FR" dirty="0"/>
              <a:t> sur le DR, puis sur le BDR, puis sur tous les autres routeurs.</a:t>
            </a:r>
          </a:p>
          <a:p>
            <a:pPr lvl="2"/>
            <a:r>
              <a:rPr lang="fr-FR" dirty="0">
                <a:solidFill>
                  <a:srgbClr val="00B0F0"/>
                </a:solidFill>
              </a:rPr>
              <a:t>Solution </a:t>
            </a:r>
            <a:r>
              <a:rPr lang="fr-FR" dirty="0" smtClean="0">
                <a:solidFill>
                  <a:srgbClr val="00B0F0"/>
                </a:solidFill>
              </a:rPr>
              <a:t>C</a:t>
            </a:r>
            <a:endParaRPr lang="fr-FR" dirty="0">
              <a:solidFill>
                <a:srgbClr val="00B0F0"/>
              </a:solidFill>
            </a:endParaRPr>
          </a:p>
          <a:p>
            <a:pPr lvl="3"/>
            <a:r>
              <a:rPr lang="fr-FR" dirty="0" smtClean="0"/>
              <a:t>Configurer </a:t>
            </a:r>
            <a:r>
              <a:rPr lang="fr-FR" dirty="0"/>
              <a:t>la priorité d’interface </a:t>
            </a:r>
            <a:r>
              <a:rPr lang="fr-FR" dirty="0" smtClean="0"/>
              <a:t>OSPF permet de mieux contrôler le choix du DR/BDR (car par interface et pas par routeur).</a:t>
            </a:r>
          </a:p>
          <a:p>
            <a:pPr lvl="3"/>
            <a:r>
              <a:rPr lang="fr-FR" dirty="0" smtClean="0"/>
              <a:t>La configuration peut nécessiter un redémarrage du processus OSPF</a:t>
            </a:r>
          </a:p>
          <a:p>
            <a:pPr marL="1371600" lvl="3" indent="0">
              <a:buNone/>
            </a:pPr>
            <a:r>
              <a:rPr lang="fr-FR" dirty="0" smtClean="0">
                <a:solidFill>
                  <a:srgbClr val="808000"/>
                </a:solidFill>
              </a:rPr>
              <a:t>   # </a:t>
            </a:r>
            <a:r>
              <a:rPr lang="fr-FR" dirty="0" err="1" smtClean="0">
                <a:solidFill>
                  <a:srgbClr val="808000"/>
                </a:solidFill>
              </a:rPr>
              <a:t>ip</a:t>
            </a:r>
            <a:r>
              <a:rPr lang="fr-FR" dirty="0" smtClean="0">
                <a:solidFill>
                  <a:srgbClr val="808000"/>
                </a:solidFill>
              </a:rPr>
              <a:t> </a:t>
            </a:r>
            <a:r>
              <a:rPr lang="fr-FR" dirty="0" err="1" smtClean="0">
                <a:solidFill>
                  <a:srgbClr val="808000"/>
                </a:solidFill>
              </a:rPr>
              <a:t>ospf</a:t>
            </a:r>
            <a:r>
              <a:rPr lang="fr-FR" dirty="0" smtClean="0">
                <a:solidFill>
                  <a:srgbClr val="808000"/>
                </a:solidFill>
              </a:rPr>
              <a:t> </a:t>
            </a:r>
            <a:r>
              <a:rPr lang="fr-FR" dirty="0" err="1" smtClean="0">
                <a:solidFill>
                  <a:srgbClr val="808000"/>
                </a:solidFill>
              </a:rPr>
              <a:t>priority</a:t>
            </a:r>
            <a:r>
              <a:rPr lang="fr-FR" dirty="0" smtClean="0">
                <a:solidFill>
                  <a:srgbClr val="808000"/>
                </a:solidFill>
              </a:rPr>
              <a:t> </a:t>
            </a:r>
            <a:r>
              <a:rPr lang="fr-FR" i="1" dirty="0" smtClean="0">
                <a:solidFill>
                  <a:srgbClr val="808000"/>
                </a:solidFill>
              </a:rPr>
              <a:t>valeur</a:t>
            </a:r>
          </a:p>
          <a:p>
            <a:pPr marL="1371600" lvl="3" indent="0">
              <a:buNone/>
            </a:pPr>
            <a:r>
              <a:rPr lang="fr-FR" dirty="0" smtClean="0">
                <a:solidFill>
                  <a:srgbClr val="808000"/>
                </a:solidFill>
              </a:rPr>
              <a:t>   # ipv6 </a:t>
            </a:r>
            <a:r>
              <a:rPr lang="fr-FR" dirty="0" err="1">
                <a:solidFill>
                  <a:srgbClr val="808000"/>
                </a:solidFill>
              </a:rPr>
              <a:t>ospf</a:t>
            </a:r>
            <a:r>
              <a:rPr lang="fr-FR" dirty="0">
                <a:solidFill>
                  <a:srgbClr val="808000"/>
                </a:solidFill>
              </a:rPr>
              <a:t> </a:t>
            </a:r>
            <a:r>
              <a:rPr lang="fr-FR" dirty="0" err="1">
                <a:solidFill>
                  <a:srgbClr val="808000"/>
                </a:solidFill>
              </a:rPr>
              <a:t>priority</a:t>
            </a:r>
            <a:r>
              <a:rPr lang="fr-FR" dirty="0">
                <a:solidFill>
                  <a:srgbClr val="808000"/>
                </a:solidFill>
              </a:rPr>
              <a:t> </a:t>
            </a:r>
            <a:r>
              <a:rPr lang="fr-FR" i="1" dirty="0" smtClean="0">
                <a:solidFill>
                  <a:srgbClr val="808000"/>
                </a:solidFill>
              </a:rPr>
              <a:t>valeur</a:t>
            </a:r>
          </a:p>
          <a:p>
            <a:pPr marL="1371600" lvl="3" indent="0">
              <a:buNone/>
            </a:pPr>
            <a:r>
              <a:rPr lang="fr-FR" dirty="0" smtClean="0">
                <a:solidFill>
                  <a:srgbClr val="808000"/>
                </a:solidFill>
              </a:rPr>
              <a:t>   # </a:t>
            </a:r>
            <a:r>
              <a:rPr lang="fr-FR" dirty="0" err="1" smtClean="0">
                <a:solidFill>
                  <a:srgbClr val="808000"/>
                </a:solidFill>
              </a:rPr>
              <a:t>clear</a:t>
            </a:r>
            <a:r>
              <a:rPr lang="fr-FR" dirty="0" smtClean="0">
                <a:solidFill>
                  <a:srgbClr val="808000"/>
                </a:solidFill>
              </a:rPr>
              <a:t> </a:t>
            </a:r>
            <a:r>
              <a:rPr lang="fr-FR" dirty="0" err="1">
                <a:solidFill>
                  <a:srgbClr val="808000"/>
                </a:solidFill>
              </a:rPr>
              <a:t>ip</a:t>
            </a:r>
            <a:r>
              <a:rPr lang="fr-FR" dirty="0">
                <a:solidFill>
                  <a:srgbClr val="808000"/>
                </a:solidFill>
              </a:rPr>
              <a:t> </a:t>
            </a:r>
            <a:r>
              <a:rPr lang="fr-FR" dirty="0" err="1">
                <a:solidFill>
                  <a:srgbClr val="808000"/>
                </a:solidFill>
              </a:rPr>
              <a:t>ospf</a:t>
            </a:r>
            <a:r>
              <a:rPr lang="fr-FR" dirty="0">
                <a:solidFill>
                  <a:srgbClr val="808000"/>
                </a:solidFill>
              </a:rPr>
              <a:t> </a:t>
            </a:r>
            <a:r>
              <a:rPr lang="fr-FR" dirty="0" err="1">
                <a:solidFill>
                  <a:srgbClr val="808000"/>
                </a:solidFill>
              </a:rPr>
              <a:t>process</a:t>
            </a:r>
            <a:endParaRPr lang="fr-FR" dirty="0">
              <a:solidFill>
                <a:srgbClr val="808000"/>
              </a:solidFill>
            </a:endParaRPr>
          </a:p>
          <a:p>
            <a:pPr marL="1371600" lvl="3" indent="0">
              <a:buNone/>
            </a:pPr>
            <a:endParaRPr lang="fr-FR" i="1" dirty="0">
              <a:solidFill>
                <a:srgbClr val="808000"/>
              </a:solidFill>
            </a:endParaRP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314</a:t>
            </a:fld>
            <a:endParaRPr lang="fr-BE" dirty="0"/>
          </a:p>
        </p:txBody>
      </p:sp>
    </p:spTree>
    <p:extLst>
      <p:ext uri="{BB962C8B-B14F-4D97-AF65-F5344CB8AC3E}">
        <p14:creationId xmlns:p14="http://schemas.microsoft.com/office/powerpoint/2010/main" val="125559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a:xfrm>
            <a:off x="457200" y="1600201"/>
            <a:ext cx="8229600" cy="4061047"/>
          </a:xfrm>
        </p:spPr>
        <p:txBody>
          <a:bodyPr>
            <a:normAutofit/>
          </a:bodyPr>
          <a:lstStyle/>
          <a:p>
            <a:r>
              <a:rPr lang="fr-FR" dirty="0">
                <a:solidFill>
                  <a:schemeClr val="accent6">
                    <a:lumMod val="75000"/>
                  </a:schemeClr>
                </a:solidFill>
              </a:rPr>
              <a:t>Synchronisation de la sélection du </a:t>
            </a:r>
            <a:r>
              <a:rPr lang="fr-FR" dirty="0" smtClean="0">
                <a:solidFill>
                  <a:schemeClr val="accent6">
                    <a:lumMod val="75000"/>
                  </a:schemeClr>
                </a:solidFill>
              </a:rPr>
              <a:t>DR/BDR</a:t>
            </a:r>
            <a:endParaRPr lang="fr-FR" dirty="0">
              <a:solidFill>
                <a:schemeClr val="accent6">
                  <a:lumMod val="75000"/>
                </a:schemeClr>
              </a:solidFill>
            </a:endParaRPr>
          </a:p>
          <a:p>
            <a:pPr lvl="1"/>
            <a:r>
              <a:rPr lang="fr-FR" dirty="0" smtClean="0">
                <a:solidFill>
                  <a:srgbClr val="0070C0"/>
                </a:solidFill>
              </a:rPr>
              <a:t>Après </a:t>
            </a:r>
            <a:r>
              <a:rPr lang="fr-FR" dirty="0">
                <a:solidFill>
                  <a:srgbClr val="0070C0"/>
                </a:solidFill>
              </a:rPr>
              <a:t>la </a:t>
            </a:r>
            <a:r>
              <a:rPr lang="fr-FR" dirty="0" smtClean="0">
                <a:solidFill>
                  <a:srgbClr val="0070C0"/>
                </a:solidFill>
              </a:rPr>
              <a:t>sélection du DR?</a:t>
            </a:r>
            <a:endParaRPr lang="fr-FR" dirty="0">
              <a:solidFill>
                <a:srgbClr val="0070C0"/>
              </a:solidFill>
            </a:endParaRPr>
          </a:p>
          <a:p>
            <a:pPr lvl="2"/>
            <a:r>
              <a:rPr lang="fr-FR" dirty="0"/>
              <a:t>Une fois le DR sélectionné, il le </a:t>
            </a:r>
            <a:r>
              <a:rPr lang="fr-FR" dirty="0" smtClean="0"/>
              <a:t>reste, sauf : </a:t>
            </a:r>
          </a:p>
          <a:p>
            <a:pPr lvl="3"/>
            <a:r>
              <a:rPr lang="fr-FR" dirty="0" smtClean="0"/>
              <a:t>S’il  tombe </a:t>
            </a:r>
            <a:r>
              <a:rPr lang="fr-FR" dirty="0"/>
              <a:t>en </a:t>
            </a:r>
            <a:r>
              <a:rPr lang="fr-FR" dirty="0" smtClean="0"/>
              <a:t>panne.</a:t>
            </a:r>
            <a:endParaRPr lang="fr-FR" dirty="0"/>
          </a:p>
          <a:p>
            <a:pPr lvl="3"/>
            <a:r>
              <a:rPr lang="fr-FR" dirty="0" smtClean="0"/>
              <a:t>Si le </a:t>
            </a:r>
            <a:r>
              <a:rPr lang="fr-FR" dirty="0"/>
              <a:t>processus OSPF sur le DR </a:t>
            </a:r>
            <a:r>
              <a:rPr lang="fr-FR" dirty="0" smtClean="0"/>
              <a:t>échoue.</a:t>
            </a:r>
            <a:endParaRPr lang="fr-FR" dirty="0"/>
          </a:p>
          <a:p>
            <a:pPr lvl="3"/>
            <a:r>
              <a:rPr lang="fr-FR" dirty="0" smtClean="0"/>
              <a:t>Si l’interface </a:t>
            </a:r>
            <a:r>
              <a:rPr lang="fr-FR" dirty="0"/>
              <a:t>à accès multiple du DR ne fonctionne </a:t>
            </a:r>
            <a:r>
              <a:rPr lang="fr-FR" dirty="0" smtClean="0"/>
              <a:t>plus.</a:t>
            </a:r>
          </a:p>
          <a:p>
            <a:pPr lvl="1"/>
            <a:r>
              <a:rPr lang="fr-FR" dirty="0" smtClean="0">
                <a:solidFill>
                  <a:srgbClr val="0070C0"/>
                </a:solidFill>
              </a:rPr>
              <a:t>En cas de panne du DR?</a:t>
            </a:r>
          </a:p>
          <a:p>
            <a:pPr lvl="2"/>
            <a:r>
              <a:rPr lang="fr-FR" dirty="0" smtClean="0"/>
              <a:t>Le BDR est élu DR.</a:t>
            </a:r>
          </a:p>
          <a:p>
            <a:pPr lvl="2"/>
            <a:r>
              <a:rPr lang="fr-FR" dirty="0" smtClean="0"/>
              <a:t>Un </a:t>
            </a:r>
            <a:r>
              <a:rPr lang="fr-FR" dirty="0" err="1" smtClean="0"/>
              <a:t>DROthers</a:t>
            </a:r>
            <a:r>
              <a:rPr lang="fr-FR" dirty="0" smtClean="0"/>
              <a:t> est élu BDR.</a:t>
            </a:r>
            <a:endParaRPr lang="fr-FR" dirty="0"/>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315</a:t>
            </a:fld>
            <a:endParaRPr lang="fr-BE" dirty="0"/>
          </a:p>
        </p:txBody>
      </p:sp>
    </p:spTree>
    <p:extLst>
      <p:ext uri="{BB962C8B-B14F-4D97-AF65-F5344CB8AC3E}">
        <p14:creationId xmlns:p14="http://schemas.microsoft.com/office/powerpoint/2010/main" val="3569389496"/>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776" y="3329636"/>
            <a:ext cx="5447510" cy="2935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a:xfrm>
            <a:off x="457200" y="1412776"/>
            <a:ext cx="6923112" cy="4713387"/>
          </a:xfrm>
        </p:spPr>
        <p:txBody>
          <a:bodyPr/>
          <a:lstStyle/>
          <a:p>
            <a:pPr eaLnBrk="1" hangingPunct="1"/>
            <a:r>
              <a:rPr lang="fr-BE" altLang="fr-FR" dirty="0">
                <a:solidFill>
                  <a:schemeClr val="accent6">
                    <a:lumMod val="75000"/>
                  </a:schemeClr>
                </a:solidFill>
              </a:rPr>
              <a:t>Cas de figure 1</a:t>
            </a:r>
          </a:p>
          <a:p>
            <a:pPr lvl="1" eaLnBrk="1" hangingPunct="1"/>
            <a:r>
              <a:rPr lang="fr-BE" altLang="fr-FR" dirty="0">
                <a:solidFill>
                  <a:srgbClr val="0070C0"/>
                </a:solidFill>
              </a:rPr>
              <a:t>Panne du DR</a:t>
            </a:r>
          </a:p>
          <a:p>
            <a:pPr lvl="2" eaLnBrk="1" hangingPunct="1"/>
            <a:r>
              <a:rPr lang="fr-BE" altLang="fr-FR" dirty="0"/>
              <a:t>Le BDR devient le DR et un nouveau routeur désigné de secours (BDR) est choisi.</a:t>
            </a:r>
            <a:endParaRPr lang="fr-FR" altLang="fr-FR" dirty="0"/>
          </a:p>
          <a:p>
            <a:endParaRPr lang="fr-FR" dirty="0">
              <a:solidFill>
                <a:srgbClr val="0070C0"/>
              </a:solidFill>
            </a:endParaRPr>
          </a:p>
        </p:txBody>
      </p:sp>
      <p:sp>
        <p:nvSpPr>
          <p:cNvPr id="6" name="ZoneTexte 5"/>
          <p:cNvSpPr txBox="1"/>
          <p:nvPr/>
        </p:nvSpPr>
        <p:spPr>
          <a:xfrm>
            <a:off x="5998125" y="4941168"/>
            <a:ext cx="518091" cy="369332"/>
          </a:xfrm>
          <a:prstGeom prst="rect">
            <a:avLst/>
          </a:prstGeom>
          <a:noFill/>
        </p:spPr>
        <p:txBody>
          <a:bodyPr wrap="none" rtlCol="0">
            <a:spAutoFit/>
          </a:bodyPr>
          <a:lstStyle/>
          <a:p>
            <a:r>
              <a:rPr lang="fr-FR" b="1" dirty="0" smtClean="0">
                <a:solidFill>
                  <a:srgbClr val="00B050"/>
                </a:solidFill>
              </a:rPr>
              <a:t>DR</a:t>
            </a:r>
            <a:endParaRPr lang="fr-FR" b="1" dirty="0">
              <a:solidFill>
                <a:srgbClr val="00B050"/>
              </a:solidFill>
            </a:endParaRPr>
          </a:p>
        </p:txBody>
      </p:sp>
      <p:sp>
        <p:nvSpPr>
          <p:cNvPr id="7" name="ZoneTexte 6"/>
          <p:cNvSpPr txBox="1"/>
          <p:nvPr/>
        </p:nvSpPr>
        <p:spPr>
          <a:xfrm>
            <a:off x="2928508" y="3692600"/>
            <a:ext cx="684803" cy="369332"/>
          </a:xfrm>
          <a:prstGeom prst="rect">
            <a:avLst/>
          </a:prstGeom>
          <a:noFill/>
        </p:spPr>
        <p:txBody>
          <a:bodyPr wrap="none" rtlCol="0">
            <a:spAutoFit/>
          </a:bodyPr>
          <a:lstStyle/>
          <a:p>
            <a:r>
              <a:rPr lang="fr-FR" b="1" dirty="0" smtClean="0">
                <a:solidFill>
                  <a:srgbClr val="00B050"/>
                </a:solidFill>
              </a:rPr>
              <a:t>BDR</a:t>
            </a:r>
            <a:endParaRPr lang="fr-FR" b="1" dirty="0">
              <a:solidFill>
                <a:srgbClr val="00B050"/>
              </a:solidFill>
            </a:endParaRPr>
          </a:p>
        </p:txBody>
      </p:sp>
      <p:cxnSp>
        <p:nvCxnSpPr>
          <p:cNvPr id="8" name="Connecteur droit 7"/>
          <p:cNvCxnSpPr/>
          <p:nvPr/>
        </p:nvCxnSpPr>
        <p:spPr>
          <a:xfrm flipV="1">
            <a:off x="5364088" y="5085184"/>
            <a:ext cx="648072" cy="504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5580112" y="4869160"/>
            <a:ext cx="270030" cy="5040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1582941" y="4869160"/>
            <a:ext cx="684803" cy="369332"/>
          </a:xfrm>
          <a:prstGeom prst="rect">
            <a:avLst/>
          </a:prstGeom>
          <a:noFill/>
        </p:spPr>
        <p:txBody>
          <a:bodyPr wrap="none" rtlCol="0">
            <a:spAutoFit/>
          </a:bodyPr>
          <a:lstStyle/>
          <a:p>
            <a:r>
              <a:rPr lang="fr-FR" b="1" dirty="0" smtClean="0">
                <a:solidFill>
                  <a:srgbClr val="00B050"/>
                </a:solidFill>
              </a:rPr>
              <a:t>BDR</a:t>
            </a:r>
            <a:endParaRPr lang="fr-FR" b="1" dirty="0">
              <a:solidFill>
                <a:srgbClr val="00B050"/>
              </a:solidFill>
            </a:endParaRPr>
          </a:p>
        </p:txBody>
      </p:sp>
      <p:sp>
        <p:nvSpPr>
          <p:cNvPr id="5" name="Rectangle 4"/>
          <p:cNvSpPr/>
          <p:nvPr/>
        </p:nvSpPr>
        <p:spPr>
          <a:xfrm>
            <a:off x="2497917" y="3692600"/>
            <a:ext cx="1206497"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189813" y="3635732"/>
            <a:ext cx="518091" cy="369332"/>
          </a:xfrm>
          <a:prstGeom prst="rect">
            <a:avLst/>
          </a:prstGeom>
          <a:noFill/>
        </p:spPr>
        <p:txBody>
          <a:bodyPr wrap="none" rtlCol="0">
            <a:spAutoFit/>
          </a:bodyPr>
          <a:lstStyle/>
          <a:p>
            <a:r>
              <a:rPr lang="fr-FR" b="1" dirty="0" smtClean="0">
                <a:solidFill>
                  <a:srgbClr val="00B050"/>
                </a:solidFill>
              </a:rPr>
              <a:t>DR</a:t>
            </a:r>
            <a:endParaRPr lang="fr-FR" b="1" dirty="0">
              <a:solidFill>
                <a:srgbClr val="00B050"/>
              </a:solidFill>
            </a:endParaRPr>
          </a:p>
        </p:txBody>
      </p:sp>
      <p:sp>
        <p:nvSpPr>
          <p:cNvPr id="14" name="Rectangle 13"/>
          <p:cNvSpPr/>
          <p:nvPr/>
        </p:nvSpPr>
        <p:spPr>
          <a:xfrm>
            <a:off x="6013963" y="4941168"/>
            <a:ext cx="862293" cy="312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316</a:t>
            </a:fld>
            <a:endParaRPr lang="fr-BE" dirty="0"/>
          </a:p>
        </p:txBody>
      </p:sp>
    </p:spTree>
    <p:extLst>
      <p:ext uri="{BB962C8B-B14F-4D97-AF65-F5344CB8AC3E}">
        <p14:creationId xmlns:p14="http://schemas.microsoft.com/office/powerpoint/2010/main" val="17519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5" grpId="0" animBg="1"/>
      <p:bldP spid="10" grpId="0"/>
      <p:bldP spid="14"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001" y="3004098"/>
            <a:ext cx="5395681" cy="2873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339752" y="4854450"/>
            <a:ext cx="2492045" cy="1296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a:xfrm>
            <a:off x="457200" y="1600200"/>
            <a:ext cx="8229600" cy="1396751"/>
          </a:xfrm>
        </p:spPr>
        <p:txBody>
          <a:bodyPr/>
          <a:lstStyle/>
          <a:p>
            <a:pPr eaLnBrk="1" hangingPunct="1"/>
            <a:r>
              <a:rPr lang="fr-BE" altLang="fr-FR" dirty="0">
                <a:solidFill>
                  <a:schemeClr val="accent6">
                    <a:lumMod val="75000"/>
                  </a:schemeClr>
                </a:solidFill>
              </a:rPr>
              <a:t>Cas de figure 2</a:t>
            </a:r>
          </a:p>
          <a:p>
            <a:pPr lvl="1" eaLnBrk="1" hangingPunct="1"/>
            <a:r>
              <a:rPr lang="fr-BE" altLang="fr-FR" dirty="0">
                <a:solidFill>
                  <a:srgbClr val="0070C0"/>
                </a:solidFill>
              </a:rPr>
              <a:t>Ajout d’un routeur </a:t>
            </a:r>
          </a:p>
          <a:p>
            <a:pPr lvl="2" eaLnBrk="1" hangingPunct="1"/>
            <a:r>
              <a:rPr lang="fr-BE" altLang="fr-FR" dirty="0"/>
              <a:t>Le DR et le BDR restent les </a:t>
            </a:r>
            <a:r>
              <a:rPr lang="fr-BE" altLang="fr-FR" dirty="0" smtClean="0"/>
              <a:t>mêmes.</a:t>
            </a:r>
            <a:endParaRPr lang="fr-BE" altLang="fr-FR" dirty="0"/>
          </a:p>
          <a:p>
            <a:endParaRPr lang="fr-FR" dirty="0"/>
          </a:p>
        </p:txBody>
      </p:sp>
      <p:sp>
        <p:nvSpPr>
          <p:cNvPr id="7" name="ZoneTexte 6"/>
          <p:cNvSpPr txBox="1"/>
          <p:nvPr/>
        </p:nvSpPr>
        <p:spPr>
          <a:xfrm>
            <a:off x="5976391" y="3247152"/>
            <a:ext cx="1877437" cy="369332"/>
          </a:xfrm>
          <a:prstGeom prst="rect">
            <a:avLst/>
          </a:prstGeom>
          <a:noFill/>
        </p:spPr>
        <p:txBody>
          <a:bodyPr wrap="none" rtlCol="0">
            <a:spAutoFit/>
          </a:bodyPr>
          <a:lstStyle/>
          <a:p>
            <a:r>
              <a:rPr lang="fr-FR" dirty="0" smtClean="0">
                <a:solidFill>
                  <a:srgbClr val="CC66FF"/>
                </a:solidFill>
              </a:rPr>
              <a:t>Ajout d’un router</a:t>
            </a:r>
            <a:endParaRPr lang="fr-FR" dirty="0">
              <a:solidFill>
                <a:srgbClr val="CC66FF"/>
              </a:solidFill>
            </a:endParaRPr>
          </a:p>
        </p:txBody>
      </p:sp>
      <p:sp>
        <p:nvSpPr>
          <p:cNvPr id="11" name="ZoneTexte 10"/>
          <p:cNvSpPr txBox="1"/>
          <p:nvPr/>
        </p:nvSpPr>
        <p:spPr>
          <a:xfrm>
            <a:off x="1314001" y="4669242"/>
            <a:ext cx="684803" cy="369332"/>
          </a:xfrm>
          <a:prstGeom prst="rect">
            <a:avLst/>
          </a:prstGeom>
          <a:noFill/>
        </p:spPr>
        <p:txBody>
          <a:bodyPr wrap="none" rtlCol="0">
            <a:spAutoFit/>
          </a:bodyPr>
          <a:lstStyle/>
          <a:p>
            <a:r>
              <a:rPr lang="fr-FR" b="1" dirty="0" smtClean="0">
                <a:solidFill>
                  <a:srgbClr val="00B050"/>
                </a:solidFill>
              </a:rPr>
              <a:t>BDR</a:t>
            </a:r>
            <a:endParaRPr lang="fr-FR" b="1" dirty="0">
              <a:solidFill>
                <a:srgbClr val="00B050"/>
              </a:solidFill>
            </a:endParaRPr>
          </a:p>
        </p:txBody>
      </p:sp>
      <p:sp>
        <p:nvSpPr>
          <p:cNvPr id="10" name="ZoneTexte 9"/>
          <p:cNvSpPr txBox="1"/>
          <p:nvPr/>
        </p:nvSpPr>
        <p:spPr>
          <a:xfrm>
            <a:off x="2850772" y="3424549"/>
            <a:ext cx="518091" cy="369332"/>
          </a:xfrm>
          <a:prstGeom prst="rect">
            <a:avLst/>
          </a:prstGeom>
          <a:noFill/>
        </p:spPr>
        <p:txBody>
          <a:bodyPr wrap="none" rtlCol="0">
            <a:spAutoFit/>
          </a:bodyPr>
          <a:lstStyle/>
          <a:p>
            <a:r>
              <a:rPr lang="fr-FR" b="1" dirty="0" smtClean="0">
                <a:solidFill>
                  <a:srgbClr val="00B050"/>
                </a:solidFill>
              </a:rPr>
              <a:t>DR</a:t>
            </a:r>
            <a:endParaRPr lang="fr-FR" b="1" dirty="0">
              <a:solidFill>
                <a:srgbClr val="00B050"/>
              </a:solidFill>
            </a:endParaRPr>
          </a:p>
        </p:txBody>
      </p:sp>
      <p:sp>
        <p:nvSpPr>
          <p:cNvPr id="14" name="Line 8"/>
          <p:cNvSpPr>
            <a:spLocks noChangeShapeType="1"/>
          </p:cNvSpPr>
          <p:nvPr/>
        </p:nvSpPr>
        <p:spPr bwMode="auto">
          <a:xfrm flipV="1">
            <a:off x="4039709" y="3483633"/>
            <a:ext cx="1800200" cy="1802863"/>
          </a:xfrm>
          <a:prstGeom prst="line">
            <a:avLst/>
          </a:prstGeom>
          <a:noFill/>
          <a:ln w="38100">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Oval 6"/>
          <p:cNvSpPr>
            <a:spLocks noChangeArrowheads="1"/>
          </p:cNvSpPr>
          <p:nvPr/>
        </p:nvSpPr>
        <p:spPr bwMode="auto">
          <a:xfrm>
            <a:off x="2466426" y="5227320"/>
            <a:ext cx="2365371" cy="923274"/>
          </a:xfrm>
          <a:prstGeom prst="ellipse">
            <a:avLst/>
          </a:prstGeom>
          <a:noFill/>
          <a:ln w="38100">
            <a:solidFill>
              <a:srgbClr val="CC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6" name="ZoneTexte 15"/>
          <p:cNvSpPr txBox="1"/>
          <p:nvPr/>
        </p:nvSpPr>
        <p:spPr>
          <a:xfrm>
            <a:off x="3833554" y="5373216"/>
            <a:ext cx="1242502" cy="369332"/>
          </a:xfrm>
          <a:prstGeom prst="rect">
            <a:avLst/>
          </a:prstGeom>
          <a:noFill/>
        </p:spPr>
        <p:txBody>
          <a:bodyPr wrap="square" rtlCol="0">
            <a:spAutoFit/>
          </a:bodyPr>
          <a:lstStyle/>
          <a:p>
            <a:r>
              <a:rPr lang="fr-FR" b="1" dirty="0" err="1" smtClean="0">
                <a:solidFill>
                  <a:srgbClr val="00B050"/>
                </a:solidFill>
              </a:rPr>
              <a:t>DROther</a:t>
            </a:r>
            <a:endParaRPr lang="fr-FR" b="1" dirty="0">
              <a:solidFill>
                <a:srgbClr val="00B050"/>
              </a:solidFill>
            </a:endParaRPr>
          </a:p>
        </p:txBody>
      </p:sp>
      <p:cxnSp>
        <p:nvCxnSpPr>
          <p:cNvPr id="18" name="Connecteur droit 17"/>
          <p:cNvCxnSpPr/>
          <p:nvPr/>
        </p:nvCxnSpPr>
        <p:spPr>
          <a:xfrm flipV="1">
            <a:off x="5102359" y="4699828"/>
            <a:ext cx="648072" cy="504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a:off x="5291114" y="4447800"/>
            <a:ext cx="270030" cy="5040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317</a:t>
            </a:fld>
            <a:endParaRPr lang="fr-BE" dirty="0"/>
          </a:p>
        </p:txBody>
      </p:sp>
    </p:spTree>
    <p:extLst>
      <p:ext uri="{BB962C8B-B14F-4D97-AF65-F5344CB8AC3E}">
        <p14:creationId xmlns:p14="http://schemas.microsoft.com/office/powerpoint/2010/main" val="231393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10" grpId="0"/>
      <p:bldP spid="14" grpId="0" animBg="1"/>
      <p:bldP spid="15" grpId="0" animBg="1"/>
      <p:bldP spid="16"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284984"/>
            <a:ext cx="5313224" cy="2829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a:xfrm>
            <a:off x="457200" y="1600200"/>
            <a:ext cx="8229600" cy="1659174"/>
          </a:xfrm>
        </p:spPr>
        <p:txBody>
          <a:bodyPr>
            <a:normAutofit/>
          </a:bodyPr>
          <a:lstStyle/>
          <a:p>
            <a:pPr eaLnBrk="1" hangingPunct="1"/>
            <a:r>
              <a:rPr lang="fr-BE" altLang="fr-FR" dirty="0">
                <a:solidFill>
                  <a:schemeClr val="accent6">
                    <a:lumMod val="75000"/>
                  </a:schemeClr>
                </a:solidFill>
              </a:rPr>
              <a:t>Cas de figure 3</a:t>
            </a:r>
          </a:p>
          <a:p>
            <a:pPr lvl="1" eaLnBrk="1" hangingPunct="1"/>
            <a:r>
              <a:rPr lang="fr-BE" altLang="fr-FR" dirty="0">
                <a:solidFill>
                  <a:srgbClr val="0070C0"/>
                </a:solidFill>
              </a:rPr>
              <a:t>Remise en service d’un ancien DR</a:t>
            </a:r>
          </a:p>
          <a:p>
            <a:pPr lvl="2" eaLnBrk="1" hangingPunct="1"/>
            <a:r>
              <a:rPr lang="fr-BE" altLang="fr-FR" dirty="0"/>
              <a:t>Il ne redevient pas DR mais </a:t>
            </a:r>
            <a:r>
              <a:rPr lang="fr-BE" altLang="fr-FR" dirty="0" err="1" smtClean="0"/>
              <a:t>DROther</a:t>
            </a:r>
            <a:r>
              <a:rPr lang="fr-BE" altLang="fr-FR" dirty="0" smtClean="0"/>
              <a:t>, </a:t>
            </a:r>
            <a:r>
              <a:rPr lang="fr-BE" altLang="fr-FR" dirty="0"/>
              <a:t>même si son </a:t>
            </a:r>
            <a:r>
              <a:rPr lang="fr-BE" altLang="fr-FR" dirty="0" smtClean="0"/>
              <a:t>routeur-ID ou sa priorité d’interface OSPF </a:t>
            </a:r>
            <a:r>
              <a:rPr lang="fr-BE" altLang="fr-FR" dirty="0"/>
              <a:t>est plus </a:t>
            </a:r>
            <a:r>
              <a:rPr lang="fr-BE" altLang="fr-FR" dirty="0" smtClean="0"/>
              <a:t>élevé.</a:t>
            </a:r>
            <a:endParaRPr lang="fr-FR" dirty="0"/>
          </a:p>
        </p:txBody>
      </p:sp>
      <p:sp>
        <p:nvSpPr>
          <p:cNvPr id="11" name="ZoneTexte 10"/>
          <p:cNvSpPr txBox="1"/>
          <p:nvPr/>
        </p:nvSpPr>
        <p:spPr>
          <a:xfrm>
            <a:off x="1078885" y="4869160"/>
            <a:ext cx="684803" cy="369332"/>
          </a:xfrm>
          <a:prstGeom prst="rect">
            <a:avLst/>
          </a:prstGeom>
          <a:noFill/>
        </p:spPr>
        <p:txBody>
          <a:bodyPr wrap="none" rtlCol="0">
            <a:spAutoFit/>
          </a:bodyPr>
          <a:lstStyle/>
          <a:p>
            <a:r>
              <a:rPr lang="fr-FR" b="1" dirty="0" smtClean="0">
                <a:solidFill>
                  <a:srgbClr val="00B050"/>
                </a:solidFill>
              </a:rPr>
              <a:t>BDR</a:t>
            </a:r>
            <a:endParaRPr lang="fr-FR" b="1" dirty="0">
              <a:solidFill>
                <a:srgbClr val="00B050"/>
              </a:solidFill>
            </a:endParaRPr>
          </a:p>
        </p:txBody>
      </p:sp>
      <p:sp>
        <p:nvSpPr>
          <p:cNvPr id="10" name="ZoneTexte 9"/>
          <p:cNvSpPr txBox="1"/>
          <p:nvPr/>
        </p:nvSpPr>
        <p:spPr>
          <a:xfrm>
            <a:off x="2781669" y="3655430"/>
            <a:ext cx="518091" cy="369332"/>
          </a:xfrm>
          <a:prstGeom prst="rect">
            <a:avLst/>
          </a:prstGeom>
          <a:noFill/>
        </p:spPr>
        <p:txBody>
          <a:bodyPr wrap="none" rtlCol="0">
            <a:spAutoFit/>
          </a:bodyPr>
          <a:lstStyle/>
          <a:p>
            <a:r>
              <a:rPr lang="fr-FR" b="1" dirty="0" smtClean="0">
                <a:solidFill>
                  <a:srgbClr val="00B050"/>
                </a:solidFill>
              </a:rPr>
              <a:t>DR</a:t>
            </a:r>
            <a:endParaRPr lang="fr-FR" b="1" dirty="0">
              <a:solidFill>
                <a:srgbClr val="00B050"/>
              </a:solidFill>
            </a:endParaRPr>
          </a:p>
        </p:txBody>
      </p:sp>
      <p:sp>
        <p:nvSpPr>
          <p:cNvPr id="14" name="Line 8"/>
          <p:cNvSpPr>
            <a:spLocks noChangeShapeType="1"/>
          </p:cNvSpPr>
          <p:nvPr/>
        </p:nvSpPr>
        <p:spPr bwMode="auto">
          <a:xfrm flipV="1">
            <a:off x="5382454" y="3824172"/>
            <a:ext cx="401490" cy="659745"/>
          </a:xfrm>
          <a:prstGeom prst="line">
            <a:avLst/>
          </a:prstGeom>
          <a:noFill/>
          <a:ln w="38100">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Oval 6"/>
          <p:cNvSpPr>
            <a:spLocks noChangeArrowheads="1"/>
          </p:cNvSpPr>
          <p:nvPr/>
        </p:nvSpPr>
        <p:spPr bwMode="auto">
          <a:xfrm>
            <a:off x="4601259" y="4483918"/>
            <a:ext cx="2365371" cy="923274"/>
          </a:xfrm>
          <a:prstGeom prst="ellipse">
            <a:avLst/>
          </a:prstGeom>
          <a:noFill/>
          <a:ln w="38100">
            <a:solidFill>
              <a:srgbClr val="CC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6" name="ZoneTexte 15"/>
          <p:cNvSpPr txBox="1"/>
          <p:nvPr/>
        </p:nvSpPr>
        <p:spPr>
          <a:xfrm>
            <a:off x="3635896" y="5517232"/>
            <a:ext cx="1242502" cy="369332"/>
          </a:xfrm>
          <a:prstGeom prst="rect">
            <a:avLst/>
          </a:prstGeom>
          <a:noFill/>
        </p:spPr>
        <p:txBody>
          <a:bodyPr wrap="square" rtlCol="0">
            <a:spAutoFit/>
          </a:bodyPr>
          <a:lstStyle/>
          <a:p>
            <a:r>
              <a:rPr lang="fr-FR" b="1" dirty="0" err="1" smtClean="0">
                <a:solidFill>
                  <a:srgbClr val="00B050"/>
                </a:solidFill>
              </a:rPr>
              <a:t>DROther</a:t>
            </a:r>
            <a:endParaRPr lang="fr-FR" b="1" dirty="0">
              <a:solidFill>
                <a:srgbClr val="00B050"/>
              </a:solidFill>
            </a:endParaRPr>
          </a:p>
        </p:txBody>
      </p:sp>
      <p:sp>
        <p:nvSpPr>
          <p:cNvPr id="13" name="ZoneTexte 12"/>
          <p:cNvSpPr txBox="1"/>
          <p:nvPr/>
        </p:nvSpPr>
        <p:spPr>
          <a:xfrm>
            <a:off x="5446502" y="4914164"/>
            <a:ext cx="1242502" cy="369332"/>
          </a:xfrm>
          <a:prstGeom prst="rect">
            <a:avLst/>
          </a:prstGeom>
          <a:noFill/>
        </p:spPr>
        <p:txBody>
          <a:bodyPr wrap="square" rtlCol="0">
            <a:spAutoFit/>
          </a:bodyPr>
          <a:lstStyle/>
          <a:p>
            <a:r>
              <a:rPr lang="fr-FR" b="1" dirty="0" err="1" smtClean="0">
                <a:solidFill>
                  <a:srgbClr val="00B050"/>
                </a:solidFill>
              </a:rPr>
              <a:t>DROther</a:t>
            </a:r>
            <a:endParaRPr lang="fr-FR" b="1" dirty="0">
              <a:solidFill>
                <a:srgbClr val="00B050"/>
              </a:solidFill>
            </a:endParaRPr>
          </a:p>
        </p:txBody>
      </p:sp>
      <p:sp>
        <p:nvSpPr>
          <p:cNvPr id="5" name="ZoneTexte 4"/>
          <p:cNvSpPr txBox="1"/>
          <p:nvPr/>
        </p:nvSpPr>
        <p:spPr>
          <a:xfrm>
            <a:off x="5806453" y="3501008"/>
            <a:ext cx="1877437" cy="646331"/>
          </a:xfrm>
          <a:prstGeom prst="rect">
            <a:avLst/>
          </a:prstGeom>
          <a:noFill/>
        </p:spPr>
        <p:txBody>
          <a:bodyPr wrap="none" rtlCol="0">
            <a:spAutoFit/>
          </a:bodyPr>
          <a:lstStyle/>
          <a:p>
            <a:r>
              <a:rPr lang="fr-FR" dirty="0">
                <a:solidFill>
                  <a:srgbClr val="CC66FF"/>
                </a:solidFill>
              </a:rPr>
              <a:t>Rétablissement </a:t>
            </a:r>
          </a:p>
          <a:p>
            <a:r>
              <a:rPr lang="fr-FR" dirty="0">
                <a:solidFill>
                  <a:srgbClr val="CC66FF"/>
                </a:solidFill>
              </a:rPr>
              <a:t>du router </a:t>
            </a:r>
            <a:r>
              <a:rPr lang="fr-FR" dirty="0" smtClean="0">
                <a:solidFill>
                  <a:srgbClr val="CC66FF"/>
                </a:solidFill>
              </a:rPr>
              <a:t>3.3.3.3</a:t>
            </a:r>
            <a:endParaRPr lang="fr-FR" dirty="0">
              <a:solidFill>
                <a:srgbClr val="CC66FF"/>
              </a:solidFill>
            </a:endParaRPr>
          </a:p>
        </p:txBody>
      </p:sp>
      <p:cxnSp>
        <p:nvCxnSpPr>
          <p:cNvPr id="17" name="Connecteur droit 16"/>
          <p:cNvCxnSpPr/>
          <p:nvPr/>
        </p:nvCxnSpPr>
        <p:spPr>
          <a:xfrm flipV="1">
            <a:off x="4860396" y="5016550"/>
            <a:ext cx="648072" cy="504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a:off x="5049151" y="4764522"/>
            <a:ext cx="270030" cy="5040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318</a:t>
            </a:fld>
            <a:endParaRPr lang="fr-BE" dirty="0"/>
          </a:p>
        </p:txBody>
      </p:sp>
    </p:spTree>
    <p:extLst>
      <p:ext uri="{BB962C8B-B14F-4D97-AF65-F5344CB8AC3E}">
        <p14:creationId xmlns:p14="http://schemas.microsoft.com/office/powerpoint/2010/main" val="28058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4" grpId="0" animBg="1"/>
      <p:bldP spid="15" grpId="0" animBg="1"/>
      <p:bldP spid="16" grpId="0"/>
      <p:bldP spid="13" grpId="0"/>
      <p:bldP spid="5"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066" y="3356992"/>
            <a:ext cx="5313224" cy="2829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BE" altLang="fr-FR" dirty="0"/>
              <a:t>Réseaux à accès multiples</a:t>
            </a:r>
            <a:endParaRPr lang="fr-FR" dirty="0"/>
          </a:p>
        </p:txBody>
      </p:sp>
      <p:sp>
        <p:nvSpPr>
          <p:cNvPr id="3" name="Espace réservé du contenu 2"/>
          <p:cNvSpPr>
            <a:spLocks noGrp="1"/>
          </p:cNvSpPr>
          <p:nvPr>
            <p:ph idx="1"/>
          </p:nvPr>
        </p:nvSpPr>
        <p:spPr>
          <a:xfrm>
            <a:off x="457200" y="1600200"/>
            <a:ext cx="8229600" cy="1659174"/>
          </a:xfrm>
        </p:spPr>
        <p:txBody>
          <a:bodyPr>
            <a:normAutofit/>
          </a:bodyPr>
          <a:lstStyle/>
          <a:p>
            <a:pPr eaLnBrk="1" hangingPunct="1"/>
            <a:r>
              <a:rPr lang="fr-BE" altLang="fr-FR" dirty="0">
                <a:solidFill>
                  <a:schemeClr val="accent6">
                    <a:lumMod val="75000"/>
                  </a:schemeClr>
                </a:solidFill>
              </a:rPr>
              <a:t>Cas de figure 4</a:t>
            </a:r>
          </a:p>
          <a:p>
            <a:pPr lvl="1" eaLnBrk="1" hangingPunct="1"/>
            <a:r>
              <a:rPr lang="fr-BE" altLang="fr-FR" dirty="0">
                <a:solidFill>
                  <a:srgbClr val="0070C0"/>
                </a:solidFill>
              </a:rPr>
              <a:t>Panne d’un BDR</a:t>
            </a:r>
          </a:p>
          <a:p>
            <a:pPr lvl="2" eaLnBrk="1" hangingPunct="1"/>
            <a:r>
              <a:rPr lang="fr-BE" altLang="fr-FR" dirty="0"/>
              <a:t>Si le BDR s’arrête, une sélection s’opère parmi les </a:t>
            </a:r>
            <a:r>
              <a:rPr lang="fr-BE" altLang="fr-FR" dirty="0" err="1"/>
              <a:t>DRothers</a:t>
            </a:r>
            <a:r>
              <a:rPr lang="fr-BE" altLang="fr-FR" dirty="0"/>
              <a:t> pour voir lequel va devenir le nouveau </a:t>
            </a:r>
            <a:r>
              <a:rPr lang="fr-BE" altLang="fr-FR" dirty="0" smtClean="0"/>
              <a:t>BDR.</a:t>
            </a:r>
            <a:endParaRPr lang="fr-FR" altLang="fr-FR" dirty="0"/>
          </a:p>
        </p:txBody>
      </p:sp>
      <p:sp>
        <p:nvSpPr>
          <p:cNvPr id="11" name="ZoneTexte 10"/>
          <p:cNvSpPr txBox="1"/>
          <p:nvPr/>
        </p:nvSpPr>
        <p:spPr>
          <a:xfrm>
            <a:off x="1294909" y="4861460"/>
            <a:ext cx="684803" cy="369332"/>
          </a:xfrm>
          <a:prstGeom prst="rect">
            <a:avLst/>
          </a:prstGeom>
          <a:noFill/>
        </p:spPr>
        <p:txBody>
          <a:bodyPr wrap="none" rtlCol="0">
            <a:spAutoFit/>
          </a:bodyPr>
          <a:lstStyle/>
          <a:p>
            <a:r>
              <a:rPr lang="fr-FR" b="1" dirty="0" smtClean="0">
                <a:solidFill>
                  <a:srgbClr val="00B050"/>
                </a:solidFill>
              </a:rPr>
              <a:t>BDR</a:t>
            </a:r>
            <a:endParaRPr lang="fr-FR" b="1" dirty="0">
              <a:solidFill>
                <a:srgbClr val="00B050"/>
              </a:solidFill>
            </a:endParaRPr>
          </a:p>
        </p:txBody>
      </p:sp>
      <p:sp>
        <p:nvSpPr>
          <p:cNvPr id="10" name="ZoneTexte 9"/>
          <p:cNvSpPr txBox="1"/>
          <p:nvPr/>
        </p:nvSpPr>
        <p:spPr>
          <a:xfrm>
            <a:off x="3027431" y="3556024"/>
            <a:ext cx="518091" cy="369332"/>
          </a:xfrm>
          <a:prstGeom prst="rect">
            <a:avLst/>
          </a:prstGeom>
          <a:noFill/>
        </p:spPr>
        <p:txBody>
          <a:bodyPr wrap="none" rtlCol="0">
            <a:spAutoFit/>
          </a:bodyPr>
          <a:lstStyle/>
          <a:p>
            <a:r>
              <a:rPr lang="fr-FR" b="1" dirty="0" smtClean="0">
                <a:solidFill>
                  <a:srgbClr val="00B050"/>
                </a:solidFill>
              </a:rPr>
              <a:t>DR</a:t>
            </a:r>
            <a:endParaRPr lang="fr-FR" b="1" dirty="0">
              <a:solidFill>
                <a:srgbClr val="00B050"/>
              </a:solidFill>
            </a:endParaRPr>
          </a:p>
        </p:txBody>
      </p:sp>
      <p:sp>
        <p:nvSpPr>
          <p:cNvPr id="16" name="ZoneTexte 15"/>
          <p:cNvSpPr txBox="1"/>
          <p:nvPr/>
        </p:nvSpPr>
        <p:spPr>
          <a:xfrm>
            <a:off x="3995717" y="5442512"/>
            <a:ext cx="1242502" cy="369332"/>
          </a:xfrm>
          <a:prstGeom prst="rect">
            <a:avLst/>
          </a:prstGeom>
          <a:noFill/>
        </p:spPr>
        <p:txBody>
          <a:bodyPr wrap="square" rtlCol="0">
            <a:spAutoFit/>
          </a:bodyPr>
          <a:lstStyle/>
          <a:p>
            <a:r>
              <a:rPr lang="fr-FR" b="1" dirty="0" err="1" smtClean="0">
                <a:solidFill>
                  <a:srgbClr val="00B050"/>
                </a:solidFill>
              </a:rPr>
              <a:t>DROther</a:t>
            </a:r>
            <a:endParaRPr lang="fr-FR" b="1" dirty="0">
              <a:solidFill>
                <a:srgbClr val="00B050"/>
              </a:solidFill>
            </a:endParaRPr>
          </a:p>
        </p:txBody>
      </p:sp>
      <p:sp>
        <p:nvSpPr>
          <p:cNvPr id="13" name="ZoneTexte 12"/>
          <p:cNvSpPr txBox="1"/>
          <p:nvPr/>
        </p:nvSpPr>
        <p:spPr>
          <a:xfrm>
            <a:off x="5705762" y="4780160"/>
            <a:ext cx="1242502" cy="369332"/>
          </a:xfrm>
          <a:prstGeom prst="rect">
            <a:avLst/>
          </a:prstGeom>
          <a:noFill/>
        </p:spPr>
        <p:txBody>
          <a:bodyPr wrap="square" rtlCol="0">
            <a:spAutoFit/>
          </a:bodyPr>
          <a:lstStyle/>
          <a:p>
            <a:r>
              <a:rPr lang="fr-FR" b="1" dirty="0" err="1" smtClean="0">
                <a:solidFill>
                  <a:srgbClr val="00B050"/>
                </a:solidFill>
              </a:rPr>
              <a:t>DROther</a:t>
            </a:r>
            <a:endParaRPr lang="fr-FR" b="1" dirty="0">
              <a:solidFill>
                <a:srgbClr val="00B050"/>
              </a:solidFill>
            </a:endParaRPr>
          </a:p>
        </p:txBody>
      </p:sp>
      <p:cxnSp>
        <p:nvCxnSpPr>
          <p:cNvPr id="17" name="Connecteur droit 16"/>
          <p:cNvCxnSpPr/>
          <p:nvPr/>
        </p:nvCxnSpPr>
        <p:spPr>
          <a:xfrm flipV="1">
            <a:off x="1889338" y="5041480"/>
            <a:ext cx="648072" cy="504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a:off x="2078093" y="4789452"/>
            <a:ext cx="270030" cy="5040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95717" y="5451746"/>
            <a:ext cx="955893"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3987212" y="5550492"/>
            <a:ext cx="684803" cy="369332"/>
          </a:xfrm>
          <a:prstGeom prst="rect">
            <a:avLst/>
          </a:prstGeom>
          <a:noFill/>
        </p:spPr>
        <p:txBody>
          <a:bodyPr wrap="none" rtlCol="0">
            <a:spAutoFit/>
          </a:bodyPr>
          <a:lstStyle/>
          <a:p>
            <a:r>
              <a:rPr lang="fr-FR" b="1" dirty="0" smtClean="0">
                <a:solidFill>
                  <a:srgbClr val="00B050"/>
                </a:solidFill>
              </a:rPr>
              <a:t>BDR</a:t>
            </a:r>
            <a:endParaRPr lang="fr-FR" b="1" dirty="0">
              <a:solidFill>
                <a:srgbClr val="00B050"/>
              </a:solidFill>
            </a:endParaRPr>
          </a:p>
        </p:txBody>
      </p:sp>
      <p:sp>
        <p:nvSpPr>
          <p:cNvPr id="22" name="Rectangle 21"/>
          <p:cNvSpPr/>
          <p:nvPr/>
        </p:nvSpPr>
        <p:spPr>
          <a:xfrm>
            <a:off x="1417065" y="4850684"/>
            <a:ext cx="418769"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319</a:t>
            </a:fld>
            <a:endParaRPr lang="fr-BE" dirty="0"/>
          </a:p>
        </p:txBody>
      </p:sp>
    </p:spTree>
    <p:extLst>
      <p:ext uri="{BB962C8B-B14F-4D97-AF65-F5344CB8AC3E}">
        <p14:creationId xmlns:p14="http://schemas.microsoft.com/office/powerpoint/2010/main" val="419051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6" grpId="0"/>
      <p:bldP spid="13" grpId="0"/>
      <p:bldP spid="19" grpId="0" animBg="1"/>
      <p:bldP spid="20" grpId="0"/>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5"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91646" y="2060575"/>
            <a:ext cx="3244850" cy="1638300"/>
          </a:xfrm>
        </p:spPr>
      </p:pic>
      <p:sp>
        <p:nvSpPr>
          <p:cNvPr id="35844" name="Rectangle 3"/>
          <p:cNvSpPr>
            <a:spLocks noGrp="1" noChangeArrowheads="1"/>
          </p:cNvSpPr>
          <p:nvPr>
            <p:ph type="body" sz="half" idx="1"/>
          </p:nvPr>
        </p:nvSpPr>
        <p:spPr>
          <a:xfrm>
            <a:off x="457200" y="1600200"/>
            <a:ext cx="5410200" cy="4525963"/>
          </a:xfrm>
        </p:spPr>
        <p:txBody>
          <a:bodyPr/>
          <a:lstStyle/>
          <a:p>
            <a:pPr eaLnBrk="1" hangingPunct="1">
              <a:lnSpc>
                <a:spcPct val="90000"/>
              </a:lnSpc>
            </a:pPr>
            <a:r>
              <a:rPr lang="fr-FR" altLang="fr-FR" sz="2400" dirty="0" smtClean="0">
                <a:solidFill>
                  <a:schemeClr val="accent6">
                    <a:lumMod val="75000"/>
                  </a:schemeClr>
                </a:solidFill>
              </a:rPr>
              <a:t>Switch Empilable (</a:t>
            </a:r>
            <a:r>
              <a:rPr lang="fr-FR" altLang="fr-FR" sz="2400" dirty="0" err="1" smtClean="0">
                <a:solidFill>
                  <a:schemeClr val="accent6">
                    <a:lumMod val="75000"/>
                  </a:schemeClr>
                </a:solidFill>
              </a:rPr>
              <a:t>Stackable</a:t>
            </a:r>
            <a:r>
              <a:rPr lang="fr-FR" altLang="fr-FR" sz="2400" dirty="0" smtClean="0">
                <a:solidFill>
                  <a:schemeClr val="accent6">
                    <a:lumMod val="75000"/>
                  </a:schemeClr>
                </a:solidFill>
              </a:rPr>
              <a:t>) </a:t>
            </a:r>
          </a:p>
          <a:p>
            <a:pPr lvl="1" eaLnBrk="1" hangingPunct="1">
              <a:lnSpc>
                <a:spcPct val="90000"/>
              </a:lnSpc>
            </a:pPr>
            <a:r>
              <a:rPr lang="fr-FR" altLang="fr-FR" sz="2000" dirty="0" smtClean="0">
                <a:solidFill>
                  <a:srgbClr val="0070C0"/>
                </a:solidFill>
              </a:rPr>
              <a:t>Administrés comme un seul switch</a:t>
            </a:r>
          </a:p>
          <a:p>
            <a:pPr lvl="2" eaLnBrk="1" hangingPunct="1">
              <a:lnSpc>
                <a:spcPct val="90000"/>
              </a:lnSpc>
            </a:pPr>
            <a:r>
              <a:rPr lang="fr-FR" altLang="fr-FR" sz="1800" dirty="0" smtClean="0"/>
              <a:t>Interconnexion via des interfaces spécifiques (ports et câbles)</a:t>
            </a:r>
          </a:p>
          <a:p>
            <a:pPr lvl="2" eaLnBrk="1" hangingPunct="1">
              <a:lnSpc>
                <a:spcPct val="90000"/>
              </a:lnSpc>
            </a:pPr>
            <a:r>
              <a:rPr lang="fr-FR" altLang="fr-FR" sz="1800" dirty="0" smtClean="0"/>
              <a:t>Le nombre de switches empilés est limité</a:t>
            </a:r>
          </a:p>
          <a:p>
            <a:pPr lvl="1" eaLnBrk="1" hangingPunct="1">
              <a:lnSpc>
                <a:spcPct val="90000"/>
              </a:lnSpc>
            </a:pPr>
            <a:r>
              <a:rPr lang="fr-FR" altLang="fr-FR" sz="2000" dirty="0" smtClean="0">
                <a:solidFill>
                  <a:srgbClr val="0070C0"/>
                </a:solidFill>
              </a:rPr>
              <a:t>L'ensemble est vu comme un seul commutateur</a:t>
            </a:r>
          </a:p>
          <a:p>
            <a:pPr lvl="2" eaLnBrk="1" hangingPunct="1">
              <a:lnSpc>
                <a:spcPct val="90000"/>
              </a:lnSpc>
            </a:pPr>
            <a:r>
              <a:rPr lang="fr-FR" altLang="fr-FR" sz="1800" dirty="0" smtClean="0"/>
              <a:t>Table de commutation partagée</a:t>
            </a:r>
          </a:p>
          <a:p>
            <a:pPr lvl="2" eaLnBrk="1" hangingPunct="1">
              <a:lnSpc>
                <a:spcPct val="90000"/>
              </a:lnSpc>
            </a:pPr>
            <a:r>
              <a:rPr lang="fr-FR" altLang="fr-FR" sz="1800" dirty="0" smtClean="0"/>
              <a:t>Représente un seul switch pour le STP</a:t>
            </a:r>
          </a:p>
          <a:p>
            <a:pPr lvl="2" eaLnBrk="1" hangingPunct="1">
              <a:lnSpc>
                <a:spcPct val="90000"/>
              </a:lnSpc>
            </a:pPr>
            <a:r>
              <a:rPr lang="fr-FR" altLang="fr-FR" sz="1800" dirty="0" smtClean="0"/>
              <a:t>Avantageux pour la tolérance aux pannes et la disponibilité de la bande passante</a:t>
            </a:r>
          </a:p>
        </p:txBody>
      </p:sp>
      <p:sp>
        <p:nvSpPr>
          <p:cNvPr id="35846" name="Text Box 5"/>
          <p:cNvSpPr txBox="1">
            <a:spLocks noChangeArrowheads="1"/>
          </p:cNvSpPr>
          <p:nvPr/>
        </p:nvSpPr>
        <p:spPr bwMode="auto">
          <a:xfrm>
            <a:off x="5724525" y="3716338"/>
            <a:ext cx="311943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a:t>Source : </a:t>
            </a:r>
            <a:r>
              <a:rPr lang="fr-FR" altLang="fr-FR" sz="800"/>
              <a:t>Cisco system inc, </a:t>
            </a:r>
            <a:r>
              <a:rPr lang="fr-BE" altLang="fr-FR" sz="800"/>
              <a:t>CCNA Exploration 3, </a:t>
            </a:r>
            <a:r>
              <a:rPr lang="fr-FR" altLang="fr-FR" sz="800"/>
              <a:t>chapitre 1.2.2.1 </a:t>
            </a:r>
            <a:endParaRPr lang="fr-BE" altLang="fr-FR" sz="800"/>
          </a:p>
        </p:txBody>
      </p:sp>
      <p:pic>
        <p:nvPicPr>
          <p:cNvPr id="3584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4103688"/>
            <a:ext cx="330517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Text Box 7"/>
          <p:cNvSpPr txBox="1">
            <a:spLocks noChangeArrowheads="1"/>
          </p:cNvSpPr>
          <p:nvPr/>
        </p:nvSpPr>
        <p:spPr bwMode="auto">
          <a:xfrm>
            <a:off x="5430838" y="5734050"/>
            <a:ext cx="37496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800" dirty="0"/>
              <a:t>Source : http://www.xicomputer.com/products/prodimages/QLogic_SANbox.jpg</a:t>
            </a:r>
          </a:p>
        </p:txBody>
      </p:sp>
      <p:sp>
        <p:nvSpPr>
          <p:cNvPr id="8"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defRPr/>
            </a:pPr>
            <a:r>
              <a:rPr lang="fr-FR" altLang="fr-FR" sz="2800" dirty="0"/>
              <a:t>Choix des périphériques appropriés</a:t>
            </a:r>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32</a:t>
            </a:fld>
            <a:endParaRPr lang="fr-BE" dirty="0"/>
          </a:p>
        </p:txBody>
      </p:sp>
      <p:sp>
        <p:nvSpPr>
          <p:cNvPr id="11"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2764156368"/>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Etats OSPF</a:t>
            </a:r>
            <a:endParaRPr lang="fr-FR" dirty="0"/>
          </a:p>
        </p:txBody>
      </p:sp>
      <p:sp>
        <p:nvSpPr>
          <p:cNvPr id="3" name="Espace réservé du contenu 2"/>
          <p:cNvSpPr>
            <a:spLocks noGrp="1"/>
          </p:cNvSpPr>
          <p:nvPr>
            <p:ph idx="1"/>
          </p:nvPr>
        </p:nvSpPr>
        <p:spPr/>
        <p:txBody>
          <a:bodyPr/>
          <a:lstStyle/>
          <a:p>
            <a:r>
              <a:rPr lang="fr-FR" dirty="0">
                <a:solidFill>
                  <a:schemeClr val="accent6">
                    <a:lumMod val="75000"/>
                  </a:schemeClr>
                </a:solidFill>
              </a:rPr>
              <a:t>E</a:t>
            </a:r>
            <a:r>
              <a:rPr lang="fr-FR" dirty="0" smtClean="0">
                <a:solidFill>
                  <a:schemeClr val="accent6">
                    <a:lumMod val="75000"/>
                  </a:schemeClr>
                </a:solidFill>
              </a:rPr>
              <a:t>volution </a:t>
            </a:r>
            <a:r>
              <a:rPr lang="fr-FR" dirty="0">
                <a:solidFill>
                  <a:schemeClr val="accent6">
                    <a:lumMod val="75000"/>
                  </a:schemeClr>
                </a:solidFill>
              </a:rPr>
              <a:t>de l'état OSPF</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896756"/>
            <a:ext cx="3263976" cy="4196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4567589" y="1907540"/>
            <a:ext cx="4750018" cy="369332"/>
          </a:xfrm>
          <a:prstGeom prst="rect">
            <a:avLst/>
          </a:prstGeom>
          <a:noFill/>
        </p:spPr>
        <p:txBody>
          <a:bodyPr wrap="none" rtlCol="0">
            <a:spAutoFit/>
          </a:bodyPr>
          <a:lstStyle/>
          <a:p>
            <a:r>
              <a:rPr lang="fr-FR" dirty="0" smtClean="0"/>
              <a:t>Envoi de paquets hello mais n’en reçoit pas</a:t>
            </a:r>
            <a:endParaRPr lang="fr-FR" dirty="0"/>
          </a:p>
        </p:txBody>
      </p:sp>
      <p:sp>
        <p:nvSpPr>
          <p:cNvPr id="7" name="ZoneTexte 6"/>
          <p:cNvSpPr txBox="1"/>
          <p:nvPr/>
        </p:nvSpPr>
        <p:spPr>
          <a:xfrm>
            <a:off x="4567589" y="2564904"/>
            <a:ext cx="3903633" cy="369332"/>
          </a:xfrm>
          <a:prstGeom prst="rect">
            <a:avLst/>
          </a:prstGeom>
          <a:noFill/>
        </p:spPr>
        <p:txBody>
          <a:bodyPr wrap="none" rtlCol="0">
            <a:spAutoFit/>
          </a:bodyPr>
          <a:lstStyle/>
          <a:p>
            <a:r>
              <a:rPr lang="fr-FR" dirty="0" smtClean="0"/>
              <a:t>Envoi et réception de paquets hello</a:t>
            </a:r>
            <a:endParaRPr lang="fr-FR" dirty="0"/>
          </a:p>
        </p:txBody>
      </p:sp>
      <p:sp>
        <p:nvSpPr>
          <p:cNvPr id="8" name="ZoneTexte 7"/>
          <p:cNvSpPr txBox="1"/>
          <p:nvPr/>
        </p:nvSpPr>
        <p:spPr>
          <a:xfrm>
            <a:off x="1187624" y="6006480"/>
            <a:ext cx="3089307" cy="230832"/>
          </a:xfrm>
          <a:prstGeom prst="rect">
            <a:avLst/>
          </a:prstGeom>
          <a:noFill/>
        </p:spPr>
        <p:txBody>
          <a:bodyPr wrap="none" rtlCol="0">
            <a:spAutoFit/>
          </a:bodyPr>
          <a:lstStyle/>
          <a:p>
            <a:r>
              <a:rPr lang="fr-FR" sz="900" dirty="0" smtClean="0"/>
              <a:t>Source : Cisco System Inc., CCNA R&amp;S, chapitre 5,2,1,2</a:t>
            </a:r>
            <a:endParaRPr lang="fr-FR" sz="900" dirty="0"/>
          </a:p>
        </p:txBody>
      </p:sp>
      <p:sp>
        <p:nvSpPr>
          <p:cNvPr id="9" name="ZoneTexte 8"/>
          <p:cNvSpPr txBox="1"/>
          <p:nvPr/>
        </p:nvSpPr>
        <p:spPr>
          <a:xfrm>
            <a:off x="4611878" y="3272408"/>
            <a:ext cx="2082621" cy="369332"/>
          </a:xfrm>
          <a:prstGeom prst="rect">
            <a:avLst/>
          </a:prstGeom>
          <a:noFill/>
        </p:spPr>
        <p:txBody>
          <a:bodyPr wrap="none" rtlCol="0">
            <a:spAutoFit/>
          </a:bodyPr>
          <a:lstStyle/>
          <a:p>
            <a:r>
              <a:rPr lang="fr-FR" dirty="0" smtClean="0"/>
              <a:t>Sélection DR/BDR</a:t>
            </a:r>
            <a:endParaRPr lang="fr-FR" dirty="0"/>
          </a:p>
        </p:txBody>
      </p:sp>
      <p:sp>
        <p:nvSpPr>
          <p:cNvPr id="10" name="ZoneTexte 9"/>
          <p:cNvSpPr txBox="1"/>
          <p:nvPr/>
        </p:nvSpPr>
        <p:spPr>
          <a:xfrm>
            <a:off x="4611878" y="3882119"/>
            <a:ext cx="4291559" cy="369332"/>
          </a:xfrm>
          <a:prstGeom prst="rect">
            <a:avLst/>
          </a:prstGeom>
          <a:noFill/>
        </p:spPr>
        <p:txBody>
          <a:bodyPr wrap="none" rtlCol="0">
            <a:spAutoFit/>
          </a:bodyPr>
          <a:lstStyle/>
          <a:p>
            <a:r>
              <a:rPr lang="fr-FR" dirty="0" smtClean="0"/>
              <a:t>Négociation maître/esclave et n° d’ordre</a:t>
            </a:r>
            <a:endParaRPr lang="fr-FR" dirty="0"/>
          </a:p>
        </p:txBody>
      </p:sp>
      <p:sp>
        <p:nvSpPr>
          <p:cNvPr id="11" name="ZoneTexte 10"/>
          <p:cNvSpPr txBox="1"/>
          <p:nvPr/>
        </p:nvSpPr>
        <p:spPr>
          <a:xfrm>
            <a:off x="4611877" y="4581128"/>
            <a:ext cx="2967479" cy="369332"/>
          </a:xfrm>
          <a:prstGeom prst="rect">
            <a:avLst/>
          </a:prstGeom>
          <a:noFill/>
        </p:spPr>
        <p:txBody>
          <a:bodyPr wrap="none" rtlCol="0">
            <a:spAutoFit/>
          </a:bodyPr>
          <a:lstStyle/>
          <a:p>
            <a:r>
              <a:rPr lang="fr-FR" dirty="0" smtClean="0"/>
              <a:t>Echange des paquets DBD</a:t>
            </a:r>
            <a:endParaRPr lang="fr-FR" dirty="0"/>
          </a:p>
        </p:txBody>
      </p:sp>
      <p:sp>
        <p:nvSpPr>
          <p:cNvPr id="12" name="ZoneTexte 11"/>
          <p:cNvSpPr txBox="1"/>
          <p:nvPr/>
        </p:nvSpPr>
        <p:spPr>
          <a:xfrm>
            <a:off x="4645535" y="5229200"/>
            <a:ext cx="3852337" cy="369332"/>
          </a:xfrm>
          <a:prstGeom prst="rect">
            <a:avLst/>
          </a:prstGeom>
          <a:noFill/>
        </p:spPr>
        <p:txBody>
          <a:bodyPr wrap="none" rtlCol="0">
            <a:spAutoFit/>
          </a:bodyPr>
          <a:lstStyle/>
          <a:p>
            <a:r>
              <a:rPr lang="fr-FR" dirty="0" smtClean="0"/>
              <a:t>Optionnel : échange de LSR et LSU</a:t>
            </a:r>
            <a:endParaRPr lang="fr-FR" dirty="0"/>
          </a:p>
        </p:txBody>
      </p:sp>
      <p:sp>
        <p:nvSpPr>
          <p:cNvPr id="13" name="ZoneTexte 12"/>
          <p:cNvSpPr txBox="1"/>
          <p:nvPr/>
        </p:nvSpPr>
        <p:spPr>
          <a:xfrm>
            <a:off x="4611877" y="5867980"/>
            <a:ext cx="2980303" cy="369332"/>
          </a:xfrm>
          <a:prstGeom prst="rect">
            <a:avLst/>
          </a:prstGeom>
          <a:noFill/>
        </p:spPr>
        <p:txBody>
          <a:bodyPr wrap="none" rtlCol="0">
            <a:spAutoFit/>
          </a:bodyPr>
          <a:lstStyle/>
          <a:p>
            <a:r>
              <a:rPr lang="fr-FR" dirty="0" smtClean="0"/>
              <a:t>Les routeurs ont convergés</a:t>
            </a:r>
            <a:endParaRPr lang="fr-FR" dirty="0"/>
          </a:p>
        </p:txBody>
      </p:sp>
      <p:sp>
        <p:nvSpPr>
          <p:cNvPr id="14" name="Oval 6"/>
          <p:cNvSpPr>
            <a:spLocks noChangeArrowheads="1"/>
          </p:cNvSpPr>
          <p:nvPr/>
        </p:nvSpPr>
        <p:spPr bwMode="auto">
          <a:xfrm>
            <a:off x="2070827" y="3065858"/>
            <a:ext cx="2574707" cy="649436"/>
          </a:xfrm>
          <a:prstGeom prst="ellipse">
            <a:avLst/>
          </a:prstGeom>
          <a:noFill/>
          <a:ln w="57150">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5" name="Oval 6"/>
          <p:cNvSpPr>
            <a:spLocks noChangeArrowheads="1"/>
          </p:cNvSpPr>
          <p:nvPr/>
        </p:nvSpPr>
        <p:spPr bwMode="auto">
          <a:xfrm>
            <a:off x="1907704" y="5587876"/>
            <a:ext cx="2574707" cy="649436"/>
          </a:xfrm>
          <a:prstGeom prst="ellipse">
            <a:avLst/>
          </a:prstGeom>
          <a:noFill/>
          <a:ln w="57150">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6" name="ZoneTexte 15"/>
          <p:cNvSpPr txBox="1"/>
          <p:nvPr/>
        </p:nvSpPr>
        <p:spPr>
          <a:xfrm>
            <a:off x="5288294" y="2934236"/>
            <a:ext cx="3095719" cy="369332"/>
          </a:xfrm>
          <a:prstGeom prst="rect">
            <a:avLst/>
          </a:prstGeom>
          <a:noFill/>
        </p:spPr>
        <p:txBody>
          <a:bodyPr wrap="none" rtlCol="0">
            <a:spAutoFit/>
          </a:bodyPr>
          <a:lstStyle/>
          <a:p>
            <a:r>
              <a:rPr lang="fr-FR" dirty="0" smtClean="0">
                <a:solidFill>
                  <a:srgbClr val="00B050"/>
                </a:solidFill>
              </a:rPr>
              <a:t>Etat normal entre deux DRO</a:t>
            </a:r>
            <a:endParaRPr lang="fr-FR" dirty="0">
              <a:solidFill>
                <a:srgbClr val="00B050"/>
              </a:solidFill>
            </a:endParaRPr>
          </a:p>
        </p:txBody>
      </p:sp>
      <p:sp>
        <p:nvSpPr>
          <p:cNvPr id="17" name="Line 6"/>
          <p:cNvSpPr>
            <a:spLocks noChangeShapeType="1"/>
          </p:cNvSpPr>
          <p:nvPr/>
        </p:nvSpPr>
        <p:spPr bwMode="auto">
          <a:xfrm flipV="1">
            <a:off x="4560130" y="3131478"/>
            <a:ext cx="727539" cy="153506"/>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 name="ZoneTexte 17"/>
          <p:cNvSpPr txBox="1"/>
          <p:nvPr/>
        </p:nvSpPr>
        <p:spPr>
          <a:xfrm>
            <a:off x="4788024" y="5517232"/>
            <a:ext cx="5044971" cy="369332"/>
          </a:xfrm>
          <a:prstGeom prst="rect">
            <a:avLst/>
          </a:prstGeom>
          <a:noFill/>
        </p:spPr>
        <p:txBody>
          <a:bodyPr wrap="none" rtlCol="0">
            <a:spAutoFit/>
          </a:bodyPr>
          <a:lstStyle/>
          <a:p>
            <a:r>
              <a:rPr lang="fr-FR" dirty="0" smtClean="0">
                <a:solidFill>
                  <a:srgbClr val="00B050"/>
                </a:solidFill>
              </a:rPr>
              <a:t>Etat normal entre deux routeurs autre que DRO</a:t>
            </a:r>
            <a:endParaRPr lang="fr-FR" dirty="0">
              <a:solidFill>
                <a:srgbClr val="00B050"/>
              </a:solidFill>
            </a:endParaRPr>
          </a:p>
        </p:txBody>
      </p:sp>
      <p:sp>
        <p:nvSpPr>
          <p:cNvPr id="19" name="Line 6"/>
          <p:cNvSpPr>
            <a:spLocks noChangeShapeType="1"/>
          </p:cNvSpPr>
          <p:nvPr/>
        </p:nvSpPr>
        <p:spPr bwMode="auto">
          <a:xfrm flipV="1">
            <a:off x="4355976" y="5661248"/>
            <a:ext cx="432048" cy="76753"/>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320</a:t>
            </a:fld>
            <a:endParaRPr lang="fr-BE" dirty="0"/>
          </a:p>
        </p:txBody>
      </p:sp>
    </p:spTree>
    <p:extLst>
      <p:ext uri="{BB962C8B-B14F-4D97-AF65-F5344CB8AC3E}">
        <p14:creationId xmlns:p14="http://schemas.microsoft.com/office/powerpoint/2010/main" val="183076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P spid="12" grpId="0"/>
      <p:bldP spid="13" grpId="0"/>
      <p:bldP spid="14" grpId="0" animBg="1"/>
      <p:bldP spid="15" grpId="0" animBg="1"/>
      <p:bldP spid="16" grpId="0"/>
      <p:bldP spid="17" grpId="0" animBg="1"/>
      <p:bldP spid="18" grpId="0"/>
      <p:bldP spid="19"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203805"/>
            <a:ext cx="5391079" cy="2889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r>
              <a:rPr lang="fr-FR" altLang="fr-FR" dirty="0" smtClean="0"/>
              <a:t>Redistribution de route</a:t>
            </a:r>
            <a:endParaRPr lang="fr-FR" dirty="0"/>
          </a:p>
        </p:txBody>
      </p:sp>
      <p:sp>
        <p:nvSpPr>
          <p:cNvPr id="3" name="Espace réservé du contenu 2"/>
          <p:cNvSpPr>
            <a:spLocks noGrp="1"/>
          </p:cNvSpPr>
          <p:nvPr>
            <p:ph idx="1"/>
          </p:nvPr>
        </p:nvSpPr>
        <p:spPr>
          <a:xfrm>
            <a:off x="457200" y="1600201"/>
            <a:ext cx="8229600" cy="2548880"/>
          </a:xfrm>
        </p:spPr>
        <p:txBody>
          <a:bodyPr>
            <a:normAutofit/>
          </a:bodyPr>
          <a:lstStyle/>
          <a:p>
            <a:r>
              <a:rPr lang="fr-FR" dirty="0">
                <a:solidFill>
                  <a:schemeClr val="accent6">
                    <a:lumMod val="75000"/>
                  </a:schemeClr>
                </a:solidFill>
              </a:rPr>
              <a:t>Propagation d'une route statique par </a:t>
            </a:r>
            <a:r>
              <a:rPr lang="fr-FR" dirty="0" smtClean="0">
                <a:solidFill>
                  <a:schemeClr val="accent6">
                    <a:lumMod val="75000"/>
                  </a:schemeClr>
                </a:solidFill>
              </a:rPr>
              <a:t>défaut</a:t>
            </a:r>
          </a:p>
          <a:p>
            <a:pPr lvl="1"/>
            <a:r>
              <a:rPr lang="fr-FR" dirty="0" smtClean="0">
                <a:solidFill>
                  <a:srgbClr val="0070C0"/>
                </a:solidFill>
              </a:rPr>
              <a:t>ASBR</a:t>
            </a:r>
          </a:p>
          <a:p>
            <a:pPr lvl="2"/>
            <a:r>
              <a:rPr lang="fr-FR" dirty="0" err="1"/>
              <a:t>Autonomous</a:t>
            </a:r>
            <a:r>
              <a:rPr lang="fr-FR" dirty="0"/>
              <a:t> System </a:t>
            </a:r>
            <a:r>
              <a:rPr lang="fr-FR" dirty="0" err="1"/>
              <a:t>Boundary</a:t>
            </a:r>
            <a:r>
              <a:rPr lang="fr-FR" dirty="0"/>
              <a:t> </a:t>
            </a:r>
            <a:r>
              <a:rPr lang="fr-FR" dirty="0" smtClean="0"/>
              <a:t>Router.</a:t>
            </a:r>
          </a:p>
          <a:p>
            <a:pPr lvl="2"/>
            <a:r>
              <a:rPr lang="fr-FR" dirty="0" smtClean="0"/>
              <a:t>Routeur faisant partie d’un domaine </a:t>
            </a:r>
            <a:r>
              <a:rPr lang="fr-FR" dirty="0"/>
              <a:t>de routage OSPF et </a:t>
            </a:r>
            <a:r>
              <a:rPr lang="fr-FR" dirty="0" smtClean="0"/>
              <a:t>d’un </a:t>
            </a:r>
            <a:r>
              <a:rPr lang="fr-FR" dirty="0"/>
              <a:t>réseau non </a:t>
            </a:r>
            <a:r>
              <a:rPr lang="fr-FR" dirty="0" smtClean="0"/>
              <a:t>OSPF.</a:t>
            </a:r>
          </a:p>
          <a:p>
            <a:pPr lvl="2"/>
            <a:endParaRPr lang="fr-FR" dirty="0"/>
          </a:p>
        </p:txBody>
      </p:sp>
      <p:sp>
        <p:nvSpPr>
          <p:cNvPr id="6" name="Oval 6"/>
          <p:cNvSpPr>
            <a:spLocks noChangeArrowheads="1"/>
          </p:cNvSpPr>
          <p:nvPr/>
        </p:nvSpPr>
        <p:spPr bwMode="auto">
          <a:xfrm>
            <a:off x="5796136" y="3437274"/>
            <a:ext cx="992458" cy="923274"/>
          </a:xfrm>
          <a:prstGeom prst="ellipse">
            <a:avLst/>
          </a:prstGeom>
          <a:noFill/>
          <a:ln w="38100">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7" name="ZoneTexte 6"/>
          <p:cNvSpPr txBox="1"/>
          <p:nvPr/>
        </p:nvSpPr>
        <p:spPr>
          <a:xfrm>
            <a:off x="5817552" y="4355767"/>
            <a:ext cx="813043" cy="369332"/>
          </a:xfrm>
          <a:prstGeom prst="rect">
            <a:avLst/>
          </a:prstGeom>
          <a:noFill/>
        </p:spPr>
        <p:txBody>
          <a:bodyPr wrap="none" rtlCol="0">
            <a:spAutoFit/>
          </a:bodyPr>
          <a:lstStyle/>
          <a:p>
            <a:r>
              <a:rPr lang="fr-FR" dirty="0" smtClean="0">
                <a:solidFill>
                  <a:srgbClr val="00B050"/>
                </a:solidFill>
              </a:rPr>
              <a:t>ASBR</a:t>
            </a:r>
            <a:endParaRPr lang="fr-FR" dirty="0">
              <a:solidFill>
                <a:srgbClr val="00B050"/>
              </a:solidFill>
            </a:endParaRP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321</a:t>
            </a:fld>
            <a:endParaRPr lang="fr-BE" dirty="0"/>
          </a:p>
        </p:txBody>
      </p:sp>
    </p:spTree>
    <p:extLst>
      <p:ext uri="{BB962C8B-B14F-4D97-AF65-F5344CB8AC3E}">
        <p14:creationId xmlns:p14="http://schemas.microsoft.com/office/powerpoint/2010/main" val="387392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Redistribution de route</a:t>
            </a:r>
            <a:endParaRPr lang="fr-FR" dirty="0"/>
          </a:p>
        </p:txBody>
      </p:sp>
      <p:sp>
        <p:nvSpPr>
          <p:cNvPr id="3" name="Espace réservé du contenu 2"/>
          <p:cNvSpPr>
            <a:spLocks noGrp="1"/>
          </p:cNvSpPr>
          <p:nvPr>
            <p:ph idx="1"/>
          </p:nvPr>
        </p:nvSpPr>
        <p:spPr>
          <a:xfrm>
            <a:off x="457200" y="1600201"/>
            <a:ext cx="8229600" cy="1396752"/>
          </a:xfrm>
        </p:spPr>
        <p:txBody>
          <a:bodyPr>
            <a:normAutofit/>
          </a:bodyPr>
          <a:lstStyle/>
          <a:p>
            <a:r>
              <a:rPr lang="fr-FR" dirty="0">
                <a:solidFill>
                  <a:schemeClr val="accent6">
                    <a:lumMod val="75000"/>
                  </a:schemeClr>
                </a:solidFill>
              </a:rPr>
              <a:t>Propagation d'une route statique par défaut</a:t>
            </a:r>
          </a:p>
          <a:p>
            <a:pPr marL="457200" lvl="1" indent="0">
              <a:buNone/>
            </a:pPr>
            <a:r>
              <a:rPr lang="fr-FR" dirty="0" smtClean="0">
                <a:solidFill>
                  <a:srgbClr val="808000"/>
                </a:solidFill>
              </a:rPr>
              <a:t>R(config-router</a:t>
            </a:r>
            <a:r>
              <a:rPr lang="fr-FR" dirty="0">
                <a:solidFill>
                  <a:srgbClr val="808000"/>
                </a:solidFill>
              </a:rPr>
              <a:t>)# default-information </a:t>
            </a:r>
            <a:r>
              <a:rPr lang="fr-FR" dirty="0" err="1" smtClean="0">
                <a:solidFill>
                  <a:srgbClr val="808000"/>
                </a:solidFill>
              </a:rPr>
              <a:t>originate</a:t>
            </a:r>
            <a:endParaRPr lang="fr-FR" dirty="0" smtClean="0">
              <a:solidFill>
                <a:srgbClr val="808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667" y="2492896"/>
            <a:ext cx="7485781"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a:spLocks noChangeArrowheads="1"/>
          </p:cNvSpPr>
          <p:nvPr/>
        </p:nvSpPr>
        <p:spPr bwMode="auto">
          <a:xfrm>
            <a:off x="1118368" y="3219946"/>
            <a:ext cx="504825" cy="28733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Line 6"/>
          <p:cNvSpPr>
            <a:spLocks noChangeShapeType="1"/>
          </p:cNvSpPr>
          <p:nvPr/>
        </p:nvSpPr>
        <p:spPr bwMode="auto">
          <a:xfrm flipV="1">
            <a:off x="1334268" y="2636911"/>
            <a:ext cx="1727201" cy="58303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Text Box 7"/>
          <p:cNvSpPr txBox="1">
            <a:spLocks noChangeArrowheads="1"/>
          </p:cNvSpPr>
          <p:nvPr/>
        </p:nvSpPr>
        <p:spPr bwMode="auto">
          <a:xfrm>
            <a:off x="2990875" y="2420888"/>
            <a:ext cx="446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a:solidFill>
                  <a:srgbClr val="FF0000"/>
                </a:solidFill>
              </a:rPr>
              <a:t>Route OSPF externe de type 2</a:t>
            </a:r>
            <a:endParaRPr lang="fr-FR" altLang="fr-FR" sz="1800" dirty="0">
              <a:solidFill>
                <a:srgbClr val="FF0000"/>
              </a:solidFill>
            </a:endParaRPr>
          </a:p>
        </p:txBody>
      </p:sp>
      <p:sp>
        <p:nvSpPr>
          <p:cNvPr id="9" name="Rectangle 8"/>
          <p:cNvSpPr>
            <a:spLocks noChangeArrowheads="1"/>
          </p:cNvSpPr>
          <p:nvPr/>
        </p:nvSpPr>
        <p:spPr bwMode="auto">
          <a:xfrm>
            <a:off x="3061469" y="3219152"/>
            <a:ext cx="360362" cy="28733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0" name="Line 9"/>
          <p:cNvSpPr>
            <a:spLocks noChangeShapeType="1"/>
          </p:cNvSpPr>
          <p:nvPr/>
        </p:nvSpPr>
        <p:spPr bwMode="auto">
          <a:xfrm flipH="1">
            <a:off x="3241650" y="3540621"/>
            <a:ext cx="47826" cy="226464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Text Box 10"/>
          <p:cNvSpPr txBox="1">
            <a:spLocks noChangeArrowheads="1"/>
          </p:cNvSpPr>
          <p:nvPr/>
        </p:nvSpPr>
        <p:spPr bwMode="auto">
          <a:xfrm>
            <a:off x="1046360" y="5805264"/>
            <a:ext cx="77021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a:solidFill>
                  <a:srgbClr val="FF0000"/>
                </a:solidFill>
              </a:rPr>
              <a:t>Le coût de cette route vaut 1</a:t>
            </a:r>
            <a:r>
              <a:rPr lang="fr-BE" altLang="fr-FR" sz="1800" dirty="0" smtClean="0">
                <a:solidFill>
                  <a:srgbClr val="FF0000"/>
                </a:solidFill>
              </a:rPr>
              <a:t>,  </a:t>
            </a:r>
            <a:r>
              <a:rPr lang="fr-BE" altLang="fr-FR" sz="1800" dirty="0">
                <a:solidFill>
                  <a:srgbClr val="FF0000"/>
                </a:solidFill>
              </a:rPr>
              <a:t>comme sur le routeur </a:t>
            </a:r>
            <a:r>
              <a:rPr lang="fr-BE" altLang="fr-FR" sz="1800" dirty="0" smtClean="0">
                <a:solidFill>
                  <a:srgbClr val="FF0000"/>
                </a:solidFill>
              </a:rPr>
              <a:t>R2</a:t>
            </a:r>
            <a:endParaRPr lang="fr-FR" altLang="fr-FR" sz="1800" dirty="0">
              <a:solidFill>
                <a:srgbClr val="FF0000"/>
              </a:solidFill>
            </a:endParaRPr>
          </a:p>
        </p:txBody>
      </p:sp>
      <p:sp>
        <p:nvSpPr>
          <p:cNvPr id="1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322</a:t>
            </a:fld>
            <a:endParaRPr lang="fr-BE" dirty="0"/>
          </a:p>
        </p:txBody>
      </p:sp>
    </p:spTree>
    <p:extLst>
      <p:ext uri="{BB962C8B-B14F-4D97-AF65-F5344CB8AC3E}">
        <p14:creationId xmlns:p14="http://schemas.microsoft.com/office/powerpoint/2010/main" val="41859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2"/>
          <p:cNvSpPr>
            <a:spLocks noGrp="1" noChangeArrowheads="1"/>
          </p:cNvSpPr>
          <p:nvPr>
            <p:ph type="title"/>
          </p:nvPr>
        </p:nvSpPr>
        <p:spPr/>
        <p:txBody>
          <a:bodyPr/>
          <a:lstStyle/>
          <a:p>
            <a:pPr eaLnBrk="1" hangingPunct="1"/>
            <a:r>
              <a:rPr lang="fr-FR" altLang="fr-FR" dirty="0"/>
              <a:t>Redistribution de route</a:t>
            </a:r>
            <a:endParaRPr lang="fr-FR" altLang="fr-FR" dirty="0" smtClean="0"/>
          </a:p>
        </p:txBody>
      </p:sp>
      <p:sp>
        <p:nvSpPr>
          <p:cNvPr id="480260" name="Rectangle 3"/>
          <p:cNvSpPr>
            <a:spLocks noGrp="1" noChangeArrowheads="1"/>
          </p:cNvSpPr>
          <p:nvPr>
            <p:ph type="body" idx="1"/>
          </p:nvPr>
        </p:nvSpPr>
        <p:spPr/>
        <p:txBody>
          <a:bodyPr/>
          <a:lstStyle/>
          <a:p>
            <a:pPr eaLnBrk="1" hangingPunct="1"/>
            <a:r>
              <a:rPr lang="fr-BE" altLang="fr-FR" dirty="0" smtClean="0">
                <a:solidFill>
                  <a:schemeClr val="accent6">
                    <a:lumMod val="75000"/>
                  </a:schemeClr>
                </a:solidFill>
              </a:rPr>
              <a:t>Les routes externes OSPF </a:t>
            </a:r>
          </a:p>
          <a:p>
            <a:pPr lvl="1" eaLnBrk="1" hangingPunct="1"/>
            <a:r>
              <a:rPr lang="fr-BE" altLang="fr-FR" dirty="0" smtClean="0">
                <a:solidFill>
                  <a:srgbClr val="0070C0"/>
                </a:solidFill>
              </a:rPr>
              <a:t>Deux catégories de routes externes</a:t>
            </a:r>
          </a:p>
          <a:p>
            <a:pPr lvl="3" eaLnBrk="1" hangingPunct="1"/>
            <a:r>
              <a:rPr lang="fr-BE" altLang="fr-FR" sz="1600" dirty="0" smtClean="0"/>
              <a:t>La différence entre les deux est la façon dont leur coût OSPF respectif est calculé.</a:t>
            </a:r>
          </a:p>
          <a:p>
            <a:pPr lvl="2" eaLnBrk="1" hangingPunct="1"/>
            <a:r>
              <a:rPr lang="fr-BE" altLang="fr-FR" dirty="0" smtClean="0">
                <a:solidFill>
                  <a:srgbClr val="00B0F0"/>
                </a:solidFill>
              </a:rPr>
              <a:t>Type externe 1 (E1) </a:t>
            </a:r>
          </a:p>
          <a:p>
            <a:pPr lvl="3" eaLnBrk="1" hangingPunct="1"/>
            <a:r>
              <a:rPr lang="fr-BE" altLang="fr-FR" sz="1700" dirty="0" smtClean="0"/>
              <a:t>OSPF cumule le coût d’une route Externe1 au moment où elle est diffusée à travers la zone OSPF.</a:t>
            </a:r>
          </a:p>
          <a:p>
            <a:pPr lvl="2" eaLnBrk="1" hangingPunct="1"/>
            <a:r>
              <a:rPr lang="fr-BE" altLang="fr-FR" dirty="0" smtClean="0">
                <a:solidFill>
                  <a:srgbClr val="00B0F0"/>
                </a:solidFill>
              </a:rPr>
              <a:t>Type externe 2 (E2)</a:t>
            </a:r>
          </a:p>
          <a:p>
            <a:pPr lvl="3" eaLnBrk="1" hangingPunct="1"/>
            <a:r>
              <a:rPr lang="fr-BE" altLang="fr-FR" sz="1700" dirty="0" smtClean="0"/>
              <a:t>Le coût d’une route Externe2 est toujours un coût externe, qui ne prend pas en compte le coût interne permettant d’atteindre cette route. </a:t>
            </a:r>
          </a:p>
          <a:p>
            <a:pPr lvl="3" eaLnBrk="1" hangingPunct="1"/>
            <a:r>
              <a:rPr lang="fr-BE" altLang="fr-FR" sz="1700" dirty="0" smtClean="0"/>
              <a:t>Dans notre exemple, la route par défaut sur le routeur R2 ayant un coût externe de 1, R1 et R3 affichent également un coût de 1 pour la route par défaut E2. </a:t>
            </a:r>
            <a:endParaRPr lang="fr-FR" altLang="fr-FR" sz="17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323</a:t>
            </a:fld>
            <a:endParaRPr lang="fr-BE" dirty="0"/>
          </a:p>
        </p:txBody>
      </p:sp>
    </p:spTree>
    <p:extLst>
      <p:ext uri="{BB962C8B-B14F-4D97-AF65-F5344CB8AC3E}">
        <p14:creationId xmlns:p14="http://schemas.microsoft.com/office/powerpoint/2010/main" val="268548209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Réglage précis des interfaces</a:t>
            </a:r>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Intervalles Hello et D</a:t>
            </a:r>
            <a:r>
              <a:rPr lang="fr-FR" dirty="0" smtClean="0">
                <a:solidFill>
                  <a:schemeClr val="accent6">
                    <a:lumMod val="75000"/>
                  </a:schemeClr>
                </a:solidFill>
              </a:rPr>
              <a:t>ead</a:t>
            </a:r>
            <a:endParaRPr lang="fr-FR" dirty="0">
              <a:solidFill>
                <a:schemeClr val="accent6">
                  <a:lumMod val="75000"/>
                </a:schemeClr>
              </a:solidFill>
            </a:endParaRPr>
          </a:p>
          <a:p>
            <a:pPr lvl="1"/>
            <a:r>
              <a:rPr lang="fr-FR" dirty="0">
                <a:solidFill>
                  <a:srgbClr val="0070C0"/>
                </a:solidFill>
              </a:rPr>
              <a:t>Caractéristiques</a:t>
            </a:r>
          </a:p>
          <a:p>
            <a:pPr lvl="2"/>
            <a:r>
              <a:rPr lang="fr-FR" dirty="0"/>
              <a:t>Ils sont configurables sur chaque </a:t>
            </a:r>
            <a:r>
              <a:rPr lang="fr-FR" dirty="0" smtClean="0"/>
              <a:t>interface.</a:t>
            </a:r>
            <a:endParaRPr lang="fr-FR" dirty="0"/>
          </a:p>
          <a:p>
            <a:pPr lvl="2"/>
            <a:r>
              <a:rPr lang="fr-FR" dirty="0"/>
              <a:t>Ils </a:t>
            </a:r>
            <a:r>
              <a:rPr lang="fr-FR" dirty="0" smtClean="0"/>
              <a:t>doivent correspondre </a:t>
            </a:r>
            <a:r>
              <a:rPr lang="fr-FR" dirty="0"/>
              <a:t>avec les </a:t>
            </a:r>
            <a:r>
              <a:rPr lang="fr-FR" dirty="0" smtClean="0"/>
              <a:t>intervalles de l’interface distante </a:t>
            </a:r>
            <a:r>
              <a:rPr lang="fr-FR" dirty="0"/>
              <a:t>pour établir </a:t>
            </a:r>
            <a:r>
              <a:rPr lang="fr-FR" dirty="0" smtClean="0"/>
              <a:t>une contiguïté.</a:t>
            </a:r>
            <a:endParaRPr lang="fr-FR" dirty="0"/>
          </a:p>
          <a:p>
            <a:pPr lvl="2"/>
            <a:r>
              <a:rPr lang="fr-FR" dirty="0"/>
              <a:t>La valeur comprise entre 1 et 65 535 </a:t>
            </a:r>
            <a:r>
              <a:rPr lang="fr-FR" dirty="0" smtClean="0"/>
              <a:t>secondes.</a:t>
            </a:r>
          </a:p>
          <a:p>
            <a:pPr lvl="2"/>
            <a:r>
              <a:rPr lang="fr-FR" dirty="0" smtClean="0"/>
              <a:t>Rarement nécessaire de les modifier.</a:t>
            </a:r>
            <a:endParaRPr lang="fr-FR" dirty="0"/>
          </a:p>
          <a:p>
            <a:pPr lvl="1"/>
            <a:r>
              <a:rPr lang="fr-FR" dirty="0">
                <a:solidFill>
                  <a:srgbClr val="0070C0"/>
                </a:solidFill>
              </a:rPr>
              <a:t>Modification de l’intervalle Hello</a:t>
            </a:r>
          </a:p>
          <a:p>
            <a:pPr lvl="2"/>
            <a:r>
              <a:rPr lang="fr-FR" dirty="0">
                <a:solidFill>
                  <a:srgbClr val="808000"/>
                </a:solidFill>
              </a:rPr>
              <a:t>Router(config-if</a:t>
            </a:r>
            <a:r>
              <a:rPr lang="fr-FR" dirty="0" smtClean="0">
                <a:solidFill>
                  <a:srgbClr val="808000"/>
                </a:solidFill>
              </a:rPr>
              <a:t>)# </a:t>
            </a:r>
            <a:r>
              <a:rPr lang="fr-FR" dirty="0" err="1" smtClean="0">
                <a:solidFill>
                  <a:srgbClr val="808000"/>
                </a:solidFill>
              </a:rPr>
              <a:t>ip</a:t>
            </a:r>
            <a:r>
              <a:rPr lang="fr-FR" dirty="0" smtClean="0">
                <a:solidFill>
                  <a:srgbClr val="808000"/>
                </a:solidFill>
              </a:rPr>
              <a:t> </a:t>
            </a:r>
            <a:r>
              <a:rPr lang="fr-FR" dirty="0" err="1" smtClean="0">
                <a:solidFill>
                  <a:srgbClr val="808000"/>
                </a:solidFill>
              </a:rPr>
              <a:t>ospf</a:t>
            </a:r>
            <a:r>
              <a:rPr lang="fr-FR" dirty="0" smtClean="0">
                <a:solidFill>
                  <a:srgbClr val="808000"/>
                </a:solidFill>
              </a:rPr>
              <a:t> hello-</a:t>
            </a:r>
            <a:r>
              <a:rPr lang="fr-FR" dirty="0" err="1" smtClean="0">
                <a:solidFill>
                  <a:srgbClr val="808000"/>
                </a:solidFill>
              </a:rPr>
              <a:t>interval</a:t>
            </a:r>
            <a:r>
              <a:rPr lang="fr-FR" dirty="0" smtClean="0">
                <a:solidFill>
                  <a:srgbClr val="808000"/>
                </a:solidFill>
              </a:rPr>
              <a:t> </a:t>
            </a:r>
            <a:r>
              <a:rPr lang="fr-FR" i="1" dirty="0" smtClean="0">
                <a:solidFill>
                  <a:srgbClr val="808000"/>
                </a:solidFill>
              </a:rPr>
              <a:t>value</a:t>
            </a:r>
            <a:endParaRPr lang="fr-FR" i="1" dirty="0">
              <a:solidFill>
                <a:srgbClr val="808000"/>
              </a:solidFill>
            </a:endParaRPr>
          </a:p>
          <a:p>
            <a:pPr lvl="1"/>
            <a:r>
              <a:rPr lang="fr-FR" dirty="0">
                <a:solidFill>
                  <a:srgbClr val="0070C0"/>
                </a:solidFill>
              </a:rPr>
              <a:t>Modification du temps d’attente</a:t>
            </a:r>
          </a:p>
          <a:p>
            <a:pPr lvl="2"/>
            <a:r>
              <a:rPr lang="fr-FR" dirty="0" smtClean="0">
                <a:solidFill>
                  <a:srgbClr val="FF0000"/>
                </a:solidFill>
              </a:rPr>
              <a:t>Attention</a:t>
            </a:r>
            <a:r>
              <a:rPr lang="fr-FR" dirty="0" smtClean="0"/>
              <a:t> : intervalle </a:t>
            </a:r>
            <a:r>
              <a:rPr lang="fr-FR" dirty="0" err="1" smtClean="0"/>
              <a:t>dead</a:t>
            </a:r>
            <a:r>
              <a:rPr lang="fr-FR" dirty="0" smtClean="0"/>
              <a:t> &gt; intervalle Hello.</a:t>
            </a:r>
            <a:endParaRPr lang="fr-FR" dirty="0"/>
          </a:p>
          <a:p>
            <a:pPr lvl="2"/>
            <a:r>
              <a:rPr lang="fr-FR" dirty="0">
                <a:solidFill>
                  <a:srgbClr val="808000"/>
                </a:solidFill>
              </a:rPr>
              <a:t>Router(config-if</a:t>
            </a:r>
            <a:r>
              <a:rPr lang="fr-FR" dirty="0" smtClean="0">
                <a:solidFill>
                  <a:srgbClr val="808000"/>
                </a:solidFill>
              </a:rPr>
              <a:t>)# </a:t>
            </a:r>
            <a:r>
              <a:rPr lang="fr-FR" dirty="0" err="1" smtClean="0">
                <a:solidFill>
                  <a:srgbClr val="808000"/>
                </a:solidFill>
              </a:rPr>
              <a:t>ip</a:t>
            </a:r>
            <a:r>
              <a:rPr lang="fr-FR" dirty="0" smtClean="0">
                <a:solidFill>
                  <a:srgbClr val="808000"/>
                </a:solidFill>
              </a:rPr>
              <a:t> </a:t>
            </a:r>
            <a:r>
              <a:rPr lang="fr-FR" dirty="0" err="1">
                <a:solidFill>
                  <a:srgbClr val="808000"/>
                </a:solidFill>
              </a:rPr>
              <a:t>ospf</a:t>
            </a:r>
            <a:r>
              <a:rPr lang="fr-FR" dirty="0">
                <a:solidFill>
                  <a:srgbClr val="808000"/>
                </a:solidFill>
              </a:rPr>
              <a:t> </a:t>
            </a:r>
            <a:r>
              <a:rPr lang="fr-FR" dirty="0" err="1" smtClean="0">
                <a:solidFill>
                  <a:srgbClr val="808000"/>
                </a:solidFill>
              </a:rPr>
              <a:t>dead-interval</a:t>
            </a:r>
            <a:r>
              <a:rPr lang="fr-FR" dirty="0" smtClean="0">
                <a:solidFill>
                  <a:srgbClr val="808000"/>
                </a:solidFill>
              </a:rPr>
              <a:t> </a:t>
            </a:r>
            <a:r>
              <a:rPr lang="fr-FR" i="1" dirty="0">
                <a:solidFill>
                  <a:srgbClr val="808000"/>
                </a:solidFill>
              </a:rPr>
              <a:t>value</a:t>
            </a:r>
          </a:p>
          <a:p>
            <a:pPr lvl="2"/>
            <a:endParaRPr lang="fr-FR" i="1" dirty="0">
              <a:solidFill>
                <a:srgbClr val="808000"/>
              </a:solidFill>
            </a:endParaRPr>
          </a:p>
          <a:p>
            <a:endParaRPr lang="fr-FR" dirty="0"/>
          </a:p>
        </p:txBody>
      </p:sp>
      <p:sp>
        <p:nvSpPr>
          <p:cNvPr id="5" name="Rectangle 4"/>
          <p:cNvSpPr>
            <a:spLocks noChangeArrowheads="1"/>
          </p:cNvSpPr>
          <p:nvPr/>
        </p:nvSpPr>
        <p:spPr bwMode="auto">
          <a:xfrm>
            <a:off x="3131840" y="4108430"/>
            <a:ext cx="3420380" cy="35956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 name="Rectangle 7"/>
          <p:cNvSpPr>
            <a:spLocks noChangeArrowheads="1"/>
          </p:cNvSpPr>
          <p:nvPr/>
        </p:nvSpPr>
        <p:spPr bwMode="auto">
          <a:xfrm>
            <a:off x="3131840" y="5260558"/>
            <a:ext cx="3420380" cy="35956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cxnSp>
        <p:nvCxnSpPr>
          <p:cNvPr id="10" name="Connecteur en angle 9"/>
          <p:cNvCxnSpPr>
            <a:stCxn id="5" idx="3"/>
          </p:cNvCxnSpPr>
          <p:nvPr/>
        </p:nvCxnSpPr>
        <p:spPr>
          <a:xfrm>
            <a:off x="6552220" y="4288215"/>
            <a:ext cx="12700" cy="1152127"/>
          </a:xfrm>
          <a:prstGeom prst="bentConnector4">
            <a:avLst>
              <a:gd name="adj1" fmla="val 8503449"/>
              <a:gd name="adj2" fmla="val 10022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 Box 7"/>
          <p:cNvSpPr txBox="1">
            <a:spLocks noChangeArrowheads="1"/>
          </p:cNvSpPr>
          <p:nvPr/>
        </p:nvSpPr>
        <p:spPr bwMode="auto">
          <a:xfrm>
            <a:off x="5616116" y="3469567"/>
            <a:ext cx="44640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smtClean="0">
                <a:solidFill>
                  <a:srgbClr val="FF0000"/>
                </a:solidFill>
              </a:rPr>
              <a:t>Hello modifie </a:t>
            </a:r>
          </a:p>
          <a:p>
            <a:pPr eaLnBrk="1" hangingPunct="1">
              <a:spcBef>
                <a:spcPct val="0"/>
              </a:spcBef>
              <a:buFontTx/>
              <a:buNone/>
            </a:pPr>
            <a:r>
              <a:rPr lang="fr-BE" altLang="fr-FR" sz="1800" dirty="0" smtClean="0">
                <a:solidFill>
                  <a:srgbClr val="FF0000"/>
                </a:solidFill>
              </a:rPr>
              <a:t>Automatiquement le </a:t>
            </a:r>
            <a:r>
              <a:rPr lang="fr-BE" altLang="fr-FR" sz="1800" dirty="0" err="1" smtClean="0">
                <a:solidFill>
                  <a:srgbClr val="FF0000"/>
                </a:solidFill>
              </a:rPr>
              <a:t>dead</a:t>
            </a:r>
            <a:endParaRPr lang="fr-FR" altLang="fr-FR" sz="1800" dirty="0">
              <a:solidFill>
                <a:srgbClr val="FF0000"/>
              </a:solidFill>
            </a:endParaRPr>
          </a:p>
        </p:txBody>
      </p:sp>
      <p:sp>
        <p:nvSpPr>
          <p:cNvPr id="18" name="Text Box 7"/>
          <p:cNvSpPr txBox="1">
            <a:spLocks noChangeArrowheads="1"/>
          </p:cNvSpPr>
          <p:nvPr/>
        </p:nvSpPr>
        <p:spPr bwMode="auto">
          <a:xfrm>
            <a:off x="3312083" y="5651956"/>
            <a:ext cx="4464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smtClean="0">
                <a:solidFill>
                  <a:srgbClr val="FF0000"/>
                </a:solidFill>
              </a:rPr>
              <a:t>Mais conseillé d’appliquer la commande</a:t>
            </a:r>
            <a:endParaRPr lang="fr-FR" altLang="fr-FR" sz="1800" dirty="0">
              <a:solidFill>
                <a:srgbClr val="FF0000"/>
              </a:solidFill>
            </a:endParaRPr>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324</a:t>
            </a:fld>
            <a:endParaRPr lang="fr-BE" dirty="0"/>
          </a:p>
        </p:txBody>
      </p:sp>
    </p:spTree>
    <p:extLst>
      <p:ext uri="{BB962C8B-B14F-4D97-AF65-F5344CB8AC3E}">
        <p14:creationId xmlns:p14="http://schemas.microsoft.com/office/powerpoint/2010/main" val="83723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linds(horizontal)">
                                      <p:cBhvr>
                                        <p:cTn id="11" dur="500"/>
                                        <p:tgtEl>
                                          <p:spTgt spid="17"/>
                                        </p:tgtEl>
                                      </p:cBhvr>
                                    </p:animEffec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3"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7" grpId="0"/>
      <p:bldP spid="18"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Réglage précis des interfaces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Vérification des intervalles Hello et Dead</a:t>
            </a:r>
            <a:endParaRPr lang="fr-FR" dirty="0">
              <a:solidFill>
                <a:schemeClr val="accent6">
                  <a:lumMod val="75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16832"/>
            <a:ext cx="7030872" cy="3194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a:spLocks noChangeArrowheads="1"/>
          </p:cNvSpPr>
          <p:nvPr/>
        </p:nvSpPr>
        <p:spPr bwMode="auto">
          <a:xfrm>
            <a:off x="899592" y="3212976"/>
            <a:ext cx="4752528" cy="35956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 name="Rectangle 8"/>
          <p:cNvSpPr>
            <a:spLocks noChangeArrowheads="1"/>
          </p:cNvSpPr>
          <p:nvPr/>
        </p:nvSpPr>
        <p:spPr bwMode="auto">
          <a:xfrm>
            <a:off x="3275856" y="1844824"/>
            <a:ext cx="1368152" cy="35956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0" name="Rectangle 9"/>
          <p:cNvSpPr>
            <a:spLocks noChangeArrowheads="1"/>
          </p:cNvSpPr>
          <p:nvPr/>
        </p:nvSpPr>
        <p:spPr bwMode="auto">
          <a:xfrm>
            <a:off x="1259632" y="3501008"/>
            <a:ext cx="2160240" cy="359569"/>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136" y="5259354"/>
            <a:ext cx="7397296"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a:spLocks noChangeArrowheads="1"/>
          </p:cNvSpPr>
          <p:nvPr/>
        </p:nvSpPr>
        <p:spPr bwMode="auto">
          <a:xfrm>
            <a:off x="4625208" y="5295829"/>
            <a:ext cx="949060" cy="755613"/>
          </a:xfrm>
          <a:prstGeom prst="rect">
            <a:avLst/>
          </a:prstGeom>
          <a:noFill/>
          <a:ln w="28575">
            <a:solidFill>
              <a:srgbClr val="00B0F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4" name="Line 6"/>
          <p:cNvSpPr>
            <a:spLocks noChangeShapeType="1"/>
          </p:cNvSpPr>
          <p:nvPr/>
        </p:nvSpPr>
        <p:spPr bwMode="auto">
          <a:xfrm flipV="1">
            <a:off x="4782179" y="4941168"/>
            <a:ext cx="360487" cy="354660"/>
          </a:xfrm>
          <a:prstGeom prst="line">
            <a:avLst/>
          </a:prstGeom>
          <a:noFill/>
          <a:ln w="28575">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Text Box 7"/>
          <p:cNvSpPr txBox="1">
            <a:spLocks noChangeArrowheads="1"/>
          </p:cNvSpPr>
          <p:nvPr/>
        </p:nvSpPr>
        <p:spPr bwMode="auto">
          <a:xfrm>
            <a:off x="5148510" y="4653136"/>
            <a:ext cx="44640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smtClean="0">
                <a:solidFill>
                  <a:srgbClr val="00B0F0"/>
                </a:solidFill>
              </a:rPr>
              <a:t>Valeur réamorcée à chaque réception d’un paquet Hello</a:t>
            </a:r>
            <a:endParaRPr lang="fr-FR" altLang="fr-FR" sz="1800" dirty="0">
              <a:solidFill>
                <a:srgbClr val="00B0F0"/>
              </a:solidFill>
            </a:endParaRPr>
          </a:p>
        </p:txBody>
      </p:sp>
      <p:sp>
        <p:nvSpPr>
          <p:cNvPr id="1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325</a:t>
            </a:fld>
            <a:endParaRPr lang="fr-BE" dirty="0"/>
          </a:p>
        </p:txBody>
      </p:sp>
    </p:spTree>
    <p:extLst>
      <p:ext uri="{BB962C8B-B14F-4D97-AF65-F5344CB8AC3E}">
        <p14:creationId xmlns:p14="http://schemas.microsoft.com/office/powerpoint/2010/main" val="200579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3" grpId="0" animBg="1"/>
      <p:bldP spid="14" grpId="0" animBg="1"/>
      <p:bldP spid="15"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Sécuriser OSPF</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3 </a:t>
            </a:r>
            <a:r>
              <a:rPr lang="fr-FR" dirty="0">
                <a:solidFill>
                  <a:schemeClr val="accent6">
                    <a:lumMod val="75000"/>
                  </a:schemeClr>
                </a:solidFill>
              </a:rPr>
              <a:t>types </a:t>
            </a:r>
            <a:r>
              <a:rPr lang="fr-FR" dirty="0" smtClean="0">
                <a:solidFill>
                  <a:schemeClr val="accent6">
                    <a:lumMod val="75000"/>
                  </a:schemeClr>
                </a:solidFill>
              </a:rPr>
              <a:t>d'authentification</a:t>
            </a:r>
          </a:p>
          <a:p>
            <a:pPr lvl="1"/>
            <a:r>
              <a:rPr lang="fr-FR" dirty="0" smtClean="0">
                <a:solidFill>
                  <a:srgbClr val="0070C0"/>
                </a:solidFill>
              </a:rPr>
              <a:t>Sans authentification</a:t>
            </a:r>
          </a:p>
          <a:p>
            <a:pPr lvl="2"/>
            <a:r>
              <a:rPr lang="fr-FR" dirty="0" smtClean="0"/>
              <a:t>Par </a:t>
            </a:r>
            <a:r>
              <a:rPr lang="fr-FR" dirty="0"/>
              <a:t>défaut aucune authentification n'est </a:t>
            </a:r>
            <a:r>
              <a:rPr lang="fr-FR" dirty="0" smtClean="0"/>
              <a:t>utilisée.</a:t>
            </a:r>
          </a:p>
          <a:p>
            <a:pPr marL="914400" lvl="2" indent="0">
              <a:buNone/>
            </a:pPr>
            <a:r>
              <a:rPr lang="fr-FR" dirty="0" smtClean="0">
                <a:solidFill>
                  <a:srgbClr val="FF0000"/>
                </a:solidFill>
                <a:sym typeface="Wingdings" panose="05000000000000000000" pitchFamily="2" charset="2"/>
              </a:rPr>
              <a:t>    à ne pas utiliser.</a:t>
            </a:r>
            <a:endParaRPr lang="fr-FR" dirty="0" smtClean="0">
              <a:solidFill>
                <a:srgbClr val="FF0000"/>
              </a:solidFill>
            </a:endParaRPr>
          </a:p>
          <a:p>
            <a:pPr lvl="1"/>
            <a:r>
              <a:rPr lang="fr-FR" dirty="0" smtClean="0">
                <a:solidFill>
                  <a:srgbClr val="0070C0"/>
                </a:solidFill>
              </a:rPr>
              <a:t>Authentification par mot de passe</a:t>
            </a:r>
          </a:p>
          <a:p>
            <a:pPr lvl="2"/>
            <a:r>
              <a:rPr lang="fr-FR" dirty="0" smtClean="0"/>
              <a:t>Le mot </a:t>
            </a:r>
            <a:r>
              <a:rPr lang="fr-FR" dirty="0"/>
              <a:t>de passe </a:t>
            </a:r>
            <a:r>
              <a:rPr lang="fr-FR" dirty="0" smtClean="0"/>
              <a:t>est présent en </a:t>
            </a:r>
            <a:r>
              <a:rPr lang="fr-FR" dirty="0"/>
              <a:t>texte clair dans </a:t>
            </a:r>
            <a:r>
              <a:rPr lang="fr-FR" dirty="0" smtClean="0"/>
              <a:t>les mises </a:t>
            </a:r>
            <a:r>
              <a:rPr lang="fr-FR" dirty="0"/>
              <a:t>à </a:t>
            </a:r>
            <a:r>
              <a:rPr lang="fr-FR" dirty="0" smtClean="0"/>
              <a:t>jour.</a:t>
            </a:r>
          </a:p>
          <a:p>
            <a:pPr marL="914400" lvl="2" indent="0">
              <a:buNone/>
            </a:pPr>
            <a:r>
              <a:rPr lang="fr-FR" dirty="0" smtClean="0">
                <a:solidFill>
                  <a:srgbClr val="FF0000"/>
                </a:solidFill>
                <a:sym typeface="Wingdings" panose="05000000000000000000" pitchFamily="2" charset="2"/>
              </a:rPr>
              <a:t>    </a:t>
            </a:r>
            <a:r>
              <a:rPr lang="fr-FR" dirty="0">
                <a:solidFill>
                  <a:srgbClr val="FF0000"/>
                </a:solidFill>
                <a:sym typeface="Wingdings" panose="05000000000000000000" pitchFamily="2" charset="2"/>
              </a:rPr>
              <a:t>à ne pas </a:t>
            </a:r>
            <a:r>
              <a:rPr lang="fr-FR" dirty="0" smtClean="0">
                <a:solidFill>
                  <a:srgbClr val="FF0000"/>
                </a:solidFill>
                <a:sym typeface="Wingdings" panose="05000000000000000000" pitchFamily="2" charset="2"/>
              </a:rPr>
              <a:t>utiliser.</a:t>
            </a:r>
            <a:endParaRPr lang="fr-FR" dirty="0">
              <a:solidFill>
                <a:srgbClr val="FF0000"/>
              </a:solidFill>
            </a:endParaRPr>
          </a:p>
          <a:p>
            <a:pPr lvl="1"/>
            <a:r>
              <a:rPr lang="fr-FR" dirty="0" smtClean="0">
                <a:solidFill>
                  <a:srgbClr val="0070C0"/>
                </a:solidFill>
              </a:rPr>
              <a:t>Authentification MD5</a:t>
            </a:r>
          </a:p>
          <a:p>
            <a:pPr lvl="2"/>
            <a:r>
              <a:rPr lang="fr-FR" dirty="0" smtClean="0"/>
              <a:t>Principe similaire à l’authentification EIGRP.</a:t>
            </a:r>
          </a:p>
          <a:p>
            <a:pPr lvl="2"/>
            <a:r>
              <a:rPr lang="fr-FR" dirty="0"/>
              <a:t>Peut être activée globalement </a:t>
            </a:r>
            <a:r>
              <a:rPr lang="fr-FR" dirty="0" smtClean="0"/>
              <a:t>ou </a:t>
            </a:r>
            <a:r>
              <a:rPr lang="fr-FR" dirty="0"/>
              <a:t>séparément pour chaque </a:t>
            </a:r>
            <a:r>
              <a:rPr lang="fr-FR" dirty="0" smtClean="0"/>
              <a:t>interface.</a:t>
            </a:r>
          </a:p>
          <a:p>
            <a:pPr lvl="3"/>
            <a:r>
              <a:rPr lang="fr-FR" dirty="0" smtClean="0"/>
              <a:t>La </a:t>
            </a:r>
            <a:r>
              <a:rPr lang="fr-FR" dirty="0"/>
              <a:t>configuration par interface prime sur la configuration </a:t>
            </a:r>
            <a:r>
              <a:rPr lang="fr-FR" dirty="0" smtClean="0"/>
              <a:t>globale.</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326</a:t>
            </a:fld>
            <a:endParaRPr lang="fr-BE" dirty="0"/>
          </a:p>
        </p:txBody>
      </p:sp>
    </p:spTree>
    <p:extLst>
      <p:ext uri="{BB962C8B-B14F-4D97-AF65-F5344CB8AC3E}">
        <p14:creationId xmlns:p14="http://schemas.microsoft.com/office/powerpoint/2010/main" val="123300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Sécuriser OSPF</a:t>
            </a:r>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Configuration de </a:t>
            </a:r>
            <a:r>
              <a:rPr lang="fr-FR" dirty="0" smtClean="0">
                <a:solidFill>
                  <a:schemeClr val="accent6">
                    <a:lumMod val="75000"/>
                  </a:schemeClr>
                </a:solidFill>
              </a:rPr>
              <a:t>l’authentification</a:t>
            </a:r>
          </a:p>
          <a:p>
            <a:pPr lvl="1"/>
            <a:r>
              <a:rPr lang="fr-FR" dirty="0">
                <a:solidFill>
                  <a:srgbClr val="0070C0"/>
                </a:solidFill>
              </a:rPr>
              <a:t>Activation globale de l'authentification </a:t>
            </a:r>
            <a:r>
              <a:rPr lang="fr-FR" dirty="0" smtClean="0">
                <a:solidFill>
                  <a:srgbClr val="0070C0"/>
                </a:solidFill>
              </a:rPr>
              <a:t>MD5</a:t>
            </a:r>
          </a:p>
          <a:p>
            <a:pPr lvl="2"/>
            <a:r>
              <a:rPr lang="fr-FR" dirty="0">
                <a:solidFill>
                  <a:srgbClr val="808000"/>
                </a:solidFill>
              </a:rPr>
              <a:t>R(config-</a:t>
            </a:r>
            <a:r>
              <a:rPr lang="fr-FR" dirty="0">
                <a:solidFill>
                  <a:srgbClr val="0070C0"/>
                </a:solidFill>
              </a:rPr>
              <a:t>router</a:t>
            </a:r>
            <a:r>
              <a:rPr lang="fr-FR" dirty="0">
                <a:solidFill>
                  <a:srgbClr val="808000"/>
                </a:solidFill>
              </a:rPr>
              <a:t>)# zone </a:t>
            </a:r>
            <a:r>
              <a:rPr lang="fr-FR" i="1" dirty="0">
                <a:solidFill>
                  <a:srgbClr val="808000"/>
                </a:solidFill>
              </a:rPr>
              <a:t>area-id</a:t>
            </a:r>
            <a:r>
              <a:rPr lang="fr-FR" dirty="0">
                <a:solidFill>
                  <a:srgbClr val="808000"/>
                </a:solidFill>
              </a:rPr>
              <a:t> </a:t>
            </a:r>
            <a:r>
              <a:rPr lang="fr-FR" dirty="0" err="1">
                <a:solidFill>
                  <a:srgbClr val="808000"/>
                </a:solidFill>
              </a:rPr>
              <a:t>authentication</a:t>
            </a:r>
            <a:r>
              <a:rPr lang="fr-FR" dirty="0">
                <a:solidFill>
                  <a:srgbClr val="808000"/>
                </a:solidFill>
              </a:rPr>
              <a:t> message-digest</a:t>
            </a:r>
          </a:p>
          <a:p>
            <a:pPr lvl="2"/>
            <a:r>
              <a:rPr lang="en-US" dirty="0" smtClean="0">
                <a:solidFill>
                  <a:srgbClr val="808000"/>
                </a:solidFill>
              </a:rPr>
              <a:t>R(</a:t>
            </a:r>
            <a:r>
              <a:rPr lang="en-US" dirty="0" err="1" smtClean="0">
                <a:solidFill>
                  <a:srgbClr val="808000"/>
                </a:solidFill>
              </a:rPr>
              <a:t>config</a:t>
            </a:r>
            <a:r>
              <a:rPr lang="en-US" dirty="0" smtClean="0">
                <a:solidFill>
                  <a:srgbClr val="808000"/>
                </a:solidFill>
              </a:rPr>
              <a:t>-</a:t>
            </a:r>
            <a:r>
              <a:rPr lang="en-US" dirty="0" smtClean="0">
                <a:solidFill>
                  <a:srgbClr val="0070C0"/>
                </a:solidFill>
              </a:rPr>
              <a:t>if</a:t>
            </a:r>
            <a:r>
              <a:rPr lang="en-US" dirty="0" smtClean="0">
                <a:solidFill>
                  <a:srgbClr val="808000"/>
                </a:solidFill>
              </a:rPr>
              <a:t>)# </a:t>
            </a:r>
            <a:r>
              <a:rPr lang="en-US" dirty="0" err="1" smtClean="0">
                <a:solidFill>
                  <a:srgbClr val="808000"/>
                </a:solidFill>
              </a:rPr>
              <a:t>ip</a:t>
            </a:r>
            <a:r>
              <a:rPr lang="en-US" dirty="0" smtClean="0">
                <a:solidFill>
                  <a:srgbClr val="808000"/>
                </a:solidFill>
              </a:rPr>
              <a:t> </a:t>
            </a:r>
            <a:r>
              <a:rPr lang="en-US" dirty="0" err="1">
                <a:solidFill>
                  <a:srgbClr val="808000"/>
                </a:solidFill>
              </a:rPr>
              <a:t>ospf</a:t>
            </a:r>
            <a:r>
              <a:rPr lang="en-US" dirty="0">
                <a:solidFill>
                  <a:srgbClr val="808000"/>
                </a:solidFill>
              </a:rPr>
              <a:t> message-digest-key </a:t>
            </a:r>
            <a:r>
              <a:rPr lang="en-US" i="1" dirty="0">
                <a:solidFill>
                  <a:srgbClr val="808000"/>
                </a:solidFill>
              </a:rPr>
              <a:t>key</a:t>
            </a:r>
            <a:r>
              <a:rPr lang="en-US" dirty="0">
                <a:solidFill>
                  <a:srgbClr val="808000"/>
                </a:solidFill>
              </a:rPr>
              <a:t> md5 </a:t>
            </a:r>
            <a:r>
              <a:rPr lang="en-US" i="1" dirty="0" smtClean="0">
                <a:solidFill>
                  <a:srgbClr val="808000"/>
                </a:solidFill>
              </a:rPr>
              <a:t>password</a:t>
            </a:r>
            <a:endParaRPr lang="fr-FR" i="1" dirty="0">
              <a:solidFill>
                <a:srgbClr val="808000"/>
              </a:solidFill>
            </a:endParaRPr>
          </a:p>
          <a:p>
            <a:pPr lvl="1"/>
            <a:r>
              <a:rPr lang="fr-FR" dirty="0">
                <a:solidFill>
                  <a:srgbClr val="0070C0"/>
                </a:solidFill>
              </a:rPr>
              <a:t>Activation </a:t>
            </a:r>
            <a:r>
              <a:rPr lang="fr-FR" dirty="0" smtClean="0">
                <a:solidFill>
                  <a:srgbClr val="0070C0"/>
                </a:solidFill>
              </a:rPr>
              <a:t>par interface de </a:t>
            </a:r>
            <a:r>
              <a:rPr lang="fr-FR" dirty="0">
                <a:solidFill>
                  <a:srgbClr val="0070C0"/>
                </a:solidFill>
              </a:rPr>
              <a:t>l'authentification </a:t>
            </a:r>
            <a:r>
              <a:rPr lang="fr-FR" dirty="0" smtClean="0">
                <a:solidFill>
                  <a:srgbClr val="0070C0"/>
                </a:solidFill>
              </a:rPr>
              <a:t>MD5</a:t>
            </a:r>
          </a:p>
          <a:p>
            <a:pPr lvl="2"/>
            <a:r>
              <a:rPr lang="en-US" dirty="0">
                <a:solidFill>
                  <a:srgbClr val="808000"/>
                </a:solidFill>
              </a:rPr>
              <a:t>R(</a:t>
            </a:r>
            <a:r>
              <a:rPr lang="en-US" dirty="0" err="1">
                <a:solidFill>
                  <a:srgbClr val="808000"/>
                </a:solidFill>
              </a:rPr>
              <a:t>config</a:t>
            </a:r>
            <a:r>
              <a:rPr lang="en-US" dirty="0">
                <a:solidFill>
                  <a:srgbClr val="808000"/>
                </a:solidFill>
              </a:rPr>
              <a:t>-</a:t>
            </a:r>
            <a:r>
              <a:rPr lang="en-US" dirty="0">
                <a:solidFill>
                  <a:srgbClr val="0070C0"/>
                </a:solidFill>
              </a:rPr>
              <a:t>if</a:t>
            </a:r>
            <a:r>
              <a:rPr lang="en-US" dirty="0">
                <a:solidFill>
                  <a:srgbClr val="808000"/>
                </a:solidFill>
              </a:rPr>
              <a:t>)# </a:t>
            </a:r>
            <a:r>
              <a:rPr lang="en-US" dirty="0" err="1">
                <a:solidFill>
                  <a:srgbClr val="808000"/>
                </a:solidFill>
              </a:rPr>
              <a:t>ip</a:t>
            </a:r>
            <a:r>
              <a:rPr lang="en-US" dirty="0">
                <a:solidFill>
                  <a:srgbClr val="808000"/>
                </a:solidFill>
              </a:rPr>
              <a:t> </a:t>
            </a:r>
            <a:r>
              <a:rPr lang="en-US" dirty="0" err="1">
                <a:solidFill>
                  <a:srgbClr val="808000"/>
                </a:solidFill>
              </a:rPr>
              <a:t>ospf</a:t>
            </a:r>
            <a:r>
              <a:rPr lang="en-US" dirty="0">
                <a:solidFill>
                  <a:srgbClr val="808000"/>
                </a:solidFill>
              </a:rPr>
              <a:t> message-digest-key </a:t>
            </a:r>
            <a:r>
              <a:rPr lang="en-US" i="1" dirty="0">
                <a:solidFill>
                  <a:srgbClr val="808000"/>
                </a:solidFill>
              </a:rPr>
              <a:t>key</a:t>
            </a:r>
            <a:r>
              <a:rPr lang="en-US" dirty="0">
                <a:solidFill>
                  <a:srgbClr val="808000"/>
                </a:solidFill>
              </a:rPr>
              <a:t> md5 </a:t>
            </a:r>
            <a:r>
              <a:rPr lang="en-US" i="1" dirty="0">
                <a:solidFill>
                  <a:srgbClr val="808000"/>
                </a:solidFill>
              </a:rPr>
              <a:t>password</a:t>
            </a:r>
            <a:endParaRPr lang="fr-FR" i="1" dirty="0">
              <a:solidFill>
                <a:srgbClr val="808000"/>
              </a:solidFill>
            </a:endParaRPr>
          </a:p>
          <a:p>
            <a:pPr lvl="2"/>
            <a:r>
              <a:rPr lang="fr-FR" dirty="0" smtClean="0">
                <a:solidFill>
                  <a:srgbClr val="808000"/>
                </a:solidFill>
              </a:rPr>
              <a:t>R(config-</a:t>
            </a:r>
            <a:r>
              <a:rPr lang="fr-FR" dirty="0" smtClean="0">
                <a:solidFill>
                  <a:srgbClr val="0070C0"/>
                </a:solidFill>
              </a:rPr>
              <a:t>if</a:t>
            </a:r>
            <a:r>
              <a:rPr lang="fr-FR" dirty="0" smtClean="0">
                <a:solidFill>
                  <a:srgbClr val="808000"/>
                </a:solidFill>
              </a:rPr>
              <a:t>)# </a:t>
            </a:r>
            <a:r>
              <a:rPr lang="fr-FR" dirty="0" err="1" smtClean="0">
                <a:solidFill>
                  <a:srgbClr val="808000"/>
                </a:solidFill>
              </a:rPr>
              <a:t>ip</a:t>
            </a:r>
            <a:r>
              <a:rPr lang="fr-FR" dirty="0" smtClean="0">
                <a:solidFill>
                  <a:srgbClr val="808000"/>
                </a:solidFill>
              </a:rPr>
              <a:t> </a:t>
            </a:r>
            <a:r>
              <a:rPr lang="fr-FR" dirty="0" err="1" smtClean="0">
                <a:solidFill>
                  <a:srgbClr val="808000"/>
                </a:solidFill>
              </a:rPr>
              <a:t>ospf</a:t>
            </a:r>
            <a:r>
              <a:rPr lang="fr-FR" dirty="0" smtClean="0">
                <a:solidFill>
                  <a:srgbClr val="808000"/>
                </a:solidFill>
              </a:rPr>
              <a:t>  </a:t>
            </a:r>
            <a:r>
              <a:rPr lang="fr-FR" dirty="0" err="1" smtClean="0">
                <a:solidFill>
                  <a:srgbClr val="808000"/>
                </a:solidFill>
              </a:rPr>
              <a:t>authentication</a:t>
            </a:r>
            <a:r>
              <a:rPr lang="fr-FR" dirty="0" smtClean="0">
                <a:solidFill>
                  <a:srgbClr val="808000"/>
                </a:solidFill>
              </a:rPr>
              <a:t> </a:t>
            </a:r>
            <a:r>
              <a:rPr lang="fr-FR" dirty="0">
                <a:solidFill>
                  <a:srgbClr val="808000"/>
                </a:solidFill>
              </a:rPr>
              <a:t>message-digest</a:t>
            </a:r>
          </a:p>
          <a:p>
            <a:pPr lvl="2"/>
            <a:endParaRPr lang="fr-FR" dirty="0">
              <a:solidFill>
                <a:schemeClr val="accent2"/>
              </a:solidFill>
            </a:endParaRPr>
          </a:p>
          <a:p>
            <a:pPr lvl="2"/>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327</a:t>
            </a:fld>
            <a:endParaRPr lang="fr-BE" dirty="0"/>
          </a:p>
        </p:txBody>
      </p:sp>
    </p:spTree>
    <p:extLst>
      <p:ext uri="{BB962C8B-B14F-4D97-AF65-F5344CB8AC3E}">
        <p14:creationId xmlns:p14="http://schemas.microsoft.com/office/powerpoint/2010/main" val="3942326563"/>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Sécuriser OSPF</a:t>
            </a:r>
          </a:p>
        </p:txBody>
      </p:sp>
      <p:sp>
        <p:nvSpPr>
          <p:cNvPr id="3" name="Espace réservé du contenu 2"/>
          <p:cNvSpPr>
            <a:spLocks noGrp="1"/>
          </p:cNvSpPr>
          <p:nvPr>
            <p:ph idx="1"/>
          </p:nvPr>
        </p:nvSpPr>
        <p:spPr>
          <a:xfrm>
            <a:off x="457200" y="1600200"/>
            <a:ext cx="8229600" cy="1348237"/>
          </a:xfrm>
        </p:spPr>
        <p:txBody>
          <a:bodyPr>
            <a:normAutofit/>
          </a:bodyPr>
          <a:lstStyle/>
          <a:p>
            <a:r>
              <a:rPr lang="fr-FR" dirty="0" smtClean="0">
                <a:solidFill>
                  <a:schemeClr val="accent6">
                    <a:lumMod val="75000"/>
                  </a:schemeClr>
                </a:solidFill>
              </a:rPr>
              <a:t>Vérification de l’authentification</a:t>
            </a:r>
          </a:p>
          <a:p>
            <a:pPr lvl="1"/>
            <a:r>
              <a:rPr lang="fr-FR" dirty="0" smtClean="0"/>
              <a:t>L’authentification est activée?</a:t>
            </a:r>
          </a:p>
          <a:p>
            <a:pPr lvl="1"/>
            <a:r>
              <a:rPr lang="fr-FR" dirty="0" smtClean="0"/>
              <a:t>La table de routage est complète?</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852936"/>
            <a:ext cx="6582378"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a:spLocks noChangeArrowheads="1"/>
          </p:cNvSpPr>
          <p:nvPr/>
        </p:nvSpPr>
        <p:spPr bwMode="auto">
          <a:xfrm>
            <a:off x="1259632" y="5661248"/>
            <a:ext cx="4752528" cy="48056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328</a:t>
            </a:fld>
            <a:endParaRPr lang="fr-BE" dirty="0"/>
          </a:p>
        </p:txBody>
      </p:sp>
    </p:spTree>
    <p:extLst>
      <p:ext uri="{BB962C8B-B14F-4D97-AF65-F5344CB8AC3E}">
        <p14:creationId xmlns:p14="http://schemas.microsoft.com/office/powerpoint/2010/main" val="4010412704"/>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smtClean="0">
                <a:solidFill>
                  <a:schemeClr val="tx1"/>
                </a:solidFill>
              </a:rPr>
              <a:t>Vérification et dépannage</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Savoir où trouver une information</a:t>
            </a:r>
          </a:p>
          <a:p>
            <a:pPr lvl="1"/>
            <a:r>
              <a:rPr lang="fr-FR" dirty="0" smtClean="0">
                <a:solidFill>
                  <a:srgbClr val="0070C0"/>
                </a:solidFill>
              </a:rPr>
              <a:t>Vérifier la table de routage</a:t>
            </a:r>
            <a:endParaRPr lang="fr-FR" dirty="0">
              <a:solidFill>
                <a:srgbClr val="0070C0"/>
              </a:solidFill>
            </a:endParaRPr>
          </a:p>
          <a:p>
            <a:pPr marL="857250" lvl="2" indent="0">
              <a:buNone/>
            </a:pPr>
            <a:r>
              <a:rPr lang="fr-FR" dirty="0">
                <a:solidFill>
                  <a:srgbClr val="808000"/>
                </a:solidFill>
              </a:rPr>
              <a:t>#show </a:t>
            </a:r>
            <a:r>
              <a:rPr lang="fr-FR" dirty="0" err="1">
                <a:solidFill>
                  <a:srgbClr val="808000"/>
                </a:solidFill>
              </a:rPr>
              <a:t>ip</a:t>
            </a:r>
            <a:r>
              <a:rPr lang="fr-FR" dirty="0">
                <a:solidFill>
                  <a:srgbClr val="808000"/>
                </a:solidFill>
              </a:rPr>
              <a:t> </a:t>
            </a:r>
            <a:r>
              <a:rPr lang="fr-FR" dirty="0" smtClean="0">
                <a:solidFill>
                  <a:srgbClr val="808000"/>
                </a:solidFill>
              </a:rPr>
              <a:t>route [</a:t>
            </a:r>
            <a:r>
              <a:rPr lang="fr-FR" dirty="0" err="1" smtClean="0">
                <a:solidFill>
                  <a:srgbClr val="808000"/>
                </a:solidFill>
              </a:rPr>
              <a:t>ospf</a:t>
            </a:r>
            <a:r>
              <a:rPr lang="fr-FR" dirty="0" smtClean="0">
                <a:solidFill>
                  <a:srgbClr val="808000"/>
                </a:solidFill>
              </a:rPr>
              <a:t>]</a:t>
            </a:r>
            <a:endParaRPr lang="fr-FR" dirty="0">
              <a:solidFill>
                <a:srgbClr val="808000"/>
              </a:solidFill>
            </a:endParaRPr>
          </a:p>
          <a:p>
            <a:pPr marL="857250" lvl="2" indent="0">
              <a:buNone/>
            </a:pPr>
            <a:r>
              <a:rPr lang="fr-FR" dirty="0">
                <a:solidFill>
                  <a:srgbClr val="808000"/>
                </a:solidFill>
              </a:rPr>
              <a:t>#show ipv6 </a:t>
            </a:r>
            <a:r>
              <a:rPr lang="fr-FR" dirty="0" smtClean="0">
                <a:solidFill>
                  <a:srgbClr val="808000"/>
                </a:solidFill>
              </a:rPr>
              <a:t>route [</a:t>
            </a:r>
            <a:r>
              <a:rPr lang="fr-FR" dirty="0" err="1">
                <a:solidFill>
                  <a:srgbClr val="808000"/>
                </a:solidFill>
              </a:rPr>
              <a:t>ospf</a:t>
            </a:r>
            <a:r>
              <a:rPr lang="fr-FR" dirty="0" smtClean="0">
                <a:solidFill>
                  <a:srgbClr val="808000"/>
                </a:solidFill>
              </a:rPr>
              <a:t>]</a:t>
            </a:r>
          </a:p>
          <a:p>
            <a:pPr lvl="1"/>
            <a:r>
              <a:rPr lang="fr-FR" dirty="0" smtClean="0">
                <a:solidFill>
                  <a:srgbClr val="0070C0"/>
                </a:solidFill>
              </a:rPr>
              <a:t>Vérifier l’établissement des contiguïtés</a:t>
            </a:r>
          </a:p>
          <a:p>
            <a:pPr marL="857250" lvl="2" indent="0">
              <a:buNone/>
            </a:pPr>
            <a:r>
              <a:rPr lang="fr-FR" dirty="0" smtClean="0">
                <a:solidFill>
                  <a:srgbClr val="808000"/>
                </a:solidFill>
              </a:rPr>
              <a:t>#show </a:t>
            </a:r>
            <a:r>
              <a:rPr lang="fr-FR" dirty="0" err="1" smtClean="0">
                <a:solidFill>
                  <a:srgbClr val="808000"/>
                </a:solidFill>
              </a:rPr>
              <a:t>ip</a:t>
            </a:r>
            <a:r>
              <a:rPr lang="fr-FR" dirty="0" smtClean="0">
                <a:solidFill>
                  <a:srgbClr val="808000"/>
                </a:solidFill>
              </a:rPr>
              <a:t> </a:t>
            </a:r>
            <a:r>
              <a:rPr lang="fr-FR" dirty="0" err="1" smtClean="0">
                <a:solidFill>
                  <a:srgbClr val="808000"/>
                </a:solidFill>
              </a:rPr>
              <a:t>ospf</a:t>
            </a:r>
            <a:r>
              <a:rPr lang="fr-FR" dirty="0" smtClean="0">
                <a:solidFill>
                  <a:srgbClr val="808000"/>
                </a:solidFill>
              </a:rPr>
              <a:t> </a:t>
            </a:r>
            <a:r>
              <a:rPr lang="fr-FR" dirty="0" err="1" smtClean="0">
                <a:solidFill>
                  <a:srgbClr val="808000"/>
                </a:solidFill>
              </a:rPr>
              <a:t>neighbors</a:t>
            </a:r>
            <a:endParaRPr lang="fr-FR" dirty="0" smtClean="0">
              <a:solidFill>
                <a:srgbClr val="808000"/>
              </a:solidFill>
            </a:endParaRPr>
          </a:p>
          <a:p>
            <a:pPr marL="857250" lvl="2" indent="0">
              <a:buNone/>
            </a:pPr>
            <a:r>
              <a:rPr lang="fr-FR" dirty="0" smtClean="0">
                <a:solidFill>
                  <a:srgbClr val="808000"/>
                </a:solidFill>
              </a:rPr>
              <a:t>#show </a:t>
            </a:r>
            <a:r>
              <a:rPr lang="fr-FR" dirty="0" err="1" smtClean="0">
                <a:solidFill>
                  <a:srgbClr val="808000"/>
                </a:solidFill>
              </a:rPr>
              <a:t>ip</a:t>
            </a:r>
            <a:r>
              <a:rPr lang="fr-FR" dirty="0" smtClean="0">
                <a:solidFill>
                  <a:srgbClr val="808000"/>
                </a:solidFill>
              </a:rPr>
              <a:t> </a:t>
            </a:r>
            <a:r>
              <a:rPr lang="fr-FR" dirty="0" err="1" smtClean="0">
                <a:solidFill>
                  <a:srgbClr val="808000"/>
                </a:solidFill>
              </a:rPr>
              <a:t>ospf</a:t>
            </a:r>
            <a:r>
              <a:rPr lang="fr-FR" dirty="0" smtClean="0">
                <a:solidFill>
                  <a:srgbClr val="808000"/>
                </a:solidFill>
              </a:rPr>
              <a:t> interfaces</a:t>
            </a:r>
          </a:p>
          <a:p>
            <a:pPr marL="857250" lvl="2" indent="0">
              <a:buNone/>
            </a:pPr>
            <a:r>
              <a:rPr lang="fr-FR" dirty="0">
                <a:solidFill>
                  <a:srgbClr val="808000"/>
                </a:solidFill>
              </a:rPr>
              <a:t>#show </a:t>
            </a:r>
            <a:r>
              <a:rPr lang="fr-FR" dirty="0" smtClean="0">
                <a:solidFill>
                  <a:srgbClr val="808000"/>
                </a:solidFill>
              </a:rPr>
              <a:t>ipv6 </a:t>
            </a:r>
            <a:r>
              <a:rPr lang="fr-FR" dirty="0" err="1">
                <a:solidFill>
                  <a:srgbClr val="808000"/>
                </a:solidFill>
              </a:rPr>
              <a:t>ospf</a:t>
            </a:r>
            <a:r>
              <a:rPr lang="fr-FR" dirty="0">
                <a:solidFill>
                  <a:srgbClr val="808000"/>
                </a:solidFill>
              </a:rPr>
              <a:t> </a:t>
            </a:r>
            <a:r>
              <a:rPr lang="fr-FR" dirty="0" err="1">
                <a:solidFill>
                  <a:srgbClr val="808000"/>
                </a:solidFill>
              </a:rPr>
              <a:t>neighbors</a:t>
            </a:r>
            <a:endParaRPr lang="fr-FR" dirty="0">
              <a:solidFill>
                <a:srgbClr val="808000"/>
              </a:solidFill>
            </a:endParaRPr>
          </a:p>
          <a:p>
            <a:pPr lvl="1"/>
            <a:r>
              <a:rPr lang="fr-FR" dirty="0" smtClean="0">
                <a:solidFill>
                  <a:srgbClr val="0070C0"/>
                </a:solidFill>
              </a:rPr>
              <a:t>Vérifier la configuration d’OSPF</a:t>
            </a:r>
          </a:p>
          <a:p>
            <a:pPr marL="857250" lvl="2" indent="0">
              <a:buNone/>
            </a:pPr>
            <a:r>
              <a:rPr lang="fr-FR" dirty="0">
                <a:solidFill>
                  <a:srgbClr val="808000"/>
                </a:solidFill>
              </a:rPr>
              <a:t>#show </a:t>
            </a:r>
            <a:r>
              <a:rPr lang="fr-FR" dirty="0" err="1" smtClean="0">
                <a:solidFill>
                  <a:srgbClr val="808000"/>
                </a:solidFill>
              </a:rPr>
              <a:t>ip</a:t>
            </a:r>
            <a:r>
              <a:rPr lang="fr-FR" dirty="0" smtClean="0">
                <a:solidFill>
                  <a:srgbClr val="808000"/>
                </a:solidFill>
              </a:rPr>
              <a:t> </a:t>
            </a:r>
            <a:r>
              <a:rPr lang="fr-FR" dirty="0" err="1" smtClean="0">
                <a:solidFill>
                  <a:srgbClr val="808000"/>
                </a:solidFill>
              </a:rPr>
              <a:t>protocols</a:t>
            </a:r>
            <a:endParaRPr lang="fr-FR" dirty="0" smtClean="0">
              <a:solidFill>
                <a:srgbClr val="808000"/>
              </a:solidFill>
            </a:endParaRPr>
          </a:p>
          <a:p>
            <a:pPr marL="857250" lvl="2" indent="0">
              <a:buNone/>
            </a:pPr>
            <a:r>
              <a:rPr lang="fr-FR" dirty="0">
                <a:solidFill>
                  <a:srgbClr val="808000"/>
                </a:solidFill>
              </a:rPr>
              <a:t>#show </a:t>
            </a:r>
            <a:r>
              <a:rPr lang="fr-FR" dirty="0" smtClean="0">
                <a:solidFill>
                  <a:srgbClr val="808000"/>
                </a:solidFill>
              </a:rPr>
              <a:t>ipv6 </a:t>
            </a:r>
            <a:r>
              <a:rPr lang="fr-FR" dirty="0" err="1">
                <a:solidFill>
                  <a:srgbClr val="808000"/>
                </a:solidFill>
              </a:rPr>
              <a:t>protocols</a:t>
            </a:r>
            <a:endParaRPr lang="fr-FR" dirty="0">
              <a:solidFill>
                <a:srgbClr val="808000"/>
              </a:solidFill>
            </a:endParaRPr>
          </a:p>
          <a:p>
            <a:pPr marL="857250" lvl="2" indent="0">
              <a:buNone/>
            </a:pPr>
            <a:r>
              <a:rPr lang="fr-FR" dirty="0" smtClean="0">
                <a:solidFill>
                  <a:srgbClr val="808000"/>
                </a:solidFill>
              </a:rPr>
              <a:t>#show running-config</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329</a:t>
            </a:fld>
            <a:endParaRPr lang="fr-BE" dirty="0"/>
          </a:p>
        </p:txBody>
      </p:sp>
    </p:spTree>
    <p:extLst>
      <p:ext uri="{BB962C8B-B14F-4D97-AF65-F5344CB8AC3E}">
        <p14:creationId xmlns:p14="http://schemas.microsoft.com/office/powerpoint/2010/main" val="102908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type="body" sz="half" idx="1"/>
          </p:nvPr>
        </p:nvSpPr>
        <p:spPr>
          <a:xfrm>
            <a:off x="457200" y="1600200"/>
            <a:ext cx="8229600" cy="2476500"/>
          </a:xfrm>
        </p:spPr>
        <p:txBody>
          <a:bodyPr/>
          <a:lstStyle/>
          <a:p>
            <a:pPr eaLnBrk="1" hangingPunct="1">
              <a:lnSpc>
                <a:spcPct val="90000"/>
              </a:lnSpc>
            </a:pPr>
            <a:r>
              <a:rPr lang="fr-FR" altLang="fr-FR" sz="2800" dirty="0" smtClean="0">
                <a:solidFill>
                  <a:schemeClr val="accent6">
                    <a:lumMod val="75000"/>
                  </a:schemeClr>
                </a:solidFill>
              </a:rPr>
              <a:t>Facteurs de choix (1)</a:t>
            </a:r>
          </a:p>
          <a:p>
            <a:pPr lvl="1" eaLnBrk="1" hangingPunct="1">
              <a:lnSpc>
                <a:spcPct val="90000"/>
              </a:lnSpc>
            </a:pPr>
            <a:r>
              <a:rPr lang="fr-FR" altLang="fr-FR" sz="2400" dirty="0" smtClean="0"/>
              <a:t>Choix de la gamme (Campus, Virtuel, data center, …</a:t>
            </a:r>
          </a:p>
          <a:p>
            <a:pPr lvl="1" eaLnBrk="1" hangingPunct="1">
              <a:lnSpc>
                <a:spcPct val="90000"/>
              </a:lnSpc>
            </a:pPr>
            <a:r>
              <a:rPr lang="fr-FR" altLang="fr-FR" sz="2400" dirty="0" smtClean="0"/>
              <a:t>Choix du type (Fixe, Modulaire, empilable, …)</a:t>
            </a:r>
          </a:p>
          <a:p>
            <a:pPr lvl="1" eaLnBrk="1" hangingPunct="1">
              <a:lnSpc>
                <a:spcPct val="90000"/>
              </a:lnSpc>
            </a:pPr>
            <a:r>
              <a:rPr lang="fr-FR" altLang="fr-FR" sz="2400" dirty="0" smtClean="0"/>
              <a:t>Choix fonctionnalités (LAG, L3, …)</a:t>
            </a:r>
          </a:p>
          <a:p>
            <a:pPr lvl="1" eaLnBrk="1" hangingPunct="1">
              <a:lnSpc>
                <a:spcPct val="90000"/>
              </a:lnSpc>
            </a:pPr>
            <a:r>
              <a:rPr lang="fr-FR" altLang="fr-FR" sz="2400" dirty="0" smtClean="0"/>
              <a:t>Switch </a:t>
            </a:r>
            <a:r>
              <a:rPr lang="fr-FR" altLang="fr-FR" sz="2400" dirty="0" err="1" smtClean="0"/>
              <a:t>form</a:t>
            </a:r>
            <a:r>
              <a:rPr lang="fr-FR" altLang="fr-FR" sz="2400" dirty="0" smtClean="0"/>
              <a:t> factor (</a:t>
            </a:r>
            <a:r>
              <a:rPr lang="fr-FR" altLang="fr-FR" sz="2000" dirty="0" smtClean="0"/>
              <a:t>Épaisseur du commutateur, </a:t>
            </a:r>
            <a:r>
              <a:rPr lang="fr-FR" altLang="fr-FR" sz="2000" dirty="0" err="1" smtClean="0"/>
              <a:t>rackable</a:t>
            </a:r>
            <a:r>
              <a:rPr lang="fr-FR" altLang="fr-FR" sz="2000" dirty="0" smtClean="0"/>
              <a:t>, …)</a:t>
            </a:r>
            <a:endParaRPr lang="fr-FR" altLang="fr-FR" sz="2000" dirty="0" smtClean="0">
              <a:solidFill>
                <a:srgbClr val="FF9933"/>
              </a:solidFill>
            </a:endParaRPr>
          </a:p>
        </p:txBody>
      </p:sp>
      <p:sp>
        <p:nvSpPr>
          <p:cNvPr id="36870" name="Text Box 6"/>
          <p:cNvSpPr txBox="1">
            <a:spLocks noChangeArrowheads="1"/>
          </p:cNvSpPr>
          <p:nvPr/>
        </p:nvSpPr>
        <p:spPr bwMode="auto">
          <a:xfrm>
            <a:off x="3481214" y="4110566"/>
            <a:ext cx="1924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t>Commutateur 2U</a:t>
            </a:r>
          </a:p>
        </p:txBody>
      </p:sp>
      <p:sp>
        <p:nvSpPr>
          <p:cNvPr id="36872" name="Text Box 8"/>
          <p:cNvSpPr txBox="1">
            <a:spLocks noChangeArrowheads="1"/>
          </p:cNvSpPr>
          <p:nvPr/>
        </p:nvSpPr>
        <p:spPr bwMode="auto">
          <a:xfrm>
            <a:off x="6588224" y="4142407"/>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t>Routeur 3U</a:t>
            </a:r>
          </a:p>
        </p:txBody>
      </p:sp>
      <p:pic>
        <p:nvPicPr>
          <p:cNvPr id="3687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 y="4778375"/>
            <a:ext cx="2290763"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Text Box 11"/>
          <p:cNvSpPr txBox="1">
            <a:spLocks noChangeArrowheads="1"/>
          </p:cNvSpPr>
          <p:nvPr/>
        </p:nvSpPr>
        <p:spPr bwMode="auto">
          <a:xfrm>
            <a:off x="684213" y="4068355"/>
            <a:ext cx="1924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t>Commutateur 1U</a:t>
            </a:r>
          </a:p>
        </p:txBody>
      </p:sp>
      <p:sp>
        <p:nvSpPr>
          <p:cNvPr id="11"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defRPr/>
            </a:pPr>
            <a:r>
              <a:rPr lang="fr-FR" altLang="fr-FR" sz="2800" dirty="0"/>
              <a:t>Choix des périphériques appropriés</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4702543"/>
            <a:ext cx="27051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4369" y="4626343"/>
            <a:ext cx="290512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33</a:t>
            </a:fld>
            <a:endParaRPr lang="fr-BE" dirty="0"/>
          </a:p>
        </p:txBody>
      </p:sp>
      <p:sp>
        <p:nvSpPr>
          <p:cNvPr id="17"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1907527457"/>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solidFill>
                  <a:schemeClr val="tx1"/>
                </a:solidFill>
              </a:rPr>
              <a:t>Vérification et dépannage</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Connaître le fonctionnement d’OSPF</a:t>
            </a:r>
          </a:p>
          <a:p>
            <a:pPr lvl="1"/>
            <a:r>
              <a:rPr lang="fr-FR" dirty="0" smtClean="0">
                <a:solidFill>
                  <a:srgbClr val="0070C0"/>
                </a:solidFill>
              </a:rPr>
              <a:t>Problème de contiguïté</a:t>
            </a:r>
          </a:p>
          <a:p>
            <a:pPr lvl="2"/>
            <a:r>
              <a:rPr lang="fr-FR" dirty="0" smtClean="0"/>
              <a:t>OSPF est </a:t>
            </a:r>
            <a:r>
              <a:rPr lang="fr-FR" dirty="0"/>
              <a:t>activé?</a:t>
            </a:r>
          </a:p>
          <a:p>
            <a:pPr lvl="2"/>
            <a:r>
              <a:rPr lang="fr-FR" dirty="0"/>
              <a:t>Les interfaces sont activées pour </a:t>
            </a:r>
            <a:r>
              <a:rPr lang="fr-FR" dirty="0" smtClean="0"/>
              <a:t>OSPF?</a:t>
            </a:r>
            <a:endParaRPr lang="fr-FR" dirty="0"/>
          </a:p>
          <a:p>
            <a:pPr lvl="3"/>
            <a:r>
              <a:rPr lang="fr-FR" dirty="0" smtClean="0"/>
              <a:t>Les commandes </a:t>
            </a:r>
            <a:r>
              <a:rPr lang="fr-FR" dirty="0"/>
              <a:t>network </a:t>
            </a:r>
            <a:r>
              <a:rPr lang="fr-FR" dirty="0" smtClean="0"/>
              <a:t>sont-elles correctes?</a:t>
            </a:r>
            <a:endParaRPr lang="fr-FR" dirty="0"/>
          </a:p>
          <a:p>
            <a:pPr lvl="3"/>
            <a:r>
              <a:rPr lang="fr-FR" dirty="0"/>
              <a:t>L’interface n’est pas passive-interface?</a:t>
            </a:r>
          </a:p>
          <a:p>
            <a:pPr lvl="2"/>
            <a:r>
              <a:rPr lang="fr-FR" dirty="0" smtClean="0"/>
              <a:t>Les </a:t>
            </a:r>
            <a:r>
              <a:rPr lang="fr-FR" dirty="0"/>
              <a:t>interfaces sont up?</a:t>
            </a:r>
          </a:p>
          <a:p>
            <a:pPr lvl="2"/>
            <a:r>
              <a:rPr lang="fr-FR" dirty="0" smtClean="0"/>
              <a:t>Les </a:t>
            </a:r>
            <a:r>
              <a:rPr lang="fr-FR" dirty="0"/>
              <a:t>interfaces sont configurées correctement? </a:t>
            </a:r>
            <a:r>
              <a:rPr lang="fr-FR" dirty="0" smtClean="0"/>
              <a:t>(Adresses IP dans le même sous-réseau, même MTU)</a:t>
            </a:r>
            <a:endParaRPr lang="fr-FR" dirty="0"/>
          </a:p>
          <a:p>
            <a:pPr lvl="2"/>
            <a:r>
              <a:rPr lang="fr-FR" dirty="0"/>
              <a:t>Les types de réseau OSPF correspondent? </a:t>
            </a:r>
          </a:p>
          <a:p>
            <a:pPr lvl="2"/>
            <a:r>
              <a:rPr lang="fr-FR" dirty="0"/>
              <a:t>Les compteurs hello et </a:t>
            </a:r>
            <a:r>
              <a:rPr lang="fr-FR" dirty="0" err="1"/>
              <a:t>dead</a:t>
            </a:r>
            <a:r>
              <a:rPr lang="fr-FR" dirty="0"/>
              <a:t> correspondent?</a:t>
            </a:r>
          </a:p>
          <a:p>
            <a:pPr lvl="2"/>
            <a:r>
              <a:rPr lang="fr-FR" dirty="0" smtClean="0"/>
              <a:t>L’authentification OSPF est-elle </a:t>
            </a:r>
            <a:r>
              <a:rPr lang="fr-FR" dirty="0"/>
              <a:t>correctement configurée?</a:t>
            </a:r>
          </a:p>
          <a:p>
            <a:pPr lvl="2"/>
            <a:r>
              <a:rPr lang="fr-FR" dirty="0"/>
              <a:t>Le câble est-il fonctionnel?</a:t>
            </a:r>
          </a:p>
          <a:p>
            <a:pPr lvl="2"/>
            <a:r>
              <a:rPr lang="fr-FR" dirty="0" smtClean="0"/>
              <a:t>Des listes de contrôles d’accès bloquent-elles le trafic?</a:t>
            </a:r>
          </a:p>
          <a:p>
            <a:pPr lvl="2"/>
            <a:endParaRPr 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330</a:t>
            </a:fld>
            <a:endParaRPr lang="fr-BE" dirty="0"/>
          </a:p>
        </p:txBody>
      </p:sp>
    </p:spTree>
    <p:extLst>
      <p:ext uri="{BB962C8B-B14F-4D97-AF65-F5344CB8AC3E}">
        <p14:creationId xmlns:p14="http://schemas.microsoft.com/office/powerpoint/2010/main" val="218111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lstStyle/>
          <a:p>
            <a:r>
              <a:rPr lang="en-US" altLang="fr-FR" dirty="0"/>
              <a:t>Module </a:t>
            </a:r>
            <a:r>
              <a:rPr lang="en-US" altLang="fr-FR" dirty="0" smtClean="0"/>
              <a:t>6</a:t>
            </a:r>
            <a:r>
              <a:rPr lang="en-US" altLang="fr-FR" dirty="0"/>
              <a:t/>
            </a:r>
            <a:br>
              <a:rPr lang="en-US" altLang="fr-FR" dirty="0"/>
            </a:br>
            <a:r>
              <a:rPr lang="fr-FR" altLang="fr-FR" dirty="0"/>
              <a:t>OSPF à zones multiples</a:t>
            </a:r>
          </a:p>
        </p:txBody>
      </p:sp>
      <p:sp>
        <p:nvSpPr>
          <p:cNvPr id="2052" name="Rectangle 3"/>
          <p:cNvSpPr>
            <a:spLocks noGrp="1" noChangeArrowheads="1"/>
          </p:cNvSpPr>
          <p:nvPr>
            <p:ph type="subTitle" idx="1"/>
          </p:nvPr>
        </p:nvSpPr>
        <p:spPr/>
        <p:txBody>
          <a:bodyPr/>
          <a:lstStyle/>
          <a:p>
            <a:pPr eaLnBrk="1" hangingPunct="1"/>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331</a:t>
            </a:fld>
            <a:endParaRPr lang="fr-BE" dirty="0"/>
          </a:p>
        </p:txBody>
      </p:sp>
    </p:spTree>
    <p:extLst>
      <p:ext uri="{BB962C8B-B14F-4D97-AF65-F5344CB8AC3E}">
        <p14:creationId xmlns:p14="http://schemas.microsoft.com/office/powerpoint/2010/main" val="426361103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Objectifs du module</a:t>
            </a:r>
            <a:endParaRPr lang="fr-FR" dirty="0"/>
          </a:p>
        </p:txBody>
      </p:sp>
      <p:sp>
        <p:nvSpPr>
          <p:cNvPr id="3" name="Espace réservé du contenu 2"/>
          <p:cNvSpPr>
            <a:spLocks noGrp="1"/>
          </p:cNvSpPr>
          <p:nvPr>
            <p:ph idx="1"/>
          </p:nvPr>
        </p:nvSpPr>
        <p:spPr/>
        <p:txBody>
          <a:bodyPr>
            <a:normAutofit/>
          </a:bodyPr>
          <a:lstStyle/>
          <a:p>
            <a:pPr eaLnBrk="1" hangingPunct="1"/>
            <a:r>
              <a:rPr lang="fr-FR" altLang="fr-FR" dirty="0">
                <a:solidFill>
                  <a:schemeClr val="accent6">
                    <a:lumMod val="75000"/>
                  </a:schemeClr>
                </a:solidFill>
              </a:rPr>
              <a:t>Objectifs</a:t>
            </a:r>
          </a:p>
          <a:p>
            <a:pPr lvl="1" eaLnBrk="1" hangingPunct="1">
              <a:lnSpc>
                <a:spcPct val="90000"/>
              </a:lnSpc>
            </a:pPr>
            <a:r>
              <a:rPr lang="fr-FR" altLang="fr-FR" dirty="0" smtClean="0"/>
              <a:t>Décrire le fonctionnement du protocole de routage OSPF à zones multiples .</a:t>
            </a:r>
          </a:p>
          <a:p>
            <a:pPr lvl="1" eaLnBrk="1" hangingPunct="1">
              <a:lnSpc>
                <a:spcPct val="90000"/>
              </a:lnSpc>
            </a:pPr>
            <a:r>
              <a:rPr lang="fr-FR" altLang="fr-FR" dirty="0" smtClean="0"/>
              <a:t>Configurer le protocole OSPF à zones multiples sur un petit </a:t>
            </a:r>
            <a:r>
              <a:rPr lang="fr-FR" altLang="fr-FR" dirty="0" err="1" smtClean="0"/>
              <a:t>interréseau</a:t>
            </a:r>
            <a:r>
              <a:rPr lang="fr-FR" altLang="fr-FR" dirty="0" smtClean="0"/>
              <a:t> routé.</a:t>
            </a:r>
            <a:endParaRPr lang="fr-FR" altLang="fr-FR" dirty="0"/>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332</a:t>
            </a:fld>
            <a:endParaRPr lang="fr-BE" dirty="0"/>
          </a:p>
        </p:txBody>
      </p:sp>
    </p:spTree>
    <p:extLst>
      <p:ext uri="{BB962C8B-B14F-4D97-AF65-F5344CB8AC3E}">
        <p14:creationId xmlns:p14="http://schemas.microsoft.com/office/powerpoint/2010/main" val="3336487365"/>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ltLang="fr-FR" dirty="0"/>
              <a:t>Inconvénients des protocoles de routage d’état des liaisons</a:t>
            </a:r>
            <a:endParaRPr lang="fr-FR" dirty="0"/>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Mémoire requise</a:t>
            </a:r>
          </a:p>
          <a:p>
            <a:pPr lvl="1"/>
            <a:r>
              <a:rPr lang="fr-FR" dirty="0">
                <a:solidFill>
                  <a:srgbClr val="0070C0"/>
                </a:solidFill>
              </a:rPr>
              <a:t>Nécessitent </a:t>
            </a:r>
            <a:r>
              <a:rPr lang="fr-FR" dirty="0" smtClean="0">
                <a:solidFill>
                  <a:srgbClr val="0070C0"/>
                </a:solidFill>
              </a:rPr>
              <a:t>plus de mémoire </a:t>
            </a:r>
            <a:endParaRPr lang="fr-FR" dirty="0">
              <a:solidFill>
                <a:srgbClr val="0070C0"/>
              </a:solidFill>
            </a:endParaRPr>
          </a:p>
          <a:p>
            <a:pPr lvl="2"/>
            <a:r>
              <a:rPr lang="fr-FR" dirty="0"/>
              <a:t>Pour l’utilisation des bases de données d’état des </a:t>
            </a:r>
            <a:r>
              <a:rPr lang="fr-FR" dirty="0" smtClean="0"/>
              <a:t>liaisons.</a:t>
            </a:r>
            <a:endParaRPr lang="fr-FR" dirty="0"/>
          </a:p>
          <a:p>
            <a:pPr lvl="2"/>
            <a:r>
              <a:rPr lang="fr-FR" dirty="0"/>
              <a:t>A la création de l’arborescence </a:t>
            </a:r>
            <a:r>
              <a:rPr lang="fr-FR" dirty="0" smtClean="0"/>
              <a:t>SPF.</a:t>
            </a:r>
            <a:endParaRPr lang="fr-FR" dirty="0"/>
          </a:p>
          <a:p>
            <a:r>
              <a:rPr lang="fr-FR" dirty="0">
                <a:solidFill>
                  <a:schemeClr val="accent6">
                    <a:lumMod val="75000"/>
                  </a:schemeClr>
                </a:solidFill>
              </a:rPr>
              <a:t>Temps processeur requis</a:t>
            </a:r>
          </a:p>
          <a:p>
            <a:pPr lvl="1"/>
            <a:r>
              <a:rPr lang="fr-FR" dirty="0">
                <a:solidFill>
                  <a:srgbClr val="0070C0"/>
                </a:solidFill>
              </a:rPr>
              <a:t>Construction d’une carte topologique complète </a:t>
            </a:r>
            <a:endParaRPr lang="fr-FR" dirty="0" smtClean="0">
              <a:solidFill>
                <a:srgbClr val="0070C0"/>
              </a:solidFill>
            </a:endParaRPr>
          </a:p>
          <a:p>
            <a:pPr marL="914400" lvl="2" indent="0">
              <a:buNone/>
            </a:pPr>
            <a:r>
              <a:rPr lang="fr-FR" dirty="0" smtClean="0">
                <a:sym typeface="Wingdings" panose="05000000000000000000" pitchFamily="2" charset="2"/>
              </a:rPr>
              <a:t></a:t>
            </a:r>
            <a:r>
              <a:rPr lang="fr-FR" dirty="0" smtClean="0"/>
              <a:t> </a:t>
            </a:r>
            <a:r>
              <a:rPr lang="fr-FR" dirty="0"/>
              <a:t>SPF a besoin de davantage de temps processeur que EIGRP par exemple.</a:t>
            </a:r>
          </a:p>
          <a:p>
            <a:r>
              <a:rPr lang="fr-FR" dirty="0">
                <a:solidFill>
                  <a:schemeClr val="accent6">
                    <a:lumMod val="75000"/>
                  </a:schemeClr>
                </a:solidFill>
              </a:rPr>
              <a:t>Bande passante requise</a:t>
            </a:r>
          </a:p>
          <a:p>
            <a:pPr lvl="1"/>
            <a:r>
              <a:rPr lang="fr-FR" dirty="0" smtClean="0">
                <a:solidFill>
                  <a:srgbClr val="0070C0"/>
                </a:solidFill>
              </a:rPr>
              <a:t>Diffusion de LSA</a:t>
            </a:r>
          </a:p>
          <a:p>
            <a:pPr lvl="2"/>
            <a:r>
              <a:rPr lang="fr-FR" dirty="0" smtClean="0"/>
              <a:t>Principalement au démarrage </a:t>
            </a:r>
            <a:r>
              <a:rPr lang="fr-FR" dirty="0"/>
              <a:t>initial des routeurs, l</a:t>
            </a:r>
            <a:r>
              <a:rPr lang="fr-FR" dirty="0" smtClean="0"/>
              <a:t>a </a:t>
            </a:r>
            <a:r>
              <a:rPr lang="fr-FR" dirty="0"/>
              <a:t>diffusion des paquets d’état des liaisons peut affecter la </a:t>
            </a:r>
            <a:r>
              <a:rPr lang="fr-FR" dirty="0" smtClean="0"/>
              <a:t>BP disponible.</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333</a:t>
            </a:fld>
            <a:endParaRPr lang="fr-BE" dirty="0"/>
          </a:p>
        </p:txBody>
      </p:sp>
    </p:spTree>
    <p:extLst>
      <p:ext uri="{BB962C8B-B14F-4D97-AF65-F5344CB8AC3E}">
        <p14:creationId xmlns:p14="http://schemas.microsoft.com/office/powerpoint/2010/main" val="1018343780"/>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OSPF à zone multiples</a:t>
            </a:r>
          </a:p>
        </p:txBody>
      </p:sp>
      <p:sp>
        <p:nvSpPr>
          <p:cNvPr id="3" name="Espace réservé du contenu 2"/>
          <p:cNvSpPr>
            <a:spLocks noGrp="1"/>
          </p:cNvSpPr>
          <p:nvPr>
            <p:ph idx="1"/>
          </p:nvPr>
        </p:nvSpPr>
        <p:spPr>
          <a:xfrm>
            <a:off x="457200" y="1600200"/>
            <a:ext cx="8363272" cy="4493095"/>
          </a:xfrm>
        </p:spPr>
        <p:txBody>
          <a:bodyPr>
            <a:normAutofit/>
          </a:bodyPr>
          <a:lstStyle/>
          <a:p>
            <a:r>
              <a:rPr lang="fr-FR" dirty="0" smtClean="0">
                <a:solidFill>
                  <a:schemeClr val="accent6">
                    <a:lumMod val="75000"/>
                  </a:schemeClr>
                </a:solidFill>
              </a:rPr>
              <a:t>Réseau </a:t>
            </a:r>
            <a:r>
              <a:rPr lang="fr-FR" dirty="0">
                <a:solidFill>
                  <a:schemeClr val="accent6">
                    <a:lumMod val="75000"/>
                  </a:schemeClr>
                </a:solidFill>
              </a:rPr>
              <a:t>OSPF de grande </a:t>
            </a:r>
            <a:r>
              <a:rPr lang="fr-FR" dirty="0" smtClean="0">
                <a:solidFill>
                  <a:schemeClr val="accent6">
                    <a:lumMod val="75000"/>
                  </a:schemeClr>
                </a:solidFill>
              </a:rPr>
              <a:t>taille</a:t>
            </a:r>
          </a:p>
          <a:p>
            <a:pPr lvl="1"/>
            <a:r>
              <a:rPr lang="fr-FR" dirty="0" smtClean="0">
                <a:solidFill>
                  <a:srgbClr val="0070C0"/>
                </a:solidFill>
              </a:rPr>
              <a:t>Trop de routeurs dans le réseau</a:t>
            </a:r>
          </a:p>
          <a:p>
            <a:pPr lvl="2"/>
            <a:r>
              <a:rPr lang="fr-FR" dirty="0" smtClean="0">
                <a:solidFill>
                  <a:srgbClr val="00B0F0"/>
                </a:solidFill>
              </a:rPr>
              <a:t>Risque de manque de ressources processeur.</a:t>
            </a:r>
          </a:p>
          <a:p>
            <a:pPr lvl="3"/>
            <a:r>
              <a:rPr lang="fr-FR" dirty="0" smtClean="0"/>
              <a:t>Trop de traitements à effectuer (calcul SPF, mise à jour de la R.T., …)</a:t>
            </a:r>
          </a:p>
          <a:p>
            <a:pPr lvl="2"/>
            <a:r>
              <a:rPr lang="fr-FR" dirty="0" smtClean="0">
                <a:solidFill>
                  <a:srgbClr val="00B0F0"/>
                </a:solidFill>
              </a:rPr>
              <a:t>Risque de routage incorrect.</a:t>
            </a:r>
          </a:p>
          <a:p>
            <a:pPr lvl="3"/>
            <a:r>
              <a:rPr lang="fr-FR" dirty="0" smtClean="0"/>
              <a:t>Le </a:t>
            </a:r>
            <a:r>
              <a:rPr lang="fr-FR" dirty="0"/>
              <a:t>protocole </a:t>
            </a:r>
            <a:r>
              <a:rPr lang="fr-FR" dirty="0" smtClean="0"/>
              <a:t>SPF pourrait s’exécuter trop souvent, empêchant une convergence rapide.</a:t>
            </a:r>
          </a:p>
          <a:p>
            <a:pPr lvl="2"/>
            <a:r>
              <a:rPr lang="fr-FR" dirty="0" smtClean="0">
                <a:solidFill>
                  <a:srgbClr val="00B0F0"/>
                </a:solidFill>
              </a:rPr>
              <a:t>Risque </a:t>
            </a:r>
            <a:r>
              <a:rPr lang="fr-FR" dirty="0">
                <a:solidFill>
                  <a:srgbClr val="00B0F0"/>
                </a:solidFill>
              </a:rPr>
              <a:t>de manque de </a:t>
            </a:r>
            <a:r>
              <a:rPr lang="fr-FR" dirty="0" smtClean="0">
                <a:solidFill>
                  <a:srgbClr val="00B0F0"/>
                </a:solidFill>
              </a:rPr>
              <a:t>mémoire.</a:t>
            </a:r>
          </a:p>
          <a:p>
            <a:pPr lvl="3"/>
            <a:r>
              <a:rPr lang="fr-FR" dirty="0" smtClean="0"/>
              <a:t>La </a:t>
            </a:r>
            <a:r>
              <a:rPr lang="fr-FR" dirty="0"/>
              <a:t>base de données d'états de </a:t>
            </a:r>
            <a:r>
              <a:rPr lang="fr-FR" dirty="0" smtClean="0"/>
              <a:t>liens (LSDB) devenant très volumineuse.</a:t>
            </a:r>
          </a:p>
          <a:p>
            <a:pPr lvl="2"/>
            <a:r>
              <a:rPr lang="fr-FR" dirty="0" smtClean="0">
                <a:solidFill>
                  <a:srgbClr val="00B0F0"/>
                </a:solidFill>
              </a:rPr>
              <a:t>Risque d’avoir une R.T. trop grande.</a:t>
            </a:r>
          </a:p>
          <a:p>
            <a:pPr lvl="3"/>
            <a:r>
              <a:rPr lang="fr-FR" dirty="0" smtClean="0"/>
              <a:t>Pas de récapitulatif automatique de route.</a:t>
            </a:r>
          </a:p>
          <a:p>
            <a:pPr lvl="3"/>
            <a:r>
              <a:rPr lang="fr-FR" dirty="0" smtClean="0"/>
              <a:t>Recherche de route plus difficile.</a:t>
            </a:r>
          </a:p>
          <a:p>
            <a:pPr lvl="3"/>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334</a:t>
            </a:fld>
            <a:endParaRPr lang="fr-BE" dirty="0"/>
          </a:p>
        </p:txBody>
      </p:sp>
    </p:spTree>
    <p:extLst>
      <p:ext uri="{BB962C8B-B14F-4D97-AF65-F5344CB8AC3E}">
        <p14:creationId xmlns:p14="http://schemas.microsoft.com/office/powerpoint/2010/main" val="149466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OSPF à zone multiples</a:t>
            </a:r>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Zones OSPF</a:t>
            </a:r>
          </a:p>
          <a:p>
            <a:pPr lvl="1"/>
            <a:r>
              <a:rPr lang="fr-FR" dirty="0" smtClean="0">
                <a:solidFill>
                  <a:srgbClr val="0070C0"/>
                </a:solidFill>
              </a:rPr>
              <a:t>Notion de zone</a:t>
            </a:r>
          </a:p>
          <a:p>
            <a:pPr lvl="2"/>
            <a:r>
              <a:rPr lang="fr-FR" dirty="0" smtClean="0"/>
              <a:t>Groupe </a:t>
            </a:r>
            <a:r>
              <a:rPr lang="fr-FR" dirty="0"/>
              <a:t>de routeurs partageant les mêmes informations d’état de </a:t>
            </a:r>
            <a:r>
              <a:rPr lang="fr-FR" dirty="0" smtClean="0"/>
              <a:t>liens.</a:t>
            </a:r>
            <a:endParaRPr lang="fr-FR" dirty="0"/>
          </a:p>
          <a:p>
            <a:pPr lvl="2"/>
            <a:r>
              <a:rPr lang="fr-FR" dirty="0"/>
              <a:t>Tous les routeurs OSPF de la même zone doivent avoir les mêmes informations dans leur </a:t>
            </a:r>
            <a:r>
              <a:rPr lang="fr-FR" dirty="0" smtClean="0"/>
              <a:t>LSDB.</a:t>
            </a:r>
            <a:endParaRPr lang="fr-FR" dirty="0"/>
          </a:p>
          <a:p>
            <a:pPr lvl="1"/>
            <a:r>
              <a:rPr lang="fr-FR" dirty="0">
                <a:solidFill>
                  <a:srgbClr val="0070C0"/>
                </a:solidFill>
              </a:rPr>
              <a:t>Zone unique</a:t>
            </a:r>
          </a:p>
          <a:p>
            <a:pPr lvl="2"/>
            <a:r>
              <a:rPr lang="fr-FR" dirty="0"/>
              <a:t>Lorsque tous les routeurs OSPF sont dans la même </a:t>
            </a:r>
            <a:r>
              <a:rPr lang="fr-FR" dirty="0" smtClean="0"/>
              <a:t>zones.</a:t>
            </a:r>
            <a:endParaRPr lang="fr-FR" dirty="0"/>
          </a:p>
          <a:p>
            <a:pPr lvl="2"/>
            <a:r>
              <a:rPr lang="fr-FR" dirty="0"/>
              <a:t>Il est conseillé d’utiliser le 0 comme numéro de </a:t>
            </a:r>
            <a:r>
              <a:rPr lang="fr-FR" dirty="0" smtClean="0"/>
              <a:t>zone.</a:t>
            </a:r>
            <a:endParaRPr lang="fr-FR" dirty="0"/>
          </a:p>
          <a:p>
            <a:pPr lvl="1"/>
            <a:r>
              <a:rPr lang="fr-FR" dirty="0">
                <a:solidFill>
                  <a:srgbClr val="0070C0"/>
                </a:solidFill>
              </a:rPr>
              <a:t>Zones multiples</a:t>
            </a:r>
          </a:p>
          <a:p>
            <a:pPr lvl="2"/>
            <a:r>
              <a:rPr lang="fr-FR" dirty="0" smtClean="0"/>
              <a:t>Un ou plusieurs routeurs ont des interfaces dans des zones différentes. </a:t>
            </a:r>
          </a:p>
          <a:p>
            <a:pPr lvl="2"/>
            <a:r>
              <a:rPr lang="fr-FR" dirty="0" smtClean="0"/>
              <a:t>La </a:t>
            </a:r>
            <a:r>
              <a:rPr lang="fr-FR" dirty="0"/>
              <a:t>zone 0 est la zone </a:t>
            </a:r>
            <a:r>
              <a:rPr lang="fr-FR" dirty="0" err="1" smtClean="0"/>
              <a:t>backbone</a:t>
            </a:r>
            <a:r>
              <a:rPr lang="fr-FR" dirty="0" smtClean="0"/>
              <a:t>.</a:t>
            </a:r>
          </a:p>
          <a:p>
            <a:pPr lvl="2"/>
            <a:endParaRPr lang="fr-FR" dirty="0"/>
          </a:p>
          <a:p>
            <a:pPr lvl="1"/>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335</a:t>
            </a:fld>
            <a:endParaRPr lang="fr-BE" dirty="0"/>
          </a:p>
        </p:txBody>
      </p:sp>
    </p:spTree>
    <p:extLst>
      <p:ext uri="{BB962C8B-B14F-4D97-AF65-F5344CB8AC3E}">
        <p14:creationId xmlns:p14="http://schemas.microsoft.com/office/powerpoint/2010/main" val="139831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Conception hiérarchique</a:t>
            </a:r>
          </a:p>
          <a:p>
            <a:pPr lvl="1"/>
            <a:r>
              <a:rPr lang="fr-FR" dirty="0" smtClean="0">
                <a:solidFill>
                  <a:srgbClr val="0070C0"/>
                </a:solidFill>
              </a:rPr>
              <a:t>OSPF à zone multiples</a:t>
            </a:r>
          </a:p>
          <a:p>
            <a:pPr lvl="2"/>
            <a:r>
              <a:rPr lang="fr-FR" dirty="0"/>
              <a:t>But = diviser </a:t>
            </a:r>
            <a:r>
              <a:rPr lang="fr-FR" dirty="0" smtClean="0"/>
              <a:t>un </a:t>
            </a:r>
            <a:r>
              <a:rPr lang="fr-FR" dirty="0"/>
              <a:t>réseau OSPF de grande </a:t>
            </a:r>
            <a:r>
              <a:rPr lang="fr-FR" dirty="0" smtClean="0"/>
              <a:t>taille.</a:t>
            </a:r>
            <a:endParaRPr lang="fr-FR" dirty="0"/>
          </a:p>
          <a:p>
            <a:pPr lvl="1"/>
            <a:r>
              <a:rPr lang="fr-FR" dirty="0" smtClean="0">
                <a:solidFill>
                  <a:srgbClr val="0070C0"/>
                </a:solidFill>
              </a:rPr>
              <a:t>Avantages</a:t>
            </a:r>
          </a:p>
          <a:p>
            <a:pPr lvl="2"/>
            <a:r>
              <a:rPr lang="fr-FR" dirty="0" smtClean="0"/>
              <a:t>L’utilisation de plusieurs </a:t>
            </a:r>
            <a:r>
              <a:rPr lang="fr-FR" dirty="0"/>
              <a:t>zones </a:t>
            </a:r>
            <a:r>
              <a:rPr lang="fr-FR" dirty="0" smtClean="0"/>
              <a:t>va permettre un routage hiérarchique.</a:t>
            </a:r>
          </a:p>
          <a:p>
            <a:pPr lvl="3"/>
            <a:r>
              <a:rPr lang="fr-FR" dirty="0" smtClean="0"/>
              <a:t>Permet </a:t>
            </a:r>
            <a:r>
              <a:rPr lang="fr-FR" dirty="0"/>
              <a:t>un meilleur groupement (résumé) des </a:t>
            </a:r>
            <a:r>
              <a:rPr lang="fr-FR" dirty="0" smtClean="0"/>
              <a:t>routes.</a:t>
            </a:r>
          </a:p>
          <a:p>
            <a:pPr lvl="3"/>
            <a:r>
              <a:rPr lang="fr-FR" dirty="0" smtClean="0"/>
              <a:t>Permet d’isoler certains problèmes </a:t>
            </a:r>
            <a:r>
              <a:rPr lang="fr-FR" dirty="0"/>
              <a:t>de routage dans une zone.</a:t>
            </a:r>
          </a:p>
          <a:p>
            <a:pPr lvl="3"/>
            <a:r>
              <a:rPr lang="fr-FR" dirty="0" smtClean="0"/>
              <a:t>Permet de </a:t>
            </a:r>
            <a:r>
              <a:rPr lang="fr-FR" dirty="0"/>
              <a:t>limiter la quantité de données d’état des liaisons diffusées sur un </a:t>
            </a:r>
            <a:r>
              <a:rPr lang="fr-FR" dirty="0" smtClean="0"/>
              <a:t>domaine.</a:t>
            </a:r>
          </a:p>
          <a:p>
            <a:pPr lvl="3"/>
            <a:r>
              <a:rPr lang="fr-FR" dirty="0" smtClean="0"/>
              <a:t>Permet de limiter la quantité de ressources nécessaires.</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336</a:t>
            </a:fld>
            <a:endParaRPr lang="fr-BE" dirty="0"/>
          </a:p>
        </p:txBody>
      </p:sp>
      <p:sp>
        <p:nvSpPr>
          <p:cNvPr id="7"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1" kern="1200">
                <a:solidFill>
                  <a:schemeClr val="tx1"/>
                </a:solidFill>
                <a:latin typeface="+mj-lt"/>
                <a:ea typeface="+mj-ea"/>
                <a:cs typeface="+mj-cs"/>
              </a:defRPr>
            </a:lvl1pPr>
          </a:lstStyle>
          <a:p>
            <a:r>
              <a:rPr lang="fr-FR" dirty="0" smtClean="0"/>
              <a:t>OSPF à zone multiples</a:t>
            </a:r>
            <a:endParaRPr lang="fr-FR" dirty="0"/>
          </a:p>
        </p:txBody>
      </p:sp>
    </p:spTree>
    <p:extLst>
      <p:ext uri="{BB962C8B-B14F-4D97-AF65-F5344CB8AC3E}">
        <p14:creationId xmlns:p14="http://schemas.microsoft.com/office/powerpoint/2010/main" val="1763937054"/>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060848"/>
            <a:ext cx="5505207" cy="3753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OSPF à zone multiples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Conception de réseau hiérarchique. </a:t>
            </a:r>
          </a:p>
          <a:p>
            <a:endParaRPr lang="fr-FR" dirty="0"/>
          </a:p>
        </p:txBody>
      </p:sp>
      <p:sp>
        <p:nvSpPr>
          <p:cNvPr id="6" name="Text Box 5"/>
          <p:cNvSpPr txBox="1">
            <a:spLocks noChangeArrowheads="1"/>
          </p:cNvSpPr>
          <p:nvPr/>
        </p:nvSpPr>
        <p:spPr bwMode="auto">
          <a:xfrm>
            <a:off x="5975648" y="3085052"/>
            <a:ext cx="31918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285750" indent="-285750" eaLnBrk="1" hangingPunct="1">
              <a:spcBef>
                <a:spcPct val="0"/>
              </a:spcBef>
              <a:buFont typeface="Wingdings"/>
              <a:buChar char="à"/>
            </a:pPr>
            <a:r>
              <a:rPr lang="fr-FR" altLang="fr-FR" sz="1800" dirty="0" smtClean="0">
                <a:sym typeface="Wingdings" panose="05000000000000000000" pitchFamily="2" charset="2"/>
              </a:rPr>
              <a:t>Les tables de routage sont</a:t>
            </a:r>
          </a:p>
          <a:p>
            <a:pPr eaLnBrk="1" hangingPunct="1">
              <a:spcBef>
                <a:spcPct val="0"/>
              </a:spcBef>
              <a:buNone/>
            </a:pPr>
            <a:r>
              <a:rPr lang="fr-FR" altLang="fr-FR" sz="1800" dirty="0">
                <a:sym typeface="Wingdings" panose="05000000000000000000" pitchFamily="2" charset="2"/>
              </a:rPr>
              <a:t> </a:t>
            </a:r>
            <a:r>
              <a:rPr lang="fr-FR" altLang="fr-FR" sz="1800" dirty="0" smtClean="0">
                <a:sym typeface="Wingdings" panose="05000000000000000000" pitchFamily="2" charset="2"/>
              </a:rPr>
              <a:t>plus petite</a:t>
            </a:r>
            <a:endParaRPr lang="fr-FR" altLang="fr-FR" sz="1800" dirty="0"/>
          </a:p>
        </p:txBody>
      </p:sp>
      <p:sp>
        <p:nvSpPr>
          <p:cNvPr id="8" name="Text Box 7"/>
          <p:cNvSpPr txBox="1">
            <a:spLocks noChangeArrowheads="1"/>
          </p:cNvSpPr>
          <p:nvPr/>
        </p:nvSpPr>
        <p:spPr bwMode="auto">
          <a:xfrm>
            <a:off x="5975648" y="2320702"/>
            <a:ext cx="31726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Chaque zone contient moins </a:t>
            </a:r>
          </a:p>
          <a:p>
            <a:pPr eaLnBrk="1" hangingPunct="1">
              <a:spcBef>
                <a:spcPct val="0"/>
              </a:spcBef>
              <a:buFontTx/>
              <a:buNone/>
            </a:pPr>
            <a:r>
              <a:rPr lang="fr-FR" altLang="fr-FR" sz="1800" dirty="0" smtClean="0"/>
              <a:t>de routeurs que l’ensemble</a:t>
            </a:r>
          </a:p>
        </p:txBody>
      </p:sp>
      <p:sp>
        <p:nvSpPr>
          <p:cNvPr id="15" name="Oval 6"/>
          <p:cNvSpPr>
            <a:spLocks noChangeArrowheads="1"/>
          </p:cNvSpPr>
          <p:nvPr/>
        </p:nvSpPr>
        <p:spPr bwMode="auto">
          <a:xfrm>
            <a:off x="2843808" y="4005064"/>
            <a:ext cx="2736304" cy="151216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1" name="Text Box 5"/>
          <p:cNvSpPr txBox="1">
            <a:spLocks noChangeArrowheads="1"/>
          </p:cNvSpPr>
          <p:nvPr/>
        </p:nvSpPr>
        <p:spPr bwMode="auto">
          <a:xfrm>
            <a:off x="143000" y="3429000"/>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None/>
            </a:pPr>
            <a:r>
              <a:rPr lang="fr-FR" altLang="fr-FR" sz="1800" dirty="0" smtClean="0">
                <a:solidFill>
                  <a:srgbClr val="0070C0"/>
                </a:solidFill>
              </a:rPr>
              <a:t>Zone </a:t>
            </a:r>
            <a:r>
              <a:rPr lang="fr-FR" altLang="fr-FR" sz="1800" dirty="0" err="1" smtClean="0">
                <a:solidFill>
                  <a:srgbClr val="0070C0"/>
                </a:solidFill>
              </a:rPr>
              <a:t>Backbone</a:t>
            </a:r>
            <a:endParaRPr lang="fr-FR" altLang="fr-FR" sz="1800" dirty="0">
              <a:solidFill>
                <a:srgbClr val="0070C0"/>
              </a:solidFill>
            </a:endParaRPr>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337</a:t>
            </a:fld>
            <a:endParaRPr lang="fr-BE" dirty="0"/>
          </a:p>
        </p:txBody>
      </p:sp>
    </p:spTree>
    <p:extLst>
      <p:ext uri="{BB962C8B-B14F-4D97-AF65-F5344CB8AC3E}">
        <p14:creationId xmlns:p14="http://schemas.microsoft.com/office/powerpoint/2010/main" val="211017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5" grpId="0" animBg="1"/>
      <p:bldP spid="11" grpId="0"/>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76872"/>
            <a:ext cx="5273377" cy="359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OSPF à zone multiples</a:t>
            </a:r>
          </a:p>
        </p:txBody>
      </p:sp>
      <p:sp>
        <p:nvSpPr>
          <p:cNvPr id="3" name="Espace réservé du contenu 2"/>
          <p:cNvSpPr>
            <a:spLocks noGrp="1"/>
          </p:cNvSpPr>
          <p:nvPr>
            <p:ph idx="1"/>
          </p:nvPr>
        </p:nvSpPr>
        <p:spPr>
          <a:xfrm>
            <a:off x="457200" y="1600200"/>
            <a:ext cx="8219256" cy="4637112"/>
          </a:xfrm>
        </p:spPr>
        <p:txBody>
          <a:bodyPr/>
          <a:lstStyle/>
          <a:p>
            <a:r>
              <a:rPr lang="fr-FR" dirty="0">
                <a:solidFill>
                  <a:schemeClr val="accent6">
                    <a:lumMod val="75000"/>
                  </a:schemeClr>
                </a:solidFill>
              </a:rPr>
              <a:t>Conception de réseau hiérarchique. </a:t>
            </a:r>
          </a:p>
          <a:p>
            <a:endParaRPr lang="fr-FR" dirty="0"/>
          </a:p>
        </p:txBody>
      </p:sp>
      <p:sp>
        <p:nvSpPr>
          <p:cNvPr id="10" name="Text Box 5"/>
          <p:cNvSpPr txBox="1">
            <a:spLocks noChangeArrowheads="1"/>
          </p:cNvSpPr>
          <p:nvPr/>
        </p:nvSpPr>
        <p:spPr bwMode="auto">
          <a:xfrm>
            <a:off x="6084168" y="2414216"/>
            <a:ext cx="2711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t>Modification de topologie</a:t>
            </a:r>
          </a:p>
        </p:txBody>
      </p:sp>
      <p:sp>
        <p:nvSpPr>
          <p:cNvPr id="12" name="Line 6"/>
          <p:cNvSpPr>
            <a:spLocks noChangeShapeType="1"/>
          </p:cNvSpPr>
          <p:nvPr/>
        </p:nvSpPr>
        <p:spPr bwMode="auto">
          <a:xfrm flipH="1">
            <a:off x="4882794" y="2852936"/>
            <a:ext cx="1201374" cy="142648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Text Box 7"/>
          <p:cNvSpPr txBox="1">
            <a:spLocks noChangeArrowheads="1"/>
          </p:cNvSpPr>
          <p:nvPr/>
        </p:nvSpPr>
        <p:spPr bwMode="auto">
          <a:xfrm>
            <a:off x="6364987" y="2852936"/>
            <a:ext cx="209544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t>Seuls </a:t>
            </a:r>
            <a:r>
              <a:rPr lang="fr-FR" altLang="fr-FR" sz="1800" dirty="0" smtClean="0"/>
              <a:t>les </a:t>
            </a:r>
            <a:r>
              <a:rPr lang="fr-FR" altLang="fr-FR" sz="1800" dirty="0"/>
              <a:t>routeurs </a:t>
            </a:r>
          </a:p>
          <a:p>
            <a:pPr eaLnBrk="1" hangingPunct="1">
              <a:spcBef>
                <a:spcPct val="0"/>
              </a:spcBef>
              <a:buFontTx/>
              <a:buNone/>
            </a:pPr>
            <a:r>
              <a:rPr lang="fr-FR" altLang="fr-FR" sz="1800" dirty="0"/>
              <a:t>d</a:t>
            </a:r>
            <a:r>
              <a:rPr lang="fr-FR" altLang="fr-FR" sz="1800" dirty="0" smtClean="0"/>
              <a:t>e cette zone </a:t>
            </a:r>
          </a:p>
          <a:p>
            <a:pPr eaLnBrk="1" hangingPunct="1">
              <a:spcBef>
                <a:spcPct val="0"/>
              </a:spcBef>
              <a:buFontTx/>
              <a:buNone/>
            </a:pPr>
            <a:r>
              <a:rPr lang="fr-FR" altLang="fr-FR" sz="1800" dirty="0" smtClean="0"/>
              <a:t>exécutent </a:t>
            </a:r>
            <a:r>
              <a:rPr lang="fr-FR" altLang="fr-FR" sz="1800" dirty="0"/>
              <a:t>SPF</a:t>
            </a:r>
          </a:p>
        </p:txBody>
      </p:sp>
      <p:cxnSp>
        <p:nvCxnSpPr>
          <p:cNvPr id="14" name="Connecteur droit 13"/>
          <p:cNvCxnSpPr/>
          <p:nvPr/>
        </p:nvCxnSpPr>
        <p:spPr>
          <a:xfrm>
            <a:off x="4283968" y="4430107"/>
            <a:ext cx="526818" cy="3670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a:off x="4472723" y="4293096"/>
            <a:ext cx="270030" cy="5040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6"/>
          <p:cNvSpPr>
            <a:spLocks noChangeArrowheads="1"/>
          </p:cNvSpPr>
          <p:nvPr/>
        </p:nvSpPr>
        <p:spPr bwMode="auto">
          <a:xfrm>
            <a:off x="2699792" y="4149080"/>
            <a:ext cx="2736304" cy="151216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9" name="Text Box 7"/>
          <p:cNvSpPr txBox="1">
            <a:spLocks noChangeArrowheads="1"/>
          </p:cNvSpPr>
          <p:nvPr/>
        </p:nvSpPr>
        <p:spPr bwMode="auto">
          <a:xfrm>
            <a:off x="6763449" y="3933056"/>
            <a:ext cx="19030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Diminution de la </a:t>
            </a:r>
          </a:p>
          <a:p>
            <a:pPr eaLnBrk="1" hangingPunct="1">
              <a:spcBef>
                <a:spcPct val="0"/>
              </a:spcBef>
              <a:buFontTx/>
              <a:buNone/>
            </a:pPr>
            <a:r>
              <a:rPr lang="fr-FR" altLang="fr-FR" sz="1800" dirty="0" smtClean="0"/>
              <a:t>fréquence des </a:t>
            </a:r>
          </a:p>
          <a:p>
            <a:pPr eaLnBrk="1" hangingPunct="1">
              <a:spcBef>
                <a:spcPct val="0"/>
              </a:spcBef>
              <a:buFontTx/>
              <a:buNone/>
            </a:pPr>
            <a:r>
              <a:rPr lang="fr-FR" altLang="fr-FR" sz="1800" dirty="0" smtClean="0"/>
              <a:t>calculs SPF</a:t>
            </a:r>
            <a:endParaRPr lang="fr-FR" altLang="fr-FR" sz="1800" dirty="0"/>
          </a:p>
        </p:txBody>
      </p:sp>
      <p:sp>
        <p:nvSpPr>
          <p:cNvPr id="1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338</a:t>
            </a:fld>
            <a:endParaRPr lang="fr-BE" dirty="0"/>
          </a:p>
        </p:txBody>
      </p:sp>
    </p:spTree>
    <p:extLst>
      <p:ext uri="{BB962C8B-B14F-4D97-AF65-F5344CB8AC3E}">
        <p14:creationId xmlns:p14="http://schemas.microsoft.com/office/powerpoint/2010/main" val="8099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p:bldP spid="18" grpId="0" animBg="1"/>
      <p:bldP spid="1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48880"/>
            <a:ext cx="5399605" cy="3681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OSPF à zone multiples</a:t>
            </a:r>
          </a:p>
        </p:txBody>
      </p:sp>
      <p:sp>
        <p:nvSpPr>
          <p:cNvPr id="3" name="Espace réservé du contenu 2"/>
          <p:cNvSpPr>
            <a:spLocks noGrp="1"/>
          </p:cNvSpPr>
          <p:nvPr>
            <p:ph idx="1"/>
          </p:nvPr>
        </p:nvSpPr>
        <p:spPr>
          <a:xfrm>
            <a:off x="457200" y="1600200"/>
            <a:ext cx="8219256" cy="4637112"/>
          </a:xfrm>
        </p:spPr>
        <p:txBody>
          <a:bodyPr/>
          <a:lstStyle/>
          <a:p>
            <a:r>
              <a:rPr lang="fr-FR" dirty="0">
                <a:solidFill>
                  <a:schemeClr val="accent6">
                    <a:lumMod val="75000"/>
                  </a:schemeClr>
                </a:solidFill>
              </a:rPr>
              <a:t>Conception de réseau hiérarchique. </a:t>
            </a:r>
          </a:p>
          <a:p>
            <a:endParaRPr lang="fr-FR" dirty="0"/>
          </a:p>
        </p:txBody>
      </p:sp>
      <p:sp>
        <p:nvSpPr>
          <p:cNvPr id="12" name="Line 6"/>
          <p:cNvSpPr>
            <a:spLocks noChangeShapeType="1"/>
          </p:cNvSpPr>
          <p:nvPr/>
        </p:nvSpPr>
        <p:spPr bwMode="auto">
          <a:xfrm flipH="1">
            <a:off x="5046901" y="4400236"/>
            <a:ext cx="1408755" cy="80602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Text Box 7"/>
          <p:cNvSpPr txBox="1">
            <a:spLocks noChangeArrowheads="1"/>
          </p:cNvSpPr>
          <p:nvPr/>
        </p:nvSpPr>
        <p:spPr bwMode="auto">
          <a:xfrm>
            <a:off x="5747150" y="2165863"/>
            <a:ext cx="31599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Reçoit uniquement des </a:t>
            </a:r>
            <a:r>
              <a:rPr lang="fr-FR" altLang="fr-FR" sz="1800" dirty="0"/>
              <a:t>LSA  </a:t>
            </a:r>
            <a:endParaRPr lang="fr-FR" altLang="fr-FR" sz="1800" dirty="0" smtClean="0"/>
          </a:p>
          <a:p>
            <a:pPr eaLnBrk="1" hangingPunct="1">
              <a:spcBef>
                <a:spcPct val="0"/>
              </a:spcBef>
              <a:buFontTx/>
              <a:buNone/>
            </a:pPr>
            <a:r>
              <a:rPr lang="fr-FR" altLang="fr-FR" sz="1800" dirty="0" smtClean="0"/>
              <a:t>de la zone 0 et de la zone 2</a:t>
            </a:r>
            <a:endParaRPr lang="fr-FR" altLang="fr-FR" sz="1800" dirty="0"/>
          </a:p>
        </p:txBody>
      </p:sp>
      <p:sp>
        <p:nvSpPr>
          <p:cNvPr id="19" name="Text Box 7"/>
          <p:cNvSpPr txBox="1">
            <a:spLocks noChangeArrowheads="1"/>
          </p:cNvSpPr>
          <p:nvPr/>
        </p:nvSpPr>
        <p:spPr bwMode="auto">
          <a:xfrm>
            <a:off x="6527665" y="4077072"/>
            <a:ext cx="236481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Reçoit uniquement </a:t>
            </a:r>
          </a:p>
          <a:p>
            <a:pPr eaLnBrk="1" hangingPunct="1">
              <a:spcBef>
                <a:spcPct val="0"/>
              </a:spcBef>
              <a:buFontTx/>
              <a:buNone/>
            </a:pPr>
            <a:r>
              <a:rPr lang="fr-FR" altLang="fr-FR" sz="1800" dirty="0" smtClean="0"/>
              <a:t>des LSA de la zone 2</a:t>
            </a:r>
            <a:endParaRPr lang="fr-FR" altLang="fr-FR" sz="1800" dirty="0"/>
          </a:p>
        </p:txBody>
      </p:sp>
      <p:sp>
        <p:nvSpPr>
          <p:cNvPr id="15" name="Line 6"/>
          <p:cNvSpPr>
            <a:spLocks noChangeShapeType="1"/>
          </p:cNvSpPr>
          <p:nvPr/>
        </p:nvSpPr>
        <p:spPr bwMode="auto">
          <a:xfrm flipH="1">
            <a:off x="3310600" y="2489029"/>
            <a:ext cx="2436550" cy="22445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 name="Text Box 7"/>
          <p:cNvSpPr txBox="1">
            <a:spLocks noChangeArrowheads="1"/>
          </p:cNvSpPr>
          <p:nvPr/>
        </p:nvSpPr>
        <p:spPr bwMode="auto">
          <a:xfrm>
            <a:off x="899592" y="269962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1</a:t>
            </a:r>
            <a:endParaRPr lang="fr-FR" altLang="fr-FR" sz="1800" dirty="0"/>
          </a:p>
        </p:txBody>
      </p:sp>
      <p:sp>
        <p:nvSpPr>
          <p:cNvPr id="20" name="Text Box 7"/>
          <p:cNvSpPr txBox="1">
            <a:spLocks noChangeArrowheads="1"/>
          </p:cNvSpPr>
          <p:nvPr/>
        </p:nvSpPr>
        <p:spPr bwMode="auto">
          <a:xfrm>
            <a:off x="539552" y="433576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0</a:t>
            </a:r>
            <a:endParaRPr lang="fr-FR" altLang="fr-FR" sz="1800" dirty="0"/>
          </a:p>
        </p:txBody>
      </p:sp>
      <p:sp>
        <p:nvSpPr>
          <p:cNvPr id="21" name="Text Box 7"/>
          <p:cNvSpPr txBox="1">
            <a:spLocks noChangeArrowheads="1"/>
          </p:cNvSpPr>
          <p:nvPr/>
        </p:nvSpPr>
        <p:spPr bwMode="auto">
          <a:xfrm>
            <a:off x="5035156" y="5420609"/>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2</a:t>
            </a:r>
            <a:endParaRPr lang="fr-FR" altLang="fr-FR" sz="1800" dirty="0"/>
          </a:p>
        </p:txBody>
      </p:sp>
      <p:sp>
        <p:nvSpPr>
          <p:cNvPr id="1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339</a:t>
            </a:fld>
            <a:endParaRPr lang="fr-BE" dirty="0"/>
          </a:p>
        </p:txBody>
      </p:sp>
    </p:spTree>
    <p:extLst>
      <p:ext uri="{BB962C8B-B14F-4D97-AF65-F5344CB8AC3E}">
        <p14:creationId xmlns:p14="http://schemas.microsoft.com/office/powerpoint/2010/main" val="10975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9" grpId="0"/>
      <p:bldP spid="15" grpId="0" animBg="1"/>
      <p:bldP spid="17"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defRPr/>
            </a:pPr>
            <a:r>
              <a:rPr lang="fr-FR" altLang="fr-FR" dirty="0" smtClean="0">
                <a:solidFill>
                  <a:schemeClr val="tx1"/>
                </a:solidFill>
              </a:rPr>
              <a:t>Choix des périphériques appropriés</a:t>
            </a:r>
            <a:endParaRPr lang="fr-FR" dirty="0"/>
          </a:p>
        </p:txBody>
      </p:sp>
      <p:sp>
        <p:nvSpPr>
          <p:cNvPr id="3" name="Espace réservé du contenu 2"/>
          <p:cNvSpPr>
            <a:spLocks noGrp="1"/>
          </p:cNvSpPr>
          <p:nvPr>
            <p:ph idx="1"/>
          </p:nvPr>
        </p:nvSpPr>
        <p:spPr/>
        <p:txBody>
          <a:bodyPr>
            <a:normAutofit/>
          </a:bodyPr>
          <a:lstStyle/>
          <a:p>
            <a:pPr>
              <a:defRPr/>
            </a:pPr>
            <a:r>
              <a:rPr lang="fr-FR" altLang="fr-FR" dirty="0">
                <a:solidFill>
                  <a:schemeClr val="accent6">
                    <a:lumMod val="75000"/>
                  </a:schemeClr>
                </a:solidFill>
              </a:rPr>
              <a:t>Facteurs de choix (2)</a:t>
            </a:r>
          </a:p>
          <a:p>
            <a:pPr lvl="1">
              <a:defRPr/>
            </a:pPr>
            <a:r>
              <a:rPr lang="fr-FR" dirty="0" smtClean="0">
                <a:solidFill>
                  <a:srgbClr val="0070C0"/>
                </a:solidFill>
              </a:rPr>
              <a:t>Commutateur multicouche</a:t>
            </a:r>
          </a:p>
          <a:p>
            <a:pPr lvl="2">
              <a:defRPr/>
            </a:pPr>
            <a:r>
              <a:rPr lang="fr-FR" dirty="0" smtClean="0"/>
              <a:t>Table </a:t>
            </a:r>
            <a:r>
              <a:rPr lang="fr-FR" dirty="0"/>
              <a:t>de routage, </a:t>
            </a:r>
            <a:r>
              <a:rPr lang="fr-FR" dirty="0" smtClean="0"/>
              <a:t>prise en </a:t>
            </a:r>
            <a:r>
              <a:rPr lang="fr-FR" dirty="0"/>
              <a:t>charge </a:t>
            </a:r>
            <a:r>
              <a:rPr lang="fr-FR" dirty="0" smtClean="0"/>
              <a:t>de protocoles </a:t>
            </a:r>
            <a:r>
              <a:rPr lang="fr-FR" dirty="0"/>
              <a:t>de routage et </a:t>
            </a:r>
            <a:r>
              <a:rPr lang="fr-FR" dirty="0" smtClean="0"/>
              <a:t>débit </a:t>
            </a:r>
            <a:r>
              <a:rPr lang="fr-FR" dirty="0"/>
              <a:t>proche </a:t>
            </a:r>
            <a:r>
              <a:rPr lang="fr-FR" dirty="0" smtClean="0"/>
              <a:t>d’un commutateur </a:t>
            </a:r>
            <a:r>
              <a:rPr lang="fr-FR" dirty="0"/>
              <a:t>de couche 2</a:t>
            </a:r>
            <a:r>
              <a:rPr lang="fr-FR" dirty="0" smtClean="0"/>
              <a:t>.</a:t>
            </a:r>
          </a:p>
          <a:p>
            <a:pPr lvl="2">
              <a:defRPr/>
            </a:pPr>
            <a:r>
              <a:rPr lang="fr-FR" dirty="0" smtClean="0"/>
              <a:t>Devient le standard (IOS 15, SVI multiples)</a:t>
            </a:r>
          </a:p>
          <a:p>
            <a:pPr lvl="1">
              <a:defRPr/>
            </a:pPr>
            <a:r>
              <a:rPr lang="fr-FR" dirty="0" smtClean="0">
                <a:solidFill>
                  <a:srgbClr val="0070C0"/>
                </a:solidFill>
              </a:rPr>
              <a:t>Taille des tampons </a:t>
            </a:r>
            <a:r>
              <a:rPr lang="fr-FR" dirty="0">
                <a:solidFill>
                  <a:srgbClr val="0070C0"/>
                </a:solidFill>
              </a:rPr>
              <a:t>de </a:t>
            </a:r>
            <a:r>
              <a:rPr lang="fr-FR" dirty="0" smtClean="0">
                <a:solidFill>
                  <a:srgbClr val="0070C0"/>
                </a:solidFill>
              </a:rPr>
              <a:t>trames</a:t>
            </a:r>
          </a:p>
          <a:p>
            <a:pPr lvl="1">
              <a:defRPr/>
            </a:pPr>
            <a:r>
              <a:rPr lang="fr-FR" dirty="0" smtClean="0">
                <a:solidFill>
                  <a:srgbClr val="0070C0"/>
                </a:solidFill>
              </a:rPr>
              <a:t>Évolutivité</a:t>
            </a:r>
          </a:p>
          <a:p>
            <a:pPr lvl="2">
              <a:defRPr/>
            </a:pPr>
            <a:r>
              <a:rPr lang="fr-FR" dirty="0" smtClean="0"/>
              <a:t>Possibilités </a:t>
            </a:r>
            <a:r>
              <a:rPr lang="fr-FR" dirty="0"/>
              <a:t>de </a:t>
            </a:r>
            <a:r>
              <a:rPr lang="fr-FR" dirty="0" smtClean="0"/>
              <a:t>croissance, modularité</a:t>
            </a:r>
            <a:endParaRPr lang="fr-FR" dirty="0"/>
          </a:p>
          <a:p>
            <a:pPr lvl="1">
              <a:defRPr/>
            </a:pPr>
            <a:r>
              <a:rPr lang="fr-FR" dirty="0">
                <a:solidFill>
                  <a:srgbClr val="0070C0"/>
                </a:solidFill>
              </a:rPr>
              <a:t>Coût</a:t>
            </a:r>
          </a:p>
          <a:p>
            <a:pPr lvl="2">
              <a:defRPr/>
            </a:pPr>
            <a:r>
              <a:rPr lang="fr-FR" dirty="0"/>
              <a:t>Dépend du nombre et de la rapidité des interfaces, des fonctionnalités prises en charge , de sa capacité d'extension, etc</a:t>
            </a:r>
            <a:r>
              <a:rPr lang="fr-FR" dirty="0" smtClean="0"/>
              <a:t>.</a:t>
            </a:r>
          </a:p>
          <a:p>
            <a:pPr lvl="1">
              <a:defRPr/>
            </a:pPr>
            <a:r>
              <a:rPr lang="fr-FR" dirty="0" smtClean="0">
                <a:solidFill>
                  <a:srgbClr val="0070C0"/>
                </a:solidFill>
              </a:rPr>
              <a:t>Fiabilité</a:t>
            </a:r>
            <a:endParaRPr lang="fr-FR" dirty="0">
              <a:solidFill>
                <a:srgbClr val="0070C0"/>
              </a:solidFill>
            </a:endParaRPr>
          </a:p>
        </p:txBody>
      </p:sp>
      <p:sp>
        <p:nvSpPr>
          <p:cNvPr id="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34</a:t>
            </a:fld>
            <a:endParaRPr lang="fr-BE" dirty="0"/>
          </a:p>
        </p:txBody>
      </p:sp>
      <p:sp>
        <p:nvSpPr>
          <p:cNvPr id="5"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537866145"/>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OSPF à zone multiples</a:t>
            </a:r>
          </a:p>
        </p:txBody>
      </p:sp>
      <p:sp>
        <p:nvSpPr>
          <p:cNvPr id="3" name="Espace réservé du contenu 2"/>
          <p:cNvSpPr>
            <a:spLocks noGrp="1"/>
          </p:cNvSpPr>
          <p:nvPr>
            <p:ph idx="1"/>
          </p:nvPr>
        </p:nvSpPr>
        <p:spPr>
          <a:xfrm>
            <a:off x="457200" y="1600200"/>
            <a:ext cx="8229600" cy="2955379"/>
          </a:xfrm>
        </p:spPr>
        <p:txBody>
          <a:bodyPr>
            <a:normAutofit/>
          </a:bodyPr>
          <a:lstStyle/>
          <a:p>
            <a:r>
              <a:rPr lang="fr-FR" dirty="0" smtClean="0">
                <a:solidFill>
                  <a:schemeClr val="accent6">
                    <a:lumMod val="75000"/>
                  </a:schemeClr>
                </a:solidFill>
              </a:rPr>
              <a:t>Hiérarchie </a:t>
            </a:r>
            <a:r>
              <a:rPr lang="fr-FR" dirty="0">
                <a:solidFill>
                  <a:schemeClr val="accent6">
                    <a:lumMod val="75000"/>
                  </a:schemeClr>
                </a:solidFill>
              </a:rPr>
              <a:t>de zones à deux </a:t>
            </a:r>
            <a:r>
              <a:rPr lang="fr-FR" dirty="0" smtClean="0">
                <a:solidFill>
                  <a:schemeClr val="accent6">
                    <a:lumMod val="75000"/>
                  </a:schemeClr>
                </a:solidFill>
              </a:rPr>
              <a:t>couches</a:t>
            </a:r>
          </a:p>
          <a:p>
            <a:pPr lvl="1"/>
            <a:r>
              <a:rPr lang="fr-FR" dirty="0" smtClean="0">
                <a:solidFill>
                  <a:srgbClr val="0070C0"/>
                </a:solidFill>
              </a:rPr>
              <a:t>Zone fédératrice </a:t>
            </a:r>
            <a:r>
              <a:rPr lang="fr-FR" dirty="0">
                <a:solidFill>
                  <a:srgbClr val="0070C0"/>
                </a:solidFill>
              </a:rPr>
              <a:t>(transit) </a:t>
            </a:r>
            <a:endParaRPr lang="fr-FR" dirty="0" smtClean="0">
              <a:solidFill>
                <a:srgbClr val="0070C0"/>
              </a:solidFill>
            </a:endParaRPr>
          </a:p>
          <a:p>
            <a:pPr lvl="2"/>
            <a:r>
              <a:rPr lang="fr-FR" dirty="0" smtClean="0"/>
              <a:t>Principale </a:t>
            </a:r>
            <a:r>
              <a:rPr lang="fr-FR" dirty="0"/>
              <a:t>fonction </a:t>
            </a:r>
            <a:r>
              <a:rPr lang="fr-FR" dirty="0" smtClean="0"/>
              <a:t>= transmission rapide des paquets.</a:t>
            </a:r>
          </a:p>
          <a:p>
            <a:pPr lvl="2"/>
            <a:r>
              <a:rPr lang="fr-FR" dirty="0"/>
              <a:t>L</a:t>
            </a:r>
            <a:r>
              <a:rPr lang="fr-FR" dirty="0" smtClean="0"/>
              <a:t>es </a:t>
            </a:r>
            <a:r>
              <a:rPr lang="fr-FR" dirty="0"/>
              <a:t>autres zones </a:t>
            </a:r>
            <a:r>
              <a:rPr lang="fr-FR" dirty="0" smtClean="0"/>
              <a:t>y sont connectées directement.</a:t>
            </a:r>
          </a:p>
          <a:p>
            <a:pPr lvl="2"/>
            <a:r>
              <a:rPr lang="fr-FR" dirty="0" smtClean="0"/>
              <a:t>En général, on </a:t>
            </a:r>
            <a:r>
              <a:rPr lang="fr-FR" dirty="0"/>
              <a:t>n’y place pas </a:t>
            </a:r>
            <a:r>
              <a:rPr lang="fr-FR" dirty="0" smtClean="0"/>
              <a:t>d’utilisateurs finaux.</a:t>
            </a:r>
          </a:p>
          <a:p>
            <a:pPr lvl="1"/>
            <a:r>
              <a:rPr lang="fr-FR" dirty="0" smtClean="0">
                <a:solidFill>
                  <a:srgbClr val="0070C0"/>
                </a:solidFill>
              </a:rPr>
              <a:t>Zone(s) normale(s)</a:t>
            </a:r>
          </a:p>
          <a:p>
            <a:pPr lvl="2"/>
            <a:r>
              <a:rPr lang="fr-FR" dirty="0" smtClean="0"/>
              <a:t>Met en relation </a:t>
            </a:r>
            <a:r>
              <a:rPr lang="fr-FR" dirty="0"/>
              <a:t>les utilisateurs et les ressources</a:t>
            </a:r>
            <a:r>
              <a:rPr lang="fr-FR" dirty="0" smtClean="0"/>
              <a:t>.</a:t>
            </a:r>
          </a:p>
          <a:p>
            <a:pPr lvl="2"/>
            <a:r>
              <a:rPr lang="fr-FR" dirty="0" smtClean="0"/>
              <a:t>Zone standard, stub, stub total, NSSA. </a:t>
            </a:r>
          </a:p>
          <a:p>
            <a:pPr lvl="2"/>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451" y="4555580"/>
            <a:ext cx="6135901" cy="1622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7"/>
          <p:cNvSpPr txBox="1">
            <a:spLocks noChangeArrowheads="1"/>
          </p:cNvSpPr>
          <p:nvPr/>
        </p:nvSpPr>
        <p:spPr bwMode="auto">
          <a:xfrm>
            <a:off x="1606605" y="4666774"/>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1</a:t>
            </a:r>
            <a:endParaRPr lang="fr-FR" altLang="fr-FR" sz="1800" dirty="0"/>
          </a:p>
        </p:txBody>
      </p:sp>
      <p:sp>
        <p:nvSpPr>
          <p:cNvPr id="7" name="Text Box 7"/>
          <p:cNvSpPr txBox="1">
            <a:spLocks noChangeArrowheads="1"/>
          </p:cNvSpPr>
          <p:nvPr/>
        </p:nvSpPr>
        <p:spPr bwMode="auto">
          <a:xfrm>
            <a:off x="3694837" y="4666774"/>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0</a:t>
            </a:r>
            <a:endParaRPr lang="fr-FR" altLang="fr-FR" sz="1800" dirty="0"/>
          </a:p>
        </p:txBody>
      </p:sp>
      <p:sp>
        <p:nvSpPr>
          <p:cNvPr id="8" name="Text Box 7"/>
          <p:cNvSpPr txBox="1">
            <a:spLocks noChangeArrowheads="1"/>
          </p:cNvSpPr>
          <p:nvPr/>
        </p:nvSpPr>
        <p:spPr bwMode="auto">
          <a:xfrm>
            <a:off x="5285546" y="4674344"/>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2</a:t>
            </a:r>
            <a:endParaRPr lang="fr-FR" altLang="fr-FR" sz="1800" dirty="0"/>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340</a:t>
            </a:fld>
            <a:endParaRPr lang="fr-BE" dirty="0"/>
          </a:p>
        </p:txBody>
      </p:sp>
    </p:spTree>
    <p:extLst>
      <p:ext uri="{BB962C8B-B14F-4D97-AF65-F5344CB8AC3E}">
        <p14:creationId xmlns:p14="http://schemas.microsoft.com/office/powerpoint/2010/main" val="113719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OSPF à zone multiples</a:t>
            </a:r>
          </a:p>
        </p:txBody>
      </p:sp>
      <p:sp>
        <p:nvSpPr>
          <p:cNvPr id="3" name="Espace réservé du contenu 2"/>
          <p:cNvSpPr>
            <a:spLocks noGrp="1"/>
          </p:cNvSpPr>
          <p:nvPr>
            <p:ph idx="1"/>
          </p:nvPr>
        </p:nvSpPr>
        <p:spPr>
          <a:xfrm>
            <a:off x="457200" y="1600200"/>
            <a:ext cx="8229600" cy="4349079"/>
          </a:xfrm>
        </p:spPr>
        <p:txBody>
          <a:bodyPr>
            <a:normAutofit/>
          </a:bodyPr>
          <a:lstStyle/>
          <a:p>
            <a:r>
              <a:rPr lang="fr-FR" dirty="0" smtClean="0">
                <a:solidFill>
                  <a:schemeClr val="accent6">
                    <a:lumMod val="75000"/>
                  </a:schemeClr>
                </a:solidFill>
              </a:rPr>
              <a:t>Conception </a:t>
            </a:r>
            <a:r>
              <a:rPr lang="fr-FR" dirty="0">
                <a:solidFill>
                  <a:schemeClr val="accent6">
                    <a:lumMod val="75000"/>
                  </a:schemeClr>
                </a:solidFill>
              </a:rPr>
              <a:t>de réseau </a:t>
            </a:r>
            <a:r>
              <a:rPr lang="fr-FR" dirty="0" smtClean="0">
                <a:solidFill>
                  <a:schemeClr val="accent6">
                    <a:lumMod val="75000"/>
                  </a:schemeClr>
                </a:solidFill>
              </a:rPr>
              <a:t>hiérarchique</a:t>
            </a:r>
          </a:p>
          <a:p>
            <a:pPr lvl="1"/>
            <a:r>
              <a:rPr lang="fr-FR" dirty="0" smtClean="0">
                <a:solidFill>
                  <a:srgbClr val="0070C0"/>
                </a:solidFill>
              </a:rPr>
              <a:t>Trafic interzone</a:t>
            </a:r>
          </a:p>
          <a:p>
            <a:pPr lvl="2"/>
            <a:r>
              <a:rPr lang="fr-FR" dirty="0"/>
              <a:t>L'ensemble du trafic circulant d'une zone à une autre passe par </a:t>
            </a:r>
            <a:r>
              <a:rPr lang="fr-FR" dirty="0" smtClean="0"/>
              <a:t>la zone fédératrice.</a:t>
            </a:r>
            <a:endParaRPr lang="fr-FR" dirty="0" smtClean="0">
              <a:solidFill>
                <a:schemeClr val="accent2"/>
              </a:solidFill>
            </a:endParaRPr>
          </a:p>
          <a:p>
            <a:pPr lvl="1"/>
            <a:r>
              <a:rPr lang="fr-FR" dirty="0" smtClean="0">
                <a:solidFill>
                  <a:srgbClr val="0070C0"/>
                </a:solidFill>
              </a:rPr>
              <a:t>Routage interzone</a:t>
            </a:r>
          </a:p>
          <a:p>
            <a:pPr lvl="2"/>
            <a:r>
              <a:rPr lang="fr-FR" dirty="0" smtClean="0"/>
              <a:t>Le </a:t>
            </a:r>
            <a:r>
              <a:rPr lang="fr-FR" dirty="0"/>
              <a:t>routage s'effectue </a:t>
            </a:r>
            <a:r>
              <a:rPr lang="fr-FR" dirty="0" smtClean="0"/>
              <a:t>entre </a:t>
            </a:r>
            <a:r>
              <a:rPr lang="fr-FR" dirty="0"/>
              <a:t>les </a:t>
            </a:r>
            <a:r>
              <a:rPr lang="fr-FR" dirty="0" smtClean="0"/>
              <a:t>zones.</a:t>
            </a:r>
          </a:p>
          <a:p>
            <a:pPr lvl="2"/>
            <a:r>
              <a:rPr lang="fr-FR" dirty="0" smtClean="0"/>
              <a:t>La </a:t>
            </a:r>
            <a:r>
              <a:rPr lang="fr-FR" dirty="0"/>
              <a:t>plupart des opérations de routage </a:t>
            </a:r>
            <a:r>
              <a:rPr lang="fr-FR" dirty="0" smtClean="0"/>
              <a:t>fastidieuses </a:t>
            </a:r>
            <a:r>
              <a:rPr lang="fr-FR" dirty="0"/>
              <a:t>est conservée dans </a:t>
            </a:r>
            <a:r>
              <a:rPr lang="fr-FR" dirty="0" smtClean="0"/>
              <a:t>la zone concernée.</a:t>
            </a:r>
          </a:p>
          <a:p>
            <a:pPr lvl="1"/>
            <a:r>
              <a:rPr lang="fr-FR" dirty="0" smtClean="0">
                <a:solidFill>
                  <a:srgbClr val="0070C0"/>
                </a:solidFill>
              </a:rPr>
              <a:t>Constitution d’une zone </a:t>
            </a:r>
          </a:p>
          <a:p>
            <a:pPr lvl="2"/>
            <a:r>
              <a:rPr lang="fr-FR" dirty="0" smtClean="0">
                <a:solidFill>
                  <a:srgbClr val="00B0F0"/>
                </a:solidFill>
              </a:rPr>
              <a:t>Recommandations</a:t>
            </a:r>
          </a:p>
          <a:p>
            <a:pPr lvl="3"/>
            <a:r>
              <a:rPr lang="fr-FR" dirty="0" smtClean="0"/>
              <a:t>Une </a:t>
            </a:r>
            <a:r>
              <a:rPr lang="fr-FR" dirty="0"/>
              <a:t>zone ne doit pas contenir plus de 50 routeurs.</a:t>
            </a:r>
          </a:p>
          <a:p>
            <a:pPr lvl="3"/>
            <a:r>
              <a:rPr lang="fr-FR" dirty="0" smtClean="0"/>
              <a:t>Un </a:t>
            </a:r>
            <a:r>
              <a:rPr lang="fr-FR" dirty="0"/>
              <a:t>routeur ne doit pas être inclus dans plus de trois zones.</a:t>
            </a:r>
          </a:p>
          <a:p>
            <a:pPr lvl="3"/>
            <a:r>
              <a:rPr lang="fr-FR" dirty="0" smtClean="0"/>
              <a:t>Un </a:t>
            </a:r>
            <a:r>
              <a:rPr lang="fr-FR" dirty="0"/>
              <a:t>routeur ne doit pas présenter plus de 60 voisins.</a:t>
            </a:r>
          </a:p>
          <a:p>
            <a:pPr lvl="3"/>
            <a:endParaRPr 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341</a:t>
            </a:fld>
            <a:endParaRPr lang="fr-BE" dirty="0"/>
          </a:p>
        </p:txBody>
      </p:sp>
    </p:spTree>
    <p:extLst>
      <p:ext uri="{BB962C8B-B14F-4D97-AF65-F5344CB8AC3E}">
        <p14:creationId xmlns:p14="http://schemas.microsoft.com/office/powerpoint/2010/main" val="53024760"/>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OSPF à zone multiples</a:t>
            </a:r>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Types de routeurs OSPF</a:t>
            </a:r>
          </a:p>
          <a:p>
            <a:pPr lvl="1"/>
            <a:r>
              <a:rPr lang="fr-FR" dirty="0" err="1" smtClean="0">
                <a:solidFill>
                  <a:srgbClr val="0070C0"/>
                </a:solidFill>
              </a:rPr>
              <a:t>Internal</a:t>
            </a:r>
            <a:r>
              <a:rPr lang="fr-FR" dirty="0" smtClean="0">
                <a:solidFill>
                  <a:srgbClr val="0070C0"/>
                </a:solidFill>
              </a:rPr>
              <a:t> Router (IR)</a:t>
            </a:r>
          </a:p>
          <a:p>
            <a:pPr lvl="2"/>
            <a:r>
              <a:rPr lang="fr-FR" dirty="0" smtClean="0"/>
              <a:t>Toutes ses interfaces sont dans la même zone.</a:t>
            </a:r>
          </a:p>
          <a:p>
            <a:pPr lvl="1"/>
            <a:r>
              <a:rPr lang="fr-FR" dirty="0" err="1">
                <a:solidFill>
                  <a:srgbClr val="0070C0"/>
                </a:solidFill>
              </a:rPr>
              <a:t>Backbone</a:t>
            </a:r>
            <a:r>
              <a:rPr lang="fr-FR" dirty="0">
                <a:solidFill>
                  <a:srgbClr val="0070C0"/>
                </a:solidFill>
              </a:rPr>
              <a:t> Router (BR</a:t>
            </a:r>
            <a:r>
              <a:rPr lang="fr-FR" dirty="0" smtClean="0">
                <a:solidFill>
                  <a:srgbClr val="0070C0"/>
                </a:solidFill>
              </a:rPr>
              <a:t>)</a:t>
            </a:r>
          </a:p>
          <a:p>
            <a:pPr lvl="2"/>
            <a:r>
              <a:rPr lang="fr-FR" dirty="0" smtClean="0"/>
              <a:t>Routeur </a:t>
            </a:r>
            <a:r>
              <a:rPr lang="fr-FR" dirty="0"/>
              <a:t>situé dans la zone </a:t>
            </a:r>
            <a:r>
              <a:rPr lang="fr-FR" dirty="0" err="1" smtClean="0"/>
              <a:t>backbone</a:t>
            </a:r>
            <a:r>
              <a:rPr lang="fr-FR" dirty="0" smtClean="0"/>
              <a:t>.</a:t>
            </a:r>
            <a:endParaRPr lang="fr-FR" dirty="0"/>
          </a:p>
          <a:p>
            <a:pPr lvl="1"/>
            <a:r>
              <a:rPr lang="fr-FR" dirty="0" smtClean="0">
                <a:solidFill>
                  <a:srgbClr val="0070C0"/>
                </a:solidFill>
              </a:rPr>
              <a:t>Area Border Router (ABR)</a:t>
            </a:r>
          </a:p>
          <a:p>
            <a:pPr lvl="2"/>
            <a:r>
              <a:rPr lang="fr-FR" dirty="0" smtClean="0"/>
              <a:t>Routeur ayant des </a:t>
            </a:r>
            <a:r>
              <a:rPr lang="fr-FR" dirty="0"/>
              <a:t>interfaces dans différentes zones</a:t>
            </a:r>
            <a:r>
              <a:rPr lang="fr-FR" dirty="0" smtClean="0"/>
              <a:t>.</a:t>
            </a:r>
          </a:p>
          <a:p>
            <a:pPr lvl="2"/>
            <a:r>
              <a:rPr lang="fr-FR" dirty="0"/>
              <a:t>D</a:t>
            </a:r>
            <a:r>
              <a:rPr lang="fr-FR" dirty="0" smtClean="0"/>
              <a:t>oit </a:t>
            </a:r>
            <a:r>
              <a:rPr lang="fr-FR" dirty="0"/>
              <a:t>gérer des LSDB distinctes pour chaque zone à laquelle il est </a:t>
            </a:r>
            <a:r>
              <a:rPr lang="fr-FR" dirty="0" smtClean="0"/>
              <a:t>connecté.</a:t>
            </a:r>
          </a:p>
          <a:p>
            <a:pPr lvl="2"/>
            <a:r>
              <a:rPr lang="fr-FR" dirty="0" smtClean="0"/>
              <a:t>Doit pouvoir router </a:t>
            </a:r>
            <a:r>
              <a:rPr lang="fr-FR" dirty="0"/>
              <a:t>entre les zones.</a:t>
            </a:r>
            <a:endParaRPr 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342</a:t>
            </a:fld>
            <a:endParaRPr lang="fr-BE" dirty="0"/>
          </a:p>
        </p:txBody>
      </p:sp>
    </p:spTree>
    <p:extLst>
      <p:ext uri="{BB962C8B-B14F-4D97-AF65-F5344CB8AC3E}">
        <p14:creationId xmlns:p14="http://schemas.microsoft.com/office/powerpoint/2010/main" val="4251759527"/>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OSPF à zone multiples</a:t>
            </a:r>
          </a:p>
        </p:txBody>
      </p:sp>
      <p:sp>
        <p:nvSpPr>
          <p:cNvPr id="3" name="Espace réservé du contenu 2"/>
          <p:cNvSpPr>
            <a:spLocks noGrp="1"/>
          </p:cNvSpPr>
          <p:nvPr>
            <p:ph idx="1"/>
          </p:nvPr>
        </p:nvSpPr>
        <p:spPr>
          <a:xfrm>
            <a:off x="457200" y="1600200"/>
            <a:ext cx="8229600" cy="1991771"/>
          </a:xfrm>
        </p:spPr>
        <p:txBody>
          <a:bodyPr/>
          <a:lstStyle/>
          <a:p>
            <a:r>
              <a:rPr lang="fr-FR" dirty="0">
                <a:solidFill>
                  <a:schemeClr val="accent6">
                    <a:lumMod val="75000"/>
                  </a:schemeClr>
                </a:solidFill>
              </a:rPr>
              <a:t>Types de routeurs </a:t>
            </a:r>
            <a:r>
              <a:rPr lang="fr-FR" dirty="0" smtClean="0">
                <a:solidFill>
                  <a:schemeClr val="accent6">
                    <a:lumMod val="75000"/>
                  </a:schemeClr>
                </a:solidFill>
              </a:rPr>
              <a:t>OSPF (suite)</a:t>
            </a:r>
            <a:endParaRPr lang="fr-FR" dirty="0">
              <a:solidFill>
                <a:schemeClr val="accent6">
                  <a:lumMod val="75000"/>
                </a:schemeClr>
              </a:solidFill>
            </a:endParaRPr>
          </a:p>
          <a:p>
            <a:pPr marL="742950" lvl="2" indent="-342900"/>
            <a:r>
              <a:rPr lang="fr-FR" dirty="0" err="1" smtClean="0">
                <a:solidFill>
                  <a:srgbClr val="0070C0"/>
                </a:solidFill>
              </a:rPr>
              <a:t>Autonomous</a:t>
            </a:r>
            <a:r>
              <a:rPr lang="fr-FR" dirty="0" smtClean="0">
                <a:solidFill>
                  <a:srgbClr val="0070C0"/>
                </a:solidFill>
              </a:rPr>
              <a:t> </a:t>
            </a:r>
            <a:r>
              <a:rPr lang="fr-FR" dirty="0">
                <a:solidFill>
                  <a:srgbClr val="0070C0"/>
                </a:solidFill>
              </a:rPr>
              <a:t>System </a:t>
            </a:r>
            <a:r>
              <a:rPr lang="fr-FR" dirty="0" err="1">
                <a:solidFill>
                  <a:srgbClr val="0070C0"/>
                </a:solidFill>
              </a:rPr>
              <a:t>Boundary</a:t>
            </a:r>
            <a:r>
              <a:rPr lang="fr-FR" dirty="0">
                <a:solidFill>
                  <a:srgbClr val="0070C0"/>
                </a:solidFill>
              </a:rPr>
              <a:t> Router (ASBR)</a:t>
            </a:r>
          </a:p>
          <a:p>
            <a:pPr lvl="2"/>
            <a:r>
              <a:rPr lang="fr-FR" dirty="0" smtClean="0"/>
              <a:t>Routeur ayant </a:t>
            </a:r>
            <a:r>
              <a:rPr lang="fr-FR" dirty="0"/>
              <a:t>au moins une interface associée à un </a:t>
            </a:r>
            <a:r>
              <a:rPr lang="fr-FR" dirty="0" err="1"/>
              <a:t>interréseau</a:t>
            </a:r>
            <a:r>
              <a:rPr lang="fr-FR" dirty="0"/>
              <a:t> externe </a:t>
            </a:r>
            <a:r>
              <a:rPr lang="fr-FR" dirty="0" smtClean="0"/>
              <a:t>(AS différent).</a:t>
            </a:r>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065857"/>
            <a:ext cx="8602068" cy="3005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6"/>
          <p:cNvSpPr>
            <a:spLocks noChangeArrowheads="1"/>
          </p:cNvSpPr>
          <p:nvPr/>
        </p:nvSpPr>
        <p:spPr bwMode="auto">
          <a:xfrm>
            <a:off x="323528" y="4703085"/>
            <a:ext cx="865942" cy="792087"/>
          </a:xfrm>
          <a:prstGeom prst="ellipse">
            <a:avLst/>
          </a:prstGeom>
          <a:noFill/>
          <a:ln w="38100">
            <a:solidFill>
              <a:srgbClr val="92D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9" name="Text Box 7"/>
          <p:cNvSpPr txBox="1">
            <a:spLocks noChangeArrowheads="1"/>
          </p:cNvSpPr>
          <p:nvPr/>
        </p:nvSpPr>
        <p:spPr bwMode="auto">
          <a:xfrm>
            <a:off x="382469" y="391099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1</a:t>
            </a:r>
            <a:endParaRPr lang="fr-FR" altLang="fr-FR" sz="1800" dirty="0"/>
          </a:p>
        </p:txBody>
      </p:sp>
      <p:sp>
        <p:nvSpPr>
          <p:cNvPr id="10" name="Text Box 7"/>
          <p:cNvSpPr txBox="1">
            <a:spLocks noChangeArrowheads="1"/>
          </p:cNvSpPr>
          <p:nvPr/>
        </p:nvSpPr>
        <p:spPr bwMode="auto">
          <a:xfrm>
            <a:off x="3118773" y="391099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0</a:t>
            </a:r>
            <a:endParaRPr lang="fr-FR" altLang="fr-FR" sz="1800" dirty="0"/>
          </a:p>
        </p:txBody>
      </p:sp>
      <p:sp>
        <p:nvSpPr>
          <p:cNvPr id="11" name="Text Box 7"/>
          <p:cNvSpPr txBox="1">
            <a:spLocks noChangeArrowheads="1"/>
          </p:cNvSpPr>
          <p:nvPr/>
        </p:nvSpPr>
        <p:spPr bwMode="auto">
          <a:xfrm>
            <a:off x="5226605" y="391856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2</a:t>
            </a:r>
            <a:endParaRPr lang="fr-FR" altLang="fr-FR" sz="1800" dirty="0"/>
          </a:p>
        </p:txBody>
      </p:sp>
      <p:sp>
        <p:nvSpPr>
          <p:cNvPr id="12" name="Oval 6"/>
          <p:cNvSpPr>
            <a:spLocks noChangeArrowheads="1"/>
          </p:cNvSpPr>
          <p:nvPr/>
        </p:nvSpPr>
        <p:spPr bwMode="auto">
          <a:xfrm>
            <a:off x="1348926" y="4103234"/>
            <a:ext cx="865942" cy="792087"/>
          </a:xfrm>
          <a:prstGeom prst="ellipse">
            <a:avLst/>
          </a:prstGeom>
          <a:noFill/>
          <a:ln w="38100">
            <a:solidFill>
              <a:srgbClr val="92D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3" name="Oval 6"/>
          <p:cNvSpPr>
            <a:spLocks noChangeArrowheads="1"/>
          </p:cNvSpPr>
          <p:nvPr/>
        </p:nvSpPr>
        <p:spPr bwMode="auto">
          <a:xfrm>
            <a:off x="1427754" y="5109233"/>
            <a:ext cx="865942" cy="792087"/>
          </a:xfrm>
          <a:prstGeom prst="ellipse">
            <a:avLst/>
          </a:prstGeom>
          <a:noFill/>
          <a:ln w="38100">
            <a:solidFill>
              <a:srgbClr val="92D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4" name="Oval 6"/>
          <p:cNvSpPr>
            <a:spLocks noChangeArrowheads="1"/>
          </p:cNvSpPr>
          <p:nvPr/>
        </p:nvSpPr>
        <p:spPr bwMode="auto">
          <a:xfrm>
            <a:off x="3202002" y="5135135"/>
            <a:ext cx="865942" cy="792087"/>
          </a:xfrm>
          <a:prstGeom prst="ellipse">
            <a:avLst/>
          </a:prstGeom>
          <a:noFill/>
          <a:ln w="38100">
            <a:solidFill>
              <a:srgbClr val="92D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5" name="Oval 6"/>
          <p:cNvSpPr>
            <a:spLocks noChangeArrowheads="1"/>
          </p:cNvSpPr>
          <p:nvPr/>
        </p:nvSpPr>
        <p:spPr bwMode="auto">
          <a:xfrm>
            <a:off x="5670797" y="5072418"/>
            <a:ext cx="865942" cy="792087"/>
          </a:xfrm>
          <a:prstGeom prst="ellipse">
            <a:avLst/>
          </a:prstGeom>
          <a:noFill/>
          <a:ln w="38100">
            <a:solidFill>
              <a:srgbClr val="92D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6" name="Oval 6"/>
          <p:cNvSpPr>
            <a:spLocks noChangeArrowheads="1"/>
          </p:cNvSpPr>
          <p:nvPr/>
        </p:nvSpPr>
        <p:spPr bwMode="auto">
          <a:xfrm>
            <a:off x="6696973" y="4172503"/>
            <a:ext cx="865942" cy="792087"/>
          </a:xfrm>
          <a:prstGeom prst="ellipse">
            <a:avLst/>
          </a:prstGeom>
          <a:noFill/>
          <a:ln w="38100">
            <a:solidFill>
              <a:srgbClr val="92D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7" name="Oval 6"/>
          <p:cNvSpPr>
            <a:spLocks noChangeArrowheads="1"/>
          </p:cNvSpPr>
          <p:nvPr/>
        </p:nvSpPr>
        <p:spPr bwMode="auto">
          <a:xfrm>
            <a:off x="7866366" y="5072418"/>
            <a:ext cx="865942" cy="792087"/>
          </a:xfrm>
          <a:prstGeom prst="ellipse">
            <a:avLst/>
          </a:prstGeom>
          <a:noFill/>
          <a:ln w="38100">
            <a:solidFill>
              <a:srgbClr val="92D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18" name="ZoneTexte 17"/>
          <p:cNvSpPr txBox="1"/>
          <p:nvPr/>
        </p:nvSpPr>
        <p:spPr>
          <a:xfrm>
            <a:off x="214412" y="3290118"/>
            <a:ext cx="1954381" cy="369332"/>
          </a:xfrm>
          <a:prstGeom prst="rect">
            <a:avLst/>
          </a:prstGeom>
          <a:noFill/>
        </p:spPr>
        <p:txBody>
          <a:bodyPr wrap="none" rtlCol="0">
            <a:spAutoFit/>
          </a:bodyPr>
          <a:lstStyle/>
          <a:p>
            <a:r>
              <a:rPr lang="fr-FR" b="1" dirty="0" err="1" smtClean="0">
                <a:solidFill>
                  <a:srgbClr val="92D050"/>
                </a:solidFill>
              </a:rPr>
              <a:t>Internal</a:t>
            </a:r>
            <a:r>
              <a:rPr lang="fr-FR" b="1" dirty="0" smtClean="0">
                <a:solidFill>
                  <a:srgbClr val="92D050"/>
                </a:solidFill>
              </a:rPr>
              <a:t> </a:t>
            </a:r>
            <a:r>
              <a:rPr lang="fr-FR" b="1" dirty="0" err="1" smtClean="0">
                <a:solidFill>
                  <a:srgbClr val="92D050"/>
                </a:solidFill>
              </a:rPr>
              <a:t>Routers</a:t>
            </a:r>
            <a:endParaRPr lang="fr-FR" b="1" dirty="0">
              <a:solidFill>
                <a:srgbClr val="92D050"/>
              </a:solidFill>
            </a:endParaRPr>
          </a:p>
        </p:txBody>
      </p:sp>
      <p:sp>
        <p:nvSpPr>
          <p:cNvPr id="21" name="Oval 6"/>
          <p:cNvSpPr>
            <a:spLocks noChangeArrowheads="1"/>
          </p:cNvSpPr>
          <p:nvPr/>
        </p:nvSpPr>
        <p:spPr bwMode="auto">
          <a:xfrm>
            <a:off x="2483768" y="4109742"/>
            <a:ext cx="865942" cy="792087"/>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2" name="ZoneTexte 21"/>
          <p:cNvSpPr txBox="1"/>
          <p:nvPr/>
        </p:nvSpPr>
        <p:spPr>
          <a:xfrm>
            <a:off x="4249414" y="3416857"/>
            <a:ext cx="2095445" cy="369332"/>
          </a:xfrm>
          <a:prstGeom prst="rect">
            <a:avLst/>
          </a:prstGeom>
          <a:noFill/>
        </p:spPr>
        <p:txBody>
          <a:bodyPr wrap="none" rtlCol="0">
            <a:spAutoFit/>
          </a:bodyPr>
          <a:lstStyle/>
          <a:p>
            <a:r>
              <a:rPr lang="fr-FR" b="1" dirty="0" err="1" smtClean="0">
                <a:solidFill>
                  <a:srgbClr val="FF0000"/>
                </a:solidFill>
              </a:rPr>
              <a:t>Backbone</a:t>
            </a:r>
            <a:r>
              <a:rPr lang="fr-FR" b="1" dirty="0" smtClean="0">
                <a:solidFill>
                  <a:srgbClr val="FF0000"/>
                </a:solidFill>
              </a:rPr>
              <a:t> Router</a:t>
            </a:r>
            <a:endParaRPr lang="fr-FR" b="1" dirty="0">
              <a:solidFill>
                <a:srgbClr val="FF0000"/>
              </a:solidFill>
            </a:endParaRPr>
          </a:p>
        </p:txBody>
      </p:sp>
      <p:sp>
        <p:nvSpPr>
          <p:cNvPr id="23" name="Oval 6"/>
          <p:cNvSpPr>
            <a:spLocks noChangeArrowheads="1"/>
          </p:cNvSpPr>
          <p:nvPr/>
        </p:nvSpPr>
        <p:spPr bwMode="auto">
          <a:xfrm>
            <a:off x="3202002" y="5146786"/>
            <a:ext cx="865942" cy="792087"/>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4" name="Oval 6"/>
          <p:cNvSpPr>
            <a:spLocks noChangeArrowheads="1"/>
          </p:cNvSpPr>
          <p:nvPr/>
        </p:nvSpPr>
        <p:spPr bwMode="auto">
          <a:xfrm>
            <a:off x="4644008" y="5117158"/>
            <a:ext cx="865942" cy="792087"/>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5" name="Oval 6"/>
          <p:cNvSpPr>
            <a:spLocks noChangeArrowheads="1"/>
          </p:cNvSpPr>
          <p:nvPr/>
        </p:nvSpPr>
        <p:spPr bwMode="auto">
          <a:xfrm>
            <a:off x="2483768" y="4106377"/>
            <a:ext cx="865942" cy="792087"/>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6" name="ZoneTexte 25"/>
          <p:cNvSpPr txBox="1"/>
          <p:nvPr/>
        </p:nvSpPr>
        <p:spPr>
          <a:xfrm>
            <a:off x="3572255" y="3065857"/>
            <a:ext cx="684803" cy="369332"/>
          </a:xfrm>
          <a:prstGeom prst="rect">
            <a:avLst/>
          </a:prstGeom>
          <a:noFill/>
        </p:spPr>
        <p:txBody>
          <a:bodyPr wrap="none" rtlCol="0">
            <a:spAutoFit/>
          </a:bodyPr>
          <a:lstStyle/>
          <a:p>
            <a:r>
              <a:rPr lang="fr-FR" b="1" dirty="0" smtClean="0">
                <a:solidFill>
                  <a:srgbClr val="0070C0"/>
                </a:solidFill>
              </a:rPr>
              <a:t>ABR</a:t>
            </a:r>
            <a:endParaRPr lang="fr-FR" b="1" dirty="0">
              <a:solidFill>
                <a:srgbClr val="0070C0"/>
              </a:solidFill>
            </a:endParaRPr>
          </a:p>
        </p:txBody>
      </p:sp>
      <p:sp>
        <p:nvSpPr>
          <p:cNvPr id="27" name="Oval 6"/>
          <p:cNvSpPr>
            <a:spLocks noChangeArrowheads="1"/>
          </p:cNvSpPr>
          <p:nvPr/>
        </p:nvSpPr>
        <p:spPr bwMode="auto">
          <a:xfrm>
            <a:off x="4644008" y="5127982"/>
            <a:ext cx="865942" cy="792087"/>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solidFill>
                <a:srgbClr val="00B0F0"/>
              </a:solidFill>
            </a:endParaRPr>
          </a:p>
        </p:txBody>
      </p:sp>
      <p:sp>
        <p:nvSpPr>
          <p:cNvPr id="28" name="Oval 6"/>
          <p:cNvSpPr>
            <a:spLocks noChangeArrowheads="1"/>
          </p:cNvSpPr>
          <p:nvPr/>
        </p:nvSpPr>
        <p:spPr bwMode="auto">
          <a:xfrm>
            <a:off x="2483768" y="4087422"/>
            <a:ext cx="865942" cy="792087"/>
          </a:xfrm>
          <a:prstGeom prst="ellipse">
            <a:avLst/>
          </a:prstGeom>
          <a:noFill/>
          <a:ln w="38100">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29" name="ZoneTexte 28"/>
          <p:cNvSpPr txBox="1"/>
          <p:nvPr/>
        </p:nvSpPr>
        <p:spPr>
          <a:xfrm>
            <a:off x="4328857" y="2924944"/>
            <a:ext cx="838691" cy="369332"/>
          </a:xfrm>
          <a:prstGeom prst="rect">
            <a:avLst/>
          </a:prstGeom>
          <a:noFill/>
        </p:spPr>
        <p:txBody>
          <a:bodyPr wrap="none" rtlCol="0">
            <a:spAutoFit/>
          </a:bodyPr>
          <a:lstStyle/>
          <a:p>
            <a:r>
              <a:rPr lang="fr-FR" b="1" dirty="0" smtClean="0">
                <a:solidFill>
                  <a:srgbClr val="FF9933"/>
                </a:solidFill>
              </a:rPr>
              <a:t>ASBR</a:t>
            </a:r>
            <a:endParaRPr lang="fr-FR" b="1" dirty="0">
              <a:solidFill>
                <a:srgbClr val="FF9933"/>
              </a:solidFill>
            </a:endParaRPr>
          </a:p>
        </p:txBody>
      </p:sp>
      <p:sp>
        <p:nvSpPr>
          <p:cNvPr id="30" name="Espace réservé du pied de page 6"/>
          <p:cNvSpPr>
            <a:spLocks noGrp="1"/>
          </p:cNvSpPr>
          <p:nvPr>
            <p:ph type="ftr" sz="quarter" idx="11"/>
          </p:nvPr>
        </p:nvSpPr>
        <p:spPr>
          <a:xfrm>
            <a:off x="3124200" y="6480720"/>
            <a:ext cx="2895600" cy="404664"/>
          </a:xfrm>
        </p:spPr>
        <p:txBody>
          <a:bodyPr/>
          <a:lstStyle/>
          <a:p>
            <a:r>
              <a:rPr lang="fr-BE" dirty="0" smtClean="0"/>
              <a:t>www.heh.be</a:t>
            </a:r>
            <a:endParaRPr lang="fr-BE" dirty="0"/>
          </a:p>
        </p:txBody>
      </p:sp>
      <p:sp>
        <p:nvSpPr>
          <p:cNvPr id="31" name="Espace réservé du numéro de diapositive 5"/>
          <p:cNvSpPr>
            <a:spLocks noGrp="1"/>
          </p:cNvSpPr>
          <p:nvPr>
            <p:ph type="sldNum" sz="quarter" idx="12"/>
          </p:nvPr>
        </p:nvSpPr>
        <p:spPr>
          <a:xfrm>
            <a:off x="8316416" y="6480720"/>
            <a:ext cx="548641" cy="404664"/>
          </a:xfrm>
        </p:spPr>
        <p:txBody>
          <a:bodyPr/>
          <a:lstStyle/>
          <a:p>
            <a:fld id="{F8B969FB-3CDB-4BA7-BB65-4C9B3D66EC11}" type="slidenum">
              <a:rPr lang="fr-BE" smtClean="0"/>
              <a:t>343</a:t>
            </a:fld>
            <a:endParaRPr lang="fr-BE" dirty="0"/>
          </a:p>
        </p:txBody>
      </p:sp>
    </p:spTree>
    <p:extLst>
      <p:ext uri="{BB962C8B-B14F-4D97-AF65-F5344CB8AC3E}">
        <p14:creationId xmlns:p14="http://schemas.microsoft.com/office/powerpoint/2010/main" val="32676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1" grpId="0"/>
      <p:bldP spid="12" grpId="0" animBg="1"/>
      <p:bldP spid="13" grpId="0" animBg="1"/>
      <p:bldP spid="14" grpId="0" animBg="1"/>
      <p:bldP spid="15" grpId="0" animBg="1"/>
      <p:bldP spid="16" grpId="0" animBg="1"/>
      <p:bldP spid="17" grpId="0" animBg="1"/>
      <p:bldP spid="18" grpId="0"/>
      <p:bldP spid="21" grpId="0" animBg="1"/>
      <p:bldP spid="22" grpId="0"/>
      <p:bldP spid="23" grpId="0" animBg="1"/>
      <p:bldP spid="24" grpId="0" animBg="1"/>
      <p:bldP spid="25" grpId="0" animBg="1"/>
      <p:bldP spid="26" grpId="0"/>
      <p:bldP spid="27" grpId="0" animBg="1"/>
      <p:bldP spid="28" grpId="0" animBg="1"/>
      <p:bldP spid="29"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de LSA OSPF</a:t>
            </a:r>
            <a:endParaRPr lang="fr-FR" dirty="0"/>
          </a:p>
        </p:txBody>
      </p:sp>
      <p:sp>
        <p:nvSpPr>
          <p:cNvPr id="3" name="Espace réservé du contenu 2"/>
          <p:cNvSpPr>
            <a:spLocks noGrp="1"/>
          </p:cNvSpPr>
          <p:nvPr>
            <p:ph idx="1"/>
          </p:nvPr>
        </p:nvSpPr>
        <p:spPr>
          <a:xfrm>
            <a:off x="457200" y="1412776"/>
            <a:ext cx="8229600" cy="1612775"/>
          </a:xfrm>
        </p:spPr>
        <p:txBody>
          <a:bodyPr>
            <a:normAutofit/>
          </a:bodyPr>
          <a:lstStyle/>
          <a:p>
            <a:r>
              <a:rPr lang="fr-FR" dirty="0" smtClean="0">
                <a:solidFill>
                  <a:schemeClr val="accent6">
                    <a:lumMod val="75000"/>
                  </a:schemeClr>
                </a:solidFill>
              </a:rPr>
              <a:t>LSA (Link State </a:t>
            </a:r>
            <a:r>
              <a:rPr lang="fr-FR" dirty="0" err="1" smtClean="0">
                <a:solidFill>
                  <a:schemeClr val="accent6">
                    <a:lumMod val="75000"/>
                  </a:schemeClr>
                </a:solidFill>
              </a:rPr>
              <a:t>Advertisement</a:t>
            </a:r>
            <a:r>
              <a:rPr lang="fr-FR" dirty="0">
                <a:solidFill>
                  <a:schemeClr val="accent6">
                    <a:lumMod val="75000"/>
                  </a:schemeClr>
                </a:solidFill>
              </a:rPr>
              <a:t>)</a:t>
            </a:r>
            <a:endParaRPr lang="fr-FR" dirty="0" smtClean="0">
              <a:solidFill>
                <a:schemeClr val="accent6">
                  <a:lumMod val="75000"/>
                </a:schemeClr>
              </a:solidFill>
            </a:endParaRPr>
          </a:p>
          <a:p>
            <a:pPr lvl="1"/>
            <a:r>
              <a:rPr lang="fr-FR" dirty="0" smtClean="0"/>
              <a:t>Annonces d’état de liens.</a:t>
            </a:r>
          </a:p>
          <a:p>
            <a:pPr lvl="1"/>
            <a:r>
              <a:rPr lang="fr-FR" dirty="0" smtClean="0"/>
              <a:t>La combinaison des LSA permet de décrire la topologie globale d’une zone. </a:t>
            </a:r>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3515188318"/>
              </p:ext>
            </p:extLst>
          </p:nvPr>
        </p:nvGraphicFramePr>
        <p:xfrm>
          <a:off x="369448" y="2708920"/>
          <a:ext cx="6096000" cy="3337560"/>
        </p:xfrm>
        <a:graphic>
          <a:graphicData uri="http://schemas.openxmlformats.org/drawingml/2006/table">
            <a:tbl>
              <a:tblPr firstRow="1" bandRow="1">
                <a:tableStyleId>{21E4AEA4-8DFA-4A89-87EB-49C32662AFE0}</a:tableStyleId>
              </a:tblPr>
              <a:tblGrid>
                <a:gridCol w="1853390"/>
                <a:gridCol w="4242610"/>
              </a:tblGrid>
              <a:tr h="370840">
                <a:tc>
                  <a:txBody>
                    <a:bodyPr/>
                    <a:lstStyle/>
                    <a:p>
                      <a:r>
                        <a:rPr lang="fr-FR" dirty="0" smtClean="0"/>
                        <a:t>Type de LSA</a:t>
                      </a:r>
                      <a:endParaRPr lang="fr-FR" dirty="0"/>
                    </a:p>
                  </a:txBody>
                  <a:tcPr/>
                </a:tc>
                <a:tc>
                  <a:txBody>
                    <a:bodyPr/>
                    <a:lstStyle/>
                    <a:p>
                      <a:r>
                        <a:rPr lang="fr-FR" dirty="0" smtClean="0"/>
                        <a:t>Description</a:t>
                      </a:r>
                      <a:endParaRPr lang="fr-FR" dirty="0"/>
                    </a:p>
                  </a:txBody>
                  <a:tcPr/>
                </a:tc>
              </a:tr>
              <a:tr h="370840">
                <a:tc>
                  <a:txBody>
                    <a:bodyPr/>
                    <a:lstStyle/>
                    <a:p>
                      <a:r>
                        <a:rPr lang="fr-FR" dirty="0" smtClean="0"/>
                        <a:t>Type 1</a:t>
                      </a:r>
                      <a:endParaRPr lang="fr-FR" dirty="0"/>
                    </a:p>
                  </a:txBody>
                  <a:tcPr/>
                </a:tc>
                <a:tc>
                  <a:txBody>
                    <a:bodyPr/>
                    <a:lstStyle/>
                    <a:p>
                      <a:r>
                        <a:rPr lang="fr-FR" dirty="0" smtClean="0"/>
                        <a:t>LSA de routeur</a:t>
                      </a:r>
                      <a:endParaRPr lang="fr-FR" dirty="0"/>
                    </a:p>
                  </a:txBody>
                  <a:tcPr/>
                </a:tc>
              </a:tr>
              <a:tr h="370840">
                <a:tc>
                  <a:txBody>
                    <a:bodyPr/>
                    <a:lstStyle/>
                    <a:p>
                      <a:r>
                        <a:rPr lang="fr-FR" dirty="0" smtClean="0"/>
                        <a:t>Type2</a:t>
                      </a:r>
                      <a:endParaRPr lang="fr-FR" dirty="0"/>
                    </a:p>
                  </a:txBody>
                  <a:tcPr/>
                </a:tc>
                <a:tc>
                  <a:txBody>
                    <a:bodyPr/>
                    <a:lstStyle/>
                    <a:p>
                      <a:r>
                        <a:rPr lang="fr-FR" dirty="0" smtClean="0"/>
                        <a:t>LSA de réseau</a:t>
                      </a:r>
                      <a:endParaRPr lang="fr-FR" dirty="0"/>
                    </a:p>
                  </a:txBody>
                  <a:tcPr/>
                </a:tc>
              </a:tr>
              <a:tr h="370840">
                <a:tc>
                  <a:txBody>
                    <a:bodyPr/>
                    <a:lstStyle/>
                    <a:p>
                      <a:r>
                        <a:rPr lang="fr-FR" dirty="0" smtClean="0"/>
                        <a:t>Type 3 et 4</a:t>
                      </a:r>
                      <a:endParaRPr lang="fr-FR" dirty="0"/>
                    </a:p>
                  </a:txBody>
                  <a:tcPr/>
                </a:tc>
                <a:tc>
                  <a:txBody>
                    <a:bodyPr/>
                    <a:lstStyle/>
                    <a:p>
                      <a:r>
                        <a:rPr lang="fr-FR" dirty="0" smtClean="0"/>
                        <a:t>LSA de récapitulation</a:t>
                      </a:r>
                      <a:endParaRPr lang="fr-FR" dirty="0"/>
                    </a:p>
                  </a:txBody>
                  <a:tcPr/>
                </a:tc>
              </a:tr>
              <a:tr h="370840">
                <a:tc>
                  <a:txBody>
                    <a:bodyPr/>
                    <a:lstStyle/>
                    <a:p>
                      <a:r>
                        <a:rPr lang="fr-FR" dirty="0" smtClean="0"/>
                        <a:t>Type 5</a:t>
                      </a:r>
                      <a:endParaRPr lang="fr-FR" dirty="0"/>
                    </a:p>
                  </a:txBody>
                  <a:tcPr/>
                </a:tc>
                <a:tc>
                  <a:txBody>
                    <a:bodyPr/>
                    <a:lstStyle/>
                    <a:p>
                      <a:r>
                        <a:rPr lang="fr-FR" dirty="0" smtClean="0"/>
                        <a:t>LSA externe</a:t>
                      </a:r>
                      <a:r>
                        <a:rPr lang="fr-FR" baseline="0" dirty="0" smtClean="0"/>
                        <a:t> du système autonome</a:t>
                      </a:r>
                      <a:endParaRPr lang="fr-FR" dirty="0"/>
                    </a:p>
                  </a:txBody>
                  <a:tcPr/>
                </a:tc>
              </a:tr>
              <a:tr h="370840">
                <a:tc>
                  <a:txBody>
                    <a:bodyPr/>
                    <a:lstStyle/>
                    <a:p>
                      <a:r>
                        <a:rPr lang="fr-FR" dirty="0" smtClean="0"/>
                        <a:t>Type 6</a:t>
                      </a:r>
                      <a:endParaRPr lang="fr-FR" dirty="0"/>
                    </a:p>
                  </a:txBody>
                  <a:tcPr/>
                </a:tc>
                <a:tc>
                  <a:txBody>
                    <a:bodyPr/>
                    <a:lstStyle/>
                    <a:p>
                      <a:r>
                        <a:rPr lang="fr-FR" dirty="0" smtClean="0"/>
                        <a:t>LSA OSPF</a:t>
                      </a:r>
                      <a:r>
                        <a:rPr lang="fr-FR" baseline="0" dirty="0" smtClean="0"/>
                        <a:t> de multidiffusion</a:t>
                      </a:r>
                      <a:endParaRPr lang="fr-FR" dirty="0"/>
                    </a:p>
                  </a:txBody>
                  <a:tcPr/>
                </a:tc>
              </a:tr>
              <a:tr h="370840">
                <a:tc>
                  <a:txBody>
                    <a:bodyPr/>
                    <a:lstStyle/>
                    <a:p>
                      <a:r>
                        <a:rPr lang="fr-FR" dirty="0" smtClean="0"/>
                        <a:t>Type 7</a:t>
                      </a:r>
                      <a:endParaRPr lang="fr-FR" dirty="0"/>
                    </a:p>
                  </a:txBody>
                  <a:tcPr/>
                </a:tc>
                <a:tc>
                  <a:txBody>
                    <a:bodyPr/>
                    <a:lstStyle/>
                    <a:p>
                      <a:r>
                        <a:rPr lang="fr-FR" dirty="0" smtClean="0"/>
                        <a:t>Remplace le type 5 dans</a:t>
                      </a:r>
                      <a:r>
                        <a:rPr lang="fr-FR" baseline="0" dirty="0" smtClean="0"/>
                        <a:t> un NSSA</a:t>
                      </a:r>
                      <a:endParaRPr lang="fr-FR" dirty="0" smtClean="0"/>
                    </a:p>
                  </a:txBody>
                  <a:tcPr/>
                </a:tc>
              </a:tr>
              <a:tr h="370840">
                <a:tc>
                  <a:txBody>
                    <a:bodyPr/>
                    <a:lstStyle/>
                    <a:p>
                      <a:r>
                        <a:rPr lang="fr-FR" dirty="0" smtClean="0"/>
                        <a:t>Type 8</a:t>
                      </a:r>
                      <a:endParaRPr lang="fr-FR" dirty="0"/>
                    </a:p>
                  </a:txBody>
                  <a:tcPr/>
                </a:tc>
                <a:tc>
                  <a:txBody>
                    <a:bodyPr/>
                    <a:lstStyle/>
                    <a:p>
                      <a:r>
                        <a:rPr lang="fr-FR" dirty="0" smtClean="0"/>
                        <a:t>LSA d’attributs externe pour BGP</a:t>
                      </a:r>
                      <a:endParaRPr lang="fr-FR" dirty="0"/>
                    </a:p>
                  </a:txBody>
                  <a:tcPr/>
                </a:tc>
              </a:tr>
              <a:tr h="370840">
                <a:tc>
                  <a:txBody>
                    <a:bodyPr/>
                    <a:lstStyle/>
                    <a:p>
                      <a:r>
                        <a:rPr lang="fr-FR" dirty="0" smtClean="0"/>
                        <a:t>Type 9, 10 et 11</a:t>
                      </a:r>
                      <a:endParaRPr lang="fr-FR" dirty="0"/>
                    </a:p>
                  </a:txBody>
                  <a:tcPr/>
                </a:tc>
                <a:tc>
                  <a:txBody>
                    <a:bodyPr/>
                    <a:lstStyle/>
                    <a:p>
                      <a:r>
                        <a:rPr lang="fr-FR" dirty="0" smtClean="0"/>
                        <a:t>LSA opaques</a:t>
                      </a:r>
                      <a:endParaRPr lang="fr-FR" dirty="0"/>
                    </a:p>
                  </a:txBody>
                  <a:tcPr/>
                </a:tc>
              </a:tr>
            </a:tbl>
          </a:graphicData>
        </a:graphic>
      </p:graphicFrame>
      <p:sp>
        <p:nvSpPr>
          <p:cNvPr id="6" name="ZoneTexte 5"/>
          <p:cNvSpPr txBox="1"/>
          <p:nvPr/>
        </p:nvSpPr>
        <p:spPr>
          <a:xfrm>
            <a:off x="6838295" y="3640378"/>
            <a:ext cx="2492990" cy="369332"/>
          </a:xfrm>
          <a:prstGeom prst="rect">
            <a:avLst/>
          </a:prstGeom>
          <a:noFill/>
        </p:spPr>
        <p:txBody>
          <a:bodyPr wrap="none" rtlCol="0">
            <a:spAutoFit/>
          </a:bodyPr>
          <a:lstStyle/>
          <a:p>
            <a:pPr marL="0" lvl="1"/>
            <a:r>
              <a:rPr lang="fr-FR" dirty="0"/>
              <a:t>OSPF à zone multiple </a:t>
            </a:r>
            <a:endParaRPr lang="fr-FR" dirty="0" smtClean="0"/>
          </a:p>
        </p:txBody>
      </p:sp>
      <p:sp>
        <p:nvSpPr>
          <p:cNvPr id="7" name="Accolade fermante 6"/>
          <p:cNvSpPr/>
          <p:nvPr/>
        </p:nvSpPr>
        <p:spPr>
          <a:xfrm>
            <a:off x="6407711" y="3068960"/>
            <a:ext cx="396537" cy="151216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344</a:t>
            </a:fld>
            <a:endParaRPr lang="fr-BE" dirty="0"/>
          </a:p>
        </p:txBody>
      </p:sp>
    </p:spTree>
    <p:extLst>
      <p:ext uri="{BB962C8B-B14F-4D97-AF65-F5344CB8AC3E}">
        <p14:creationId xmlns:p14="http://schemas.microsoft.com/office/powerpoint/2010/main" val="3412033245"/>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de LSA OSPF</a:t>
            </a:r>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LSA de type 1 (Router)</a:t>
            </a:r>
          </a:p>
          <a:p>
            <a:pPr lvl="1"/>
            <a:r>
              <a:rPr lang="fr-FR" dirty="0">
                <a:solidFill>
                  <a:srgbClr val="0070C0"/>
                </a:solidFill>
              </a:rPr>
              <a:t>Rôle </a:t>
            </a:r>
          </a:p>
          <a:p>
            <a:pPr lvl="2"/>
            <a:r>
              <a:rPr lang="fr-FR" dirty="0"/>
              <a:t>Utilisé par les routeurs pour annoncer leurs liens OSPF directement connectés.</a:t>
            </a:r>
          </a:p>
          <a:p>
            <a:pPr lvl="1"/>
            <a:r>
              <a:rPr lang="fr-FR" dirty="0" smtClean="0">
                <a:solidFill>
                  <a:srgbClr val="0070C0"/>
                </a:solidFill>
              </a:rPr>
              <a:t>Caractéristiques</a:t>
            </a:r>
            <a:endParaRPr lang="fr-FR" dirty="0">
              <a:solidFill>
                <a:srgbClr val="0070C0"/>
              </a:solidFill>
            </a:endParaRPr>
          </a:p>
          <a:p>
            <a:pPr lvl="2"/>
            <a:r>
              <a:rPr lang="fr-FR" dirty="0" smtClean="0"/>
              <a:t>Utilisées </a:t>
            </a:r>
            <a:r>
              <a:rPr lang="fr-FR" dirty="0"/>
              <a:t>uniquement à l’intérieur d’une zone.</a:t>
            </a:r>
          </a:p>
          <a:p>
            <a:pPr lvl="2"/>
            <a:r>
              <a:rPr lang="fr-FR" dirty="0" smtClean="0"/>
              <a:t>Contiennent les informations topologiques de la zone.</a:t>
            </a:r>
          </a:p>
          <a:p>
            <a:pPr lvl="3"/>
            <a:r>
              <a:rPr lang="fr-FR" dirty="0" smtClean="0"/>
              <a:t>Types de liens, états des liens, liste des interfaces connectées directement, …</a:t>
            </a:r>
          </a:p>
          <a:p>
            <a:pPr lvl="2"/>
            <a:r>
              <a:rPr lang="fr-FR" dirty="0" smtClean="0"/>
              <a:t>Propagées dès réception par les autres routeurs de la zone.</a:t>
            </a:r>
          </a:p>
          <a:p>
            <a:pPr lvl="1"/>
            <a:r>
              <a:rPr lang="fr-FR" dirty="0" smtClean="0">
                <a:solidFill>
                  <a:srgbClr val="0070C0"/>
                </a:solidFill>
              </a:rPr>
              <a:t>ID d’état de lien</a:t>
            </a:r>
          </a:p>
          <a:p>
            <a:pPr lvl="2"/>
            <a:r>
              <a:rPr lang="fr-FR" dirty="0" smtClean="0"/>
              <a:t>Identifie la partie du domaine de routage d</a:t>
            </a:r>
            <a:r>
              <a:rPr lang="fr-FR" dirty="0"/>
              <a:t>é</a:t>
            </a:r>
            <a:r>
              <a:rPr lang="fr-FR" dirty="0" smtClean="0"/>
              <a:t>crite par l’annonce.</a:t>
            </a:r>
          </a:p>
          <a:p>
            <a:pPr lvl="2"/>
            <a:r>
              <a:rPr lang="fr-FR" dirty="0" smtClean="0"/>
              <a:t>L’ID </a:t>
            </a:r>
            <a:r>
              <a:rPr lang="fr-FR" dirty="0"/>
              <a:t>de lien </a:t>
            </a:r>
            <a:r>
              <a:rPr lang="fr-FR" dirty="0" smtClean="0"/>
              <a:t>est l’ID </a:t>
            </a:r>
            <a:r>
              <a:rPr lang="fr-FR" dirty="0"/>
              <a:t>de routeur du routeur d'origine.</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345</a:t>
            </a:fld>
            <a:endParaRPr lang="fr-BE" dirty="0"/>
          </a:p>
        </p:txBody>
      </p:sp>
    </p:spTree>
    <p:extLst>
      <p:ext uri="{BB962C8B-B14F-4D97-AF65-F5344CB8AC3E}">
        <p14:creationId xmlns:p14="http://schemas.microsoft.com/office/powerpoint/2010/main" val="141608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268627"/>
            <a:ext cx="846772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Types de LSA OSPF</a:t>
            </a:r>
          </a:p>
        </p:txBody>
      </p:sp>
      <p:sp>
        <p:nvSpPr>
          <p:cNvPr id="3" name="Espace réservé du contenu 2"/>
          <p:cNvSpPr>
            <a:spLocks noGrp="1"/>
          </p:cNvSpPr>
          <p:nvPr>
            <p:ph idx="1"/>
          </p:nvPr>
        </p:nvSpPr>
        <p:spPr>
          <a:xfrm>
            <a:off x="457200" y="1600201"/>
            <a:ext cx="8229600" cy="460647"/>
          </a:xfrm>
        </p:spPr>
        <p:txBody>
          <a:bodyPr>
            <a:normAutofit/>
          </a:bodyPr>
          <a:lstStyle/>
          <a:p>
            <a:r>
              <a:rPr lang="fr-FR" dirty="0">
                <a:solidFill>
                  <a:schemeClr val="accent6">
                    <a:lumMod val="75000"/>
                  </a:schemeClr>
                </a:solidFill>
              </a:rPr>
              <a:t>LSA de type 1 (Router)</a:t>
            </a:r>
          </a:p>
        </p:txBody>
      </p:sp>
      <p:sp>
        <p:nvSpPr>
          <p:cNvPr id="6" name="Text Box 7"/>
          <p:cNvSpPr txBox="1">
            <a:spLocks noChangeArrowheads="1"/>
          </p:cNvSpPr>
          <p:nvPr/>
        </p:nvSpPr>
        <p:spPr bwMode="auto">
          <a:xfrm>
            <a:off x="179512" y="1979548"/>
            <a:ext cx="37240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R1 envoie ses LSA1 dans sa zone</a:t>
            </a:r>
            <a:endParaRPr lang="fr-FR" altLang="fr-FR" sz="1800" dirty="0"/>
          </a:p>
        </p:txBody>
      </p:sp>
      <p:sp>
        <p:nvSpPr>
          <p:cNvPr id="7" name="Line 6"/>
          <p:cNvSpPr>
            <a:spLocks noChangeShapeType="1"/>
          </p:cNvSpPr>
          <p:nvPr/>
        </p:nvSpPr>
        <p:spPr bwMode="auto">
          <a:xfrm>
            <a:off x="2000694" y="4437112"/>
            <a:ext cx="5760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Line 6"/>
          <p:cNvSpPr>
            <a:spLocks noChangeShapeType="1"/>
          </p:cNvSpPr>
          <p:nvPr/>
        </p:nvSpPr>
        <p:spPr bwMode="auto">
          <a:xfrm flipH="1">
            <a:off x="885170" y="4459039"/>
            <a:ext cx="518478" cy="37209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Text Box 7"/>
          <p:cNvSpPr txBox="1">
            <a:spLocks noChangeArrowheads="1"/>
          </p:cNvSpPr>
          <p:nvPr/>
        </p:nvSpPr>
        <p:spPr bwMode="auto">
          <a:xfrm>
            <a:off x="539552" y="4317785"/>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LSA1</a:t>
            </a:r>
            <a:endParaRPr lang="fr-FR" altLang="fr-FR" sz="1800" dirty="0"/>
          </a:p>
        </p:txBody>
      </p:sp>
      <p:sp>
        <p:nvSpPr>
          <p:cNvPr id="10" name="Text Box 7"/>
          <p:cNvSpPr txBox="1">
            <a:spLocks noChangeArrowheads="1"/>
          </p:cNvSpPr>
          <p:nvPr/>
        </p:nvSpPr>
        <p:spPr bwMode="auto">
          <a:xfrm>
            <a:off x="1907704" y="3995772"/>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LSA1</a:t>
            </a:r>
            <a:endParaRPr lang="fr-FR" altLang="fr-FR" sz="1800" dirty="0"/>
          </a:p>
        </p:txBody>
      </p:sp>
      <p:sp>
        <p:nvSpPr>
          <p:cNvPr id="19" name="Text Box 7"/>
          <p:cNvSpPr txBox="1">
            <a:spLocks noChangeArrowheads="1"/>
          </p:cNvSpPr>
          <p:nvPr/>
        </p:nvSpPr>
        <p:spPr bwMode="auto">
          <a:xfrm>
            <a:off x="1979712" y="5056960"/>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LSA1</a:t>
            </a:r>
            <a:endParaRPr lang="fr-FR" altLang="fr-FR" sz="1800" dirty="0"/>
          </a:p>
        </p:txBody>
      </p:sp>
      <p:sp>
        <p:nvSpPr>
          <p:cNvPr id="20" name="Line 6"/>
          <p:cNvSpPr>
            <a:spLocks noChangeShapeType="1"/>
          </p:cNvSpPr>
          <p:nvPr/>
        </p:nvSpPr>
        <p:spPr bwMode="auto">
          <a:xfrm flipH="1">
            <a:off x="1979712" y="4878782"/>
            <a:ext cx="0" cy="54870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 name="Text Box 7"/>
          <p:cNvSpPr txBox="1">
            <a:spLocks noChangeArrowheads="1"/>
          </p:cNvSpPr>
          <p:nvPr/>
        </p:nvSpPr>
        <p:spPr bwMode="auto">
          <a:xfrm>
            <a:off x="237354" y="5780232"/>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1</a:t>
            </a:r>
            <a:endParaRPr lang="fr-FR" altLang="fr-FR" sz="1800" dirty="0"/>
          </a:p>
        </p:txBody>
      </p:sp>
      <p:sp>
        <p:nvSpPr>
          <p:cNvPr id="26" name="Text Box 7"/>
          <p:cNvSpPr txBox="1">
            <a:spLocks noChangeArrowheads="1"/>
          </p:cNvSpPr>
          <p:nvPr/>
        </p:nvSpPr>
        <p:spPr bwMode="auto">
          <a:xfrm>
            <a:off x="3850821" y="5793533"/>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0</a:t>
            </a:r>
            <a:endParaRPr lang="fr-FR" altLang="fr-FR" sz="1800" dirty="0"/>
          </a:p>
        </p:txBody>
      </p:sp>
      <p:sp>
        <p:nvSpPr>
          <p:cNvPr id="27" name="Text Box 7"/>
          <p:cNvSpPr txBox="1">
            <a:spLocks noChangeArrowheads="1"/>
          </p:cNvSpPr>
          <p:nvPr/>
        </p:nvSpPr>
        <p:spPr bwMode="auto">
          <a:xfrm>
            <a:off x="5207005" y="5787802"/>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2</a:t>
            </a:r>
            <a:endParaRPr lang="fr-FR" altLang="fr-FR" sz="1800" dirty="0"/>
          </a:p>
        </p:txBody>
      </p:sp>
      <p:sp>
        <p:nvSpPr>
          <p:cNvPr id="31" name="Text Box 7"/>
          <p:cNvSpPr txBox="1">
            <a:spLocks noChangeArrowheads="1"/>
          </p:cNvSpPr>
          <p:nvPr/>
        </p:nvSpPr>
        <p:spPr bwMode="auto">
          <a:xfrm>
            <a:off x="1403648" y="2348880"/>
            <a:ext cx="37240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9933"/>
                </a:solidFill>
              </a:rPr>
              <a:t>R2 envoie ses LSA1 dans sa zone</a:t>
            </a:r>
            <a:endParaRPr lang="fr-FR" altLang="fr-FR" sz="1800" dirty="0">
              <a:solidFill>
                <a:srgbClr val="FF9933"/>
              </a:solidFill>
            </a:endParaRPr>
          </a:p>
        </p:txBody>
      </p:sp>
      <p:sp>
        <p:nvSpPr>
          <p:cNvPr id="32" name="Line 6"/>
          <p:cNvSpPr>
            <a:spLocks noChangeShapeType="1"/>
          </p:cNvSpPr>
          <p:nvPr/>
        </p:nvSpPr>
        <p:spPr bwMode="auto">
          <a:xfrm flipV="1">
            <a:off x="869746" y="4645086"/>
            <a:ext cx="418729" cy="277781"/>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3" name="Line 6"/>
          <p:cNvSpPr>
            <a:spLocks noChangeShapeType="1"/>
          </p:cNvSpPr>
          <p:nvPr/>
        </p:nvSpPr>
        <p:spPr bwMode="auto">
          <a:xfrm>
            <a:off x="869746" y="5440549"/>
            <a:ext cx="533901" cy="274353"/>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4" name="Text Box 7"/>
          <p:cNvSpPr txBox="1">
            <a:spLocks noChangeArrowheads="1"/>
          </p:cNvSpPr>
          <p:nvPr/>
        </p:nvSpPr>
        <p:spPr bwMode="auto">
          <a:xfrm>
            <a:off x="510708" y="5603136"/>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9933"/>
                </a:solidFill>
              </a:rPr>
              <a:t>LSA1</a:t>
            </a:r>
            <a:endParaRPr lang="fr-FR" altLang="fr-FR" sz="1800" dirty="0">
              <a:solidFill>
                <a:srgbClr val="FF9933"/>
              </a:solidFill>
            </a:endParaRPr>
          </a:p>
        </p:txBody>
      </p:sp>
      <p:sp>
        <p:nvSpPr>
          <p:cNvPr id="38" name="Text Box 7"/>
          <p:cNvSpPr txBox="1">
            <a:spLocks noChangeArrowheads="1"/>
          </p:cNvSpPr>
          <p:nvPr/>
        </p:nvSpPr>
        <p:spPr bwMode="auto">
          <a:xfrm>
            <a:off x="401262" y="4311470"/>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9933"/>
                </a:solidFill>
              </a:rPr>
              <a:t>LSA1</a:t>
            </a:r>
            <a:endParaRPr lang="fr-FR" altLang="fr-FR" sz="1800" dirty="0">
              <a:solidFill>
                <a:srgbClr val="FF9933"/>
              </a:solidFill>
            </a:endParaRPr>
          </a:p>
        </p:txBody>
      </p:sp>
      <p:sp>
        <p:nvSpPr>
          <p:cNvPr id="40" name="Text Box 7"/>
          <p:cNvSpPr txBox="1">
            <a:spLocks noChangeArrowheads="1"/>
          </p:cNvSpPr>
          <p:nvPr/>
        </p:nvSpPr>
        <p:spPr bwMode="auto">
          <a:xfrm>
            <a:off x="2576758" y="3131676"/>
            <a:ext cx="6487673" cy="3693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0000"/>
                </a:solidFill>
                <a:sym typeface="Wingdings" panose="05000000000000000000" pitchFamily="2" charset="2"/>
              </a:rPr>
              <a:t> </a:t>
            </a:r>
            <a:r>
              <a:rPr lang="fr-FR" altLang="fr-FR" sz="1800" dirty="0" smtClean="0">
                <a:solidFill>
                  <a:srgbClr val="FF0000"/>
                </a:solidFill>
              </a:rPr>
              <a:t>Chaque routeur envoie et propage des LSA1 dans la zone</a:t>
            </a:r>
            <a:endParaRPr lang="fr-FR" altLang="fr-FR" sz="1800" dirty="0">
              <a:solidFill>
                <a:srgbClr val="FF0000"/>
              </a:solidFill>
            </a:endParaRPr>
          </a:p>
        </p:txBody>
      </p:sp>
      <p:sp>
        <p:nvSpPr>
          <p:cNvPr id="41" name="Text Box 7"/>
          <p:cNvSpPr txBox="1">
            <a:spLocks noChangeArrowheads="1"/>
          </p:cNvSpPr>
          <p:nvPr/>
        </p:nvSpPr>
        <p:spPr bwMode="auto">
          <a:xfrm>
            <a:off x="2168822" y="2708920"/>
            <a:ext cx="6583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9933"/>
                </a:solidFill>
              </a:rPr>
              <a:t>Les LSA1 sont propagés par les autres routeurs dans la zone</a:t>
            </a:r>
            <a:endParaRPr lang="fr-FR" altLang="fr-FR" sz="1800" dirty="0">
              <a:solidFill>
                <a:srgbClr val="FF9933"/>
              </a:solidFill>
            </a:endParaRPr>
          </a:p>
        </p:txBody>
      </p:sp>
      <p:sp>
        <p:nvSpPr>
          <p:cNvPr id="42" name="Line 6"/>
          <p:cNvSpPr>
            <a:spLocks noChangeShapeType="1"/>
          </p:cNvSpPr>
          <p:nvPr/>
        </p:nvSpPr>
        <p:spPr bwMode="auto">
          <a:xfrm flipV="1">
            <a:off x="1907704" y="4922867"/>
            <a:ext cx="0" cy="49493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3" name="Line 6"/>
          <p:cNvSpPr>
            <a:spLocks noChangeShapeType="1"/>
          </p:cNvSpPr>
          <p:nvPr/>
        </p:nvSpPr>
        <p:spPr bwMode="auto">
          <a:xfrm>
            <a:off x="914013" y="5458805"/>
            <a:ext cx="489634" cy="25609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4" name="Line 6"/>
          <p:cNvSpPr>
            <a:spLocks noChangeShapeType="1"/>
          </p:cNvSpPr>
          <p:nvPr/>
        </p:nvSpPr>
        <p:spPr bwMode="auto">
          <a:xfrm>
            <a:off x="2060104" y="4922867"/>
            <a:ext cx="0" cy="53593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 name="Line 6"/>
          <p:cNvSpPr>
            <a:spLocks noChangeShapeType="1"/>
          </p:cNvSpPr>
          <p:nvPr/>
        </p:nvSpPr>
        <p:spPr bwMode="auto">
          <a:xfrm flipH="1" flipV="1">
            <a:off x="827584" y="5492943"/>
            <a:ext cx="535507" cy="31232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7" name="Text Box 7"/>
          <p:cNvSpPr txBox="1">
            <a:spLocks noChangeArrowheads="1"/>
          </p:cNvSpPr>
          <p:nvPr/>
        </p:nvSpPr>
        <p:spPr bwMode="auto">
          <a:xfrm>
            <a:off x="4024630" y="3491716"/>
            <a:ext cx="2364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CC66FF"/>
                </a:solidFill>
              </a:rPr>
              <a:t>Idem dans ces zones</a:t>
            </a:r>
            <a:endParaRPr lang="fr-FR" altLang="fr-FR" sz="1800" dirty="0">
              <a:solidFill>
                <a:srgbClr val="CC66FF"/>
              </a:solidFill>
            </a:endParaRPr>
          </a:p>
        </p:txBody>
      </p:sp>
      <p:sp>
        <p:nvSpPr>
          <p:cNvPr id="48" name="Line 6"/>
          <p:cNvSpPr>
            <a:spLocks noChangeShapeType="1"/>
          </p:cNvSpPr>
          <p:nvPr/>
        </p:nvSpPr>
        <p:spPr bwMode="auto">
          <a:xfrm flipH="1">
            <a:off x="4485382" y="3862572"/>
            <a:ext cx="242602" cy="782514"/>
          </a:xfrm>
          <a:prstGeom prst="line">
            <a:avLst/>
          </a:prstGeom>
          <a:noFill/>
          <a:ln w="28575">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9" name="Line 6"/>
          <p:cNvSpPr>
            <a:spLocks noChangeShapeType="1"/>
          </p:cNvSpPr>
          <p:nvPr/>
        </p:nvSpPr>
        <p:spPr bwMode="auto">
          <a:xfrm>
            <a:off x="5289107" y="3862572"/>
            <a:ext cx="171642" cy="782514"/>
          </a:xfrm>
          <a:prstGeom prst="line">
            <a:avLst/>
          </a:prstGeom>
          <a:noFill/>
          <a:ln w="28575">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0" name="Text Box 7"/>
          <p:cNvSpPr txBox="1">
            <a:spLocks noChangeArrowheads="1"/>
          </p:cNvSpPr>
          <p:nvPr/>
        </p:nvSpPr>
        <p:spPr bwMode="auto">
          <a:xfrm>
            <a:off x="1356078" y="4191449"/>
            <a:ext cx="479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R1</a:t>
            </a:r>
            <a:endParaRPr lang="fr-FR" altLang="fr-FR" sz="1800" dirty="0"/>
          </a:p>
        </p:txBody>
      </p:sp>
      <p:sp>
        <p:nvSpPr>
          <p:cNvPr id="35" name="Text Box 7"/>
          <p:cNvSpPr txBox="1">
            <a:spLocks noChangeArrowheads="1"/>
          </p:cNvSpPr>
          <p:nvPr/>
        </p:nvSpPr>
        <p:spPr bwMode="auto">
          <a:xfrm>
            <a:off x="284283" y="4727205"/>
            <a:ext cx="479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9933"/>
                </a:solidFill>
              </a:rPr>
              <a:t>R2</a:t>
            </a:r>
            <a:endParaRPr lang="fr-FR" altLang="fr-FR" sz="1800" dirty="0">
              <a:solidFill>
                <a:srgbClr val="FF9933"/>
              </a:solidFill>
            </a:endParaRPr>
          </a:p>
        </p:txBody>
      </p:sp>
      <p:sp>
        <p:nvSpPr>
          <p:cNvPr id="3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3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346</a:t>
            </a:fld>
            <a:endParaRPr lang="fr-BE" dirty="0"/>
          </a:p>
        </p:txBody>
      </p:sp>
    </p:spTree>
    <p:extLst>
      <p:ext uri="{BB962C8B-B14F-4D97-AF65-F5344CB8AC3E}">
        <p14:creationId xmlns:p14="http://schemas.microsoft.com/office/powerpoint/2010/main" val="310036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10" grpId="0"/>
      <p:bldP spid="19" grpId="0"/>
      <p:bldP spid="20" grpId="0" animBg="1"/>
      <p:bldP spid="24" grpId="0"/>
      <p:bldP spid="26" grpId="0"/>
      <p:bldP spid="27" grpId="0"/>
      <p:bldP spid="31" grpId="0"/>
      <p:bldP spid="32" grpId="0" animBg="1"/>
      <p:bldP spid="33" grpId="0" animBg="1"/>
      <p:bldP spid="34" grpId="0"/>
      <p:bldP spid="38" grpId="0"/>
      <p:bldP spid="40" grpId="0" animBg="1"/>
      <p:bldP spid="41" grpId="0"/>
      <p:bldP spid="42" grpId="0" animBg="1"/>
      <p:bldP spid="43" grpId="0" animBg="1"/>
      <p:bldP spid="44" grpId="0" animBg="1"/>
      <p:bldP spid="46" grpId="0" animBg="1"/>
      <p:bldP spid="47" grpId="0"/>
      <p:bldP spid="48" grpId="0" animBg="1"/>
      <p:bldP spid="49" grpId="0" animBg="1"/>
      <p:bldP spid="30" grpId="0"/>
      <p:bldP spid="35"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de LSA OSPF</a:t>
            </a:r>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LSA de type 2 (Network)</a:t>
            </a:r>
          </a:p>
          <a:p>
            <a:pPr lvl="1"/>
            <a:r>
              <a:rPr lang="fr-FR" dirty="0">
                <a:solidFill>
                  <a:srgbClr val="0070C0"/>
                </a:solidFill>
              </a:rPr>
              <a:t>Rôle </a:t>
            </a:r>
          </a:p>
          <a:p>
            <a:pPr lvl="2"/>
            <a:r>
              <a:rPr lang="fr-FR" dirty="0"/>
              <a:t>Fournir </a:t>
            </a:r>
            <a:r>
              <a:rPr lang="fr-FR" dirty="0" smtClean="0"/>
              <a:t>des </a:t>
            </a:r>
            <a:r>
              <a:rPr lang="fr-FR" dirty="0"/>
              <a:t>informations sur les réseaux à accès multiple de la même zone.</a:t>
            </a:r>
          </a:p>
          <a:p>
            <a:pPr lvl="1"/>
            <a:r>
              <a:rPr lang="fr-FR" dirty="0" smtClean="0">
                <a:solidFill>
                  <a:srgbClr val="0070C0"/>
                </a:solidFill>
              </a:rPr>
              <a:t>Caractéristiques</a:t>
            </a:r>
          </a:p>
          <a:p>
            <a:pPr lvl="2"/>
            <a:r>
              <a:rPr lang="fr-FR" dirty="0">
                <a:solidFill>
                  <a:schemeClr val="accent5">
                    <a:lumMod val="75000"/>
                  </a:schemeClr>
                </a:solidFill>
              </a:rPr>
              <a:t>Seul un DR émet des LSA de type </a:t>
            </a:r>
            <a:r>
              <a:rPr lang="fr-FR" dirty="0" smtClean="0">
                <a:solidFill>
                  <a:schemeClr val="accent5">
                    <a:lumMod val="75000"/>
                  </a:schemeClr>
                </a:solidFill>
              </a:rPr>
              <a:t>2</a:t>
            </a:r>
            <a:endParaRPr lang="fr-FR" dirty="0">
              <a:solidFill>
                <a:schemeClr val="accent5">
                  <a:lumMod val="75000"/>
                </a:schemeClr>
              </a:solidFill>
            </a:endParaRPr>
          </a:p>
          <a:p>
            <a:pPr lvl="3"/>
            <a:r>
              <a:rPr lang="fr-FR" dirty="0" smtClean="0"/>
              <a:t>Il faut un réseaux </a:t>
            </a:r>
            <a:r>
              <a:rPr lang="fr-FR" dirty="0"/>
              <a:t>à accès multiple </a:t>
            </a:r>
            <a:r>
              <a:rPr lang="fr-FR" dirty="0" smtClean="0"/>
              <a:t>ou </a:t>
            </a:r>
            <a:r>
              <a:rPr lang="fr-FR" dirty="0"/>
              <a:t>NBMA </a:t>
            </a:r>
            <a:r>
              <a:rPr lang="fr-FR" dirty="0" smtClean="0"/>
              <a:t>comprenant </a:t>
            </a:r>
            <a:r>
              <a:rPr lang="fr-FR" dirty="0"/>
              <a:t>au moins deux </a:t>
            </a:r>
            <a:r>
              <a:rPr lang="fr-FR" dirty="0" smtClean="0"/>
              <a:t>routeurs.</a:t>
            </a:r>
          </a:p>
          <a:p>
            <a:pPr lvl="2"/>
            <a:r>
              <a:rPr lang="fr-FR" dirty="0" smtClean="0">
                <a:solidFill>
                  <a:schemeClr val="accent5">
                    <a:lumMod val="75000"/>
                  </a:schemeClr>
                </a:solidFill>
              </a:rPr>
              <a:t>Contenu</a:t>
            </a:r>
          </a:p>
          <a:p>
            <a:pPr lvl="3"/>
            <a:r>
              <a:rPr lang="fr-FR" dirty="0" smtClean="0"/>
              <a:t>L'ID de routeur du DR, son adresse </a:t>
            </a:r>
            <a:r>
              <a:rPr lang="fr-FR" dirty="0"/>
              <a:t>IP </a:t>
            </a:r>
            <a:r>
              <a:rPr lang="fr-FR" dirty="0" smtClean="0"/>
              <a:t>et l’adresse du réseau.</a:t>
            </a:r>
          </a:p>
          <a:p>
            <a:pPr lvl="3"/>
            <a:r>
              <a:rPr lang="fr-FR" dirty="0" smtClean="0"/>
              <a:t>L'ID </a:t>
            </a:r>
            <a:r>
              <a:rPr lang="fr-FR" dirty="0"/>
              <a:t>de tous les autres routeurs du segment à accès multiple</a:t>
            </a:r>
            <a:r>
              <a:rPr lang="fr-FR" dirty="0" smtClean="0"/>
              <a:t>.</a:t>
            </a:r>
          </a:p>
          <a:p>
            <a:pPr lvl="2"/>
            <a:r>
              <a:rPr lang="fr-FR" dirty="0">
                <a:solidFill>
                  <a:schemeClr val="accent5">
                    <a:lumMod val="75000"/>
                  </a:schemeClr>
                </a:solidFill>
              </a:rPr>
              <a:t>Utilisées uniquement à l’intérieur d’une </a:t>
            </a:r>
            <a:r>
              <a:rPr lang="fr-FR" dirty="0" smtClean="0">
                <a:solidFill>
                  <a:schemeClr val="accent5">
                    <a:lumMod val="75000"/>
                  </a:schemeClr>
                </a:solidFill>
              </a:rPr>
              <a:t>zone</a:t>
            </a:r>
            <a:endParaRPr lang="fr-FR" dirty="0">
              <a:solidFill>
                <a:schemeClr val="accent5">
                  <a:lumMod val="75000"/>
                </a:schemeClr>
              </a:solidFill>
            </a:endParaRPr>
          </a:p>
          <a:p>
            <a:pPr lvl="3"/>
            <a:r>
              <a:rPr lang="fr-FR" dirty="0" smtClean="0"/>
              <a:t>Une LSA2 </a:t>
            </a:r>
            <a:r>
              <a:rPr lang="fr-FR" dirty="0"/>
              <a:t>est créée pour chaque réseau à accès multiple de la </a:t>
            </a:r>
            <a:r>
              <a:rPr lang="fr-FR" dirty="0" smtClean="0"/>
              <a:t>zone.</a:t>
            </a:r>
          </a:p>
          <a:p>
            <a:pPr lvl="1"/>
            <a:r>
              <a:rPr lang="fr-FR" dirty="0">
                <a:solidFill>
                  <a:srgbClr val="0070C0"/>
                </a:solidFill>
              </a:rPr>
              <a:t>ID d’état de lien</a:t>
            </a:r>
          </a:p>
          <a:p>
            <a:pPr lvl="2"/>
            <a:r>
              <a:rPr lang="fr-FR" dirty="0"/>
              <a:t>L’ID de lien est l’ID de routeur </a:t>
            </a:r>
            <a:r>
              <a:rPr lang="fr-FR" dirty="0" smtClean="0"/>
              <a:t>du DR.</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347</a:t>
            </a:fld>
            <a:endParaRPr lang="fr-BE" dirty="0"/>
          </a:p>
        </p:txBody>
      </p:sp>
    </p:spTree>
    <p:extLst>
      <p:ext uri="{BB962C8B-B14F-4D97-AF65-F5344CB8AC3E}">
        <p14:creationId xmlns:p14="http://schemas.microsoft.com/office/powerpoint/2010/main" val="166476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277919"/>
            <a:ext cx="846772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Types de LSA OSPF</a:t>
            </a:r>
          </a:p>
        </p:txBody>
      </p:sp>
      <p:sp>
        <p:nvSpPr>
          <p:cNvPr id="3" name="Espace réservé du contenu 2"/>
          <p:cNvSpPr>
            <a:spLocks noGrp="1"/>
          </p:cNvSpPr>
          <p:nvPr>
            <p:ph idx="1"/>
          </p:nvPr>
        </p:nvSpPr>
        <p:spPr>
          <a:xfrm>
            <a:off x="457200" y="1600201"/>
            <a:ext cx="8229600" cy="460647"/>
          </a:xfrm>
        </p:spPr>
        <p:txBody>
          <a:bodyPr>
            <a:normAutofit/>
          </a:bodyPr>
          <a:lstStyle/>
          <a:p>
            <a:r>
              <a:rPr lang="fr-FR" dirty="0">
                <a:solidFill>
                  <a:schemeClr val="accent6">
                    <a:lumMod val="75000"/>
                  </a:schemeClr>
                </a:solidFill>
              </a:rPr>
              <a:t>LSA de type 2 (Network)</a:t>
            </a:r>
          </a:p>
        </p:txBody>
      </p:sp>
      <p:sp>
        <p:nvSpPr>
          <p:cNvPr id="6" name="Text Box 7"/>
          <p:cNvSpPr txBox="1">
            <a:spLocks noChangeArrowheads="1"/>
          </p:cNvSpPr>
          <p:nvPr/>
        </p:nvSpPr>
        <p:spPr bwMode="auto">
          <a:xfrm>
            <a:off x="358630" y="2060848"/>
            <a:ext cx="70326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6600"/>
                </a:solidFill>
              </a:rPr>
              <a:t>Le DR envoie ses LSA2 aux routeurs du réseaux à accès multiple.</a:t>
            </a:r>
            <a:endParaRPr lang="fr-FR" altLang="fr-FR" sz="1800" dirty="0">
              <a:solidFill>
                <a:srgbClr val="FF6600"/>
              </a:solidFill>
            </a:endParaRPr>
          </a:p>
        </p:txBody>
      </p:sp>
      <p:sp>
        <p:nvSpPr>
          <p:cNvPr id="7" name="Line 6"/>
          <p:cNvSpPr>
            <a:spLocks noChangeShapeType="1"/>
          </p:cNvSpPr>
          <p:nvPr/>
        </p:nvSpPr>
        <p:spPr bwMode="auto">
          <a:xfrm>
            <a:off x="7480776" y="4890203"/>
            <a:ext cx="544924" cy="536886"/>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Line 6"/>
          <p:cNvSpPr>
            <a:spLocks noChangeShapeType="1"/>
          </p:cNvSpPr>
          <p:nvPr/>
        </p:nvSpPr>
        <p:spPr bwMode="auto">
          <a:xfrm flipH="1">
            <a:off x="6316448" y="4941683"/>
            <a:ext cx="518478" cy="372094"/>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Text Box 7"/>
          <p:cNvSpPr txBox="1">
            <a:spLocks noChangeArrowheads="1"/>
          </p:cNvSpPr>
          <p:nvPr/>
        </p:nvSpPr>
        <p:spPr bwMode="auto">
          <a:xfrm>
            <a:off x="5983317" y="4725144"/>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6600"/>
                </a:solidFill>
              </a:rPr>
              <a:t>LSA2</a:t>
            </a:r>
            <a:endParaRPr lang="fr-FR" altLang="fr-FR" sz="1800" dirty="0">
              <a:solidFill>
                <a:srgbClr val="FF6600"/>
              </a:solidFill>
            </a:endParaRPr>
          </a:p>
        </p:txBody>
      </p:sp>
      <p:sp>
        <p:nvSpPr>
          <p:cNvPr id="10" name="Text Box 7"/>
          <p:cNvSpPr txBox="1">
            <a:spLocks noChangeArrowheads="1"/>
          </p:cNvSpPr>
          <p:nvPr/>
        </p:nvSpPr>
        <p:spPr bwMode="auto">
          <a:xfrm>
            <a:off x="7651239" y="4797152"/>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6600"/>
                </a:solidFill>
              </a:rPr>
              <a:t>LSA2</a:t>
            </a:r>
            <a:endParaRPr lang="fr-FR" altLang="fr-FR" sz="1800" dirty="0">
              <a:solidFill>
                <a:srgbClr val="FF6600"/>
              </a:solidFill>
            </a:endParaRPr>
          </a:p>
        </p:txBody>
      </p:sp>
      <p:sp>
        <p:nvSpPr>
          <p:cNvPr id="24" name="Text Box 7"/>
          <p:cNvSpPr txBox="1">
            <a:spLocks noChangeArrowheads="1"/>
          </p:cNvSpPr>
          <p:nvPr/>
        </p:nvSpPr>
        <p:spPr bwMode="auto">
          <a:xfrm>
            <a:off x="237354" y="5789524"/>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1</a:t>
            </a:r>
            <a:endParaRPr lang="fr-FR" altLang="fr-FR" sz="1800" dirty="0"/>
          </a:p>
        </p:txBody>
      </p:sp>
      <p:sp>
        <p:nvSpPr>
          <p:cNvPr id="26" name="Text Box 7"/>
          <p:cNvSpPr txBox="1">
            <a:spLocks noChangeArrowheads="1"/>
          </p:cNvSpPr>
          <p:nvPr/>
        </p:nvSpPr>
        <p:spPr bwMode="auto">
          <a:xfrm>
            <a:off x="3850821" y="5802825"/>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0</a:t>
            </a:r>
            <a:endParaRPr lang="fr-FR" altLang="fr-FR" sz="1800" dirty="0"/>
          </a:p>
        </p:txBody>
      </p:sp>
      <p:sp>
        <p:nvSpPr>
          <p:cNvPr id="27" name="Text Box 7"/>
          <p:cNvSpPr txBox="1">
            <a:spLocks noChangeArrowheads="1"/>
          </p:cNvSpPr>
          <p:nvPr/>
        </p:nvSpPr>
        <p:spPr bwMode="auto">
          <a:xfrm>
            <a:off x="5207005" y="5797094"/>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2</a:t>
            </a:r>
            <a:endParaRPr lang="fr-FR" altLang="fr-FR" sz="1800" dirty="0"/>
          </a:p>
        </p:txBody>
      </p:sp>
      <p:sp>
        <p:nvSpPr>
          <p:cNvPr id="30" name="Text Box 7"/>
          <p:cNvSpPr txBox="1">
            <a:spLocks noChangeArrowheads="1"/>
          </p:cNvSpPr>
          <p:nvPr/>
        </p:nvSpPr>
        <p:spPr bwMode="auto">
          <a:xfrm>
            <a:off x="6876256" y="4054990"/>
            <a:ext cx="5180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0000"/>
                </a:solidFill>
              </a:rPr>
              <a:t>DR</a:t>
            </a:r>
            <a:endParaRPr lang="fr-FR" altLang="fr-FR" sz="1800" dirty="0">
              <a:solidFill>
                <a:srgbClr val="FF0000"/>
              </a:solidFill>
            </a:endParaRPr>
          </a:p>
        </p:txBody>
      </p:sp>
      <p:sp>
        <p:nvSpPr>
          <p:cNvPr id="35" name="Line 6"/>
          <p:cNvSpPr>
            <a:spLocks noChangeShapeType="1"/>
          </p:cNvSpPr>
          <p:nvPr/>
        </p:nvSpPr>
        <p:spPr bwMode="auto">
          <a:xfrm>
            <a:off x="3349784" y="4550755"/>
            <a:ext cx="1378200" cy="763021"/>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6" name="Line 6"/>
          <p:cNvSpPr>
            <a:spLocks noChangeShapeType="1"/>
          </p:cNvSpPr>
          <p:nvPr/>
        </p:nvSpPr>
        <p:spPr bwMode="auto">
          <a:xfrm>
            <a:off x="3088674" y="4941683"/>
            <a:ext cx="261109" cy="485406"/>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7" name="Text Box 7"/>
          <p:cNvSpPr txBox="1">
            <a:spLocks noChangeArrowheads="1"/>
          </p:cNvSpPr>
          <p:nvPr/>
        </p:nvSpPr>
        <p:spPr bwMode="auto">
          <a:xfrm>
            <a:off x="2566303" y="5094476"/>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6600"/>
                </a:solidFill>
              </a:rPr>
              <a:t>LSA2</a:t>
            </a:r>
            <a:endParaRPr lang="fr-FR" altLang="fr-FR" sz="1800" dirty="0">
              <a:solidFill>
                <a:srgbClr val="FF6600"/>
              </a:solidFill>
            </a:endParaRPr>
          </a:p>
        </p:txBody>
      </p:sp>
      <p:sp>
        <p:nvSpPr>
          <p:cNvPr id="39" name="Text Box 7"/>
          <p:cNvSpPr txBox="1">
            <a:spLocks noChangeArrowheads="1"/>
          </p:cNvSpPr>
          <p:nvPr/>
        </p:nvSpPr>
        <p:spPr bwMode="auto">
          <a:xfrm>
            <a:off x="3800235" y="4387685"/>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6600"/>
                </a:solidFill>
              </a:rPr>
              <a:t>LSA2</a:t>
            </a:r>
            <a:endParaRPr lang="fr-FR" altLang="fr-FR" sz="1800" dirty="0">
              <a:solidFill>
                <a:srgbClr val="FF6600"/>
              </a:solidFill>
            </a:endParaRPr>
          </a:p>
        </p:txBody>
      </p:sp>
      <p:sp>
        <p:nvSpPr>
          <p:cNvPr id="45" name="Text Box 7"/>
          <p:cNvSpPr txBox="1">
            <a:spLocks noChangeArrowheads="1"/>
          </p:cNvSpPr>
          <p:nvPr/>
        </p:nvSpPr>
        <p:spPr bwMode="auto">
          <a:xfrm>
            <a:off x="3088675" y="4086863"/>
            <a:ext cx="5180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0000"/>
                </a:solidFill>
              </a:rPr>
              <a:t>DR</a:t>
            </a:r>
            <a:endParaRPr lang="fr-FR" altLang="fr-FR" sz="1800" dirty="0">
              <a:solidFill>
                <a:srgbClr val="FF0000"/>
              </a:solidFill>
            </a:endParaRPr>
          </a:p>
        </p:txBody>
      </p:sp>
      <p:sp>
        <p:nvSpPr>
          <p:cNvPr id="50" name="Text Box 7"/>
          <p:cNvSpPr txBox="1">
            <a:spLocks noChangeArrowheads="1"/>
          </p:cNvSpPr>
          <p:nvPr/>
        </p:nvSpPr>
        <p:spPr bwMode="auto">
          <a:xfrm>
            <a:off x="1945635" y="2598003"/>
            <a:ext cx="6442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Inutile que chaque routeur envoie plein de détails (LSA1) sur </a:t>
            </a:r>
          </a:p>
          <a:p>
            <a:pPr eaLnBrk="1" hangingPunct="1">
              <a:spcBef>
                <a:spcPct val="0"/>
              </a:spcBef>
              <a:buFontTx/>
              <a:buNone/>
            </a:pPr>
            <a:r>
              <a:rPr lang="fr-FR" altLang="fr-FR" sz="1800" dirty="0" smtClean="0"/>
              <a:t>le réseau à accès multiple : </a:t>
            </a:r>
          </a:p>
          <a:p>
            <a:pPr eaLnBrk="1" hangingPunct="1">
              <a:spcBef>
                <a:spcPct val="0"/>
              </a:spcBef>
              <a:buFontTx/>
              <a:buNone/>
            </a:pPr>
            <a:r>
              <a:rPr lang="fr-FR" altLang="fr-FR" sz="1800" dirty="0"/>
              <a:t>	</a:t>
            </a:r>
            <a:r>
              <a:rPr lang="fr-FR" altLang="fr-FR" sz="1800" dirty="0" smtClean="0"/>
              <a:t>- c’est le même réseau pour tous</a:t>
            </a:r>
          </a:p>
          <a:p>
            <a:pPr eaLnBrk="1" hangingPunct="1">
              <a:spcBef>
                <a:spcPct val="0"/>
              </a:spcBef>
              <a:buFontTx/>
              <a:buNone/>
            </a:pPr>
            <a:r>
              <a:rPr lang="fr-FR" altLang="fr-FR" sz="1800" dirty="0" smtClean="0"/>
              <a:t>	- cela gonflerait inutilement la LSDB </a:t>
            </a:r>
            <a:endParaRPr lang="fr-FR" altLang="fr-FR" sz="1800" dirty="0"/>
          </a:p>
        </p:txBody>
      </p:sp>
      <p:sp>
        <p:nvSpPr>
          <p:cNvPr id="2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348</a:t>
            </a:fld>
            <a:endParaRPr lang="fr-BE" dirty="0"/>
          </a:p>
        </p:txBody>
      </p:sp>
    </p:spTree>
    <p:extLst>
      <p:ext uri="{BB962C8B-B14F-4D97-AF65-F5344CB8AC3E}">
        <p14:creationId xmlns:p14="http://schemas.microsoft.com/office/powerpoint/2010/main" val="160490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10" grpId="0"/>
      <p:bldP spid="24" grpId="0"/>
      <p:bldP spid="26" grpId="0"/>
      <p:bldP spid="27" grpId="0"/>
      <p:bldP spid="30" grpId="0"/>
      <p:bldP spid="35" grpId="0" animBg="1"/>
      <p:bldP spid="36" grpId="0" animBg="1"/>
      <p:bldP spid="37" grpId="0"/>
      <p:bldP spid="39" grpId="0"/>
      <p:bldP spid="45" grpId="0"/>
      <p:bldP spid="50"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de LSA OSPF</a:t>
            </a:r>
          </a:p>
        </p:txBody>
      </p:sp>
      <p:sp>
        <p:nvSpPr>
          <p:cNvPr id="3" name="Espace réservé du contenu 2"/>
          <p:cNvSpPr>
            <a:spLocks noGrp="1"/>
          </p:cNvSpPr>
          <p:nvPr>
            <p:ph idx="1"/>
          </p:nvPr>
        </p:nvSpPr>
        <p:spPr>
          <a:xfrm>
            <a:off x="457200" y="1600200"/>
            <a:ext cx="8229600" cy="4637112"/>
          </a:xfrm>
        </p:spPr>
        <p:txBody>
          <a:bodyPr>
            <a:normAutofit lnSpcReduction="10000"/>
          </a:bodyPr>
          <a:lstStyle/>
          <a:p>
            <a:r>
              <a:rPr lang="fr-FR" dirty="0" smtClean="0">
                <a:solidFill>
                  <a:schemeClr val="accent6">
                    <a:lumMod val="75000"/>
                  </a:schemeClr>
                </a:solidFill>
              </a:rPr>
              <a:t>LSA de type 3 (</a:t>
            </a:r>
            <a:r>
              <a:rPr lang="fr-FR" dirty="0" err="1" smtClean="0">
                <a:solidFill>
                  <a:schemeClr val="accent6">
                    <a:lumMod val="75000"/>
                  </a:schemeClr>
                </a:solidFill>
              </a:rPr>
              <a:t>Summary</a:t>
            </a:r>
            <a:r>
              <a:rPr lang="fr-FR" dirty="0" smtClean="0">
                <a:solidFill>
                  <a:schemeClr val="accent6">
                    <a:lumMod val="75000"/>
                  </a:schemeClr>
                </a:solidFill>
              </a:rPr>
              <a:t>)</a:t>
            </a:r>
          </a:p>
          <a:p>
            <a:pPr lvl="1"/>
            <a:r>
              <a:rPr lang="fr-FR" dirty="0">
                <a:solidFill>
                  <a:srgbClr val="0070C0"/>
                </a:solidFill>
              </a:rPr>
              <a:t>Rôle </a:t>
            </a:r>
          </a:p>
          <a:p>
            <a:pPr lvl="2"/>
            <a:r>
              <a:rPr lang="fr-FR" dirty="0"/>
              <a:t>Fournir des mises à jour de routage aux autres zones en masquant les détails topologiques d’une zone.</a:t>
            </a:r>
          </a:p>
          <a:p>
            <a:pPr lvl="1"/>
            <a:r>
              <a:rPr lang="fr-FR" dirty="0" smtClean="0">
                <a:solidFill>
                  <a:srgbClr val="0070C0"/>
                </a:solidFill>
              </a:rPr>
              <a:t>Caractéristiques</a:t>
            </a:r>
          </a:p>
          <a:p>
            <a:pPr lvl="2"/>
            <a:r>
              <a:rPr lang="fr-FR" b="1" dirty="0" smtClean="0"/>
              <a:t>Collecte</a:t>
            </a:r>
            <a:r>
              <a:rPr lang="fr-FR" dirty="0" smtClean="0"/>
              <a:t> des </a:t>
            </a:r>
            <a:r>
              <a:rPr lang="fr-FR" dirty="0"/>
              <a:t>LSA de type </a:t>
            </a:r>
            <a:r>
              <a:rPr lang="fr-FR" dirty="0" smtClean="0"/>
              <a:t>1 d’une zone par les ABR.</a:t>
            </a:r>
          </a:p>
          <a:p>
            <a:pPr lvl="2"/>
            <a:r>
              <a:rPr lang="fr-FR" b="1" dirty="0" smtClean="0"/>
              <a:t>Création</a:t>
            </a:r>
            <a:r>
              <a:rPr lang="fr-FR" dirty="0" smtClean="0"/>
              <a:t> d’une </a:t>
            </a:r>
            <a:r>
              <a:rPr lang="fr-FR" dirty="0"/>
              <a:t>LSA de type 3 </a:t>
            </a:r>
            <a:r>
              <a:rPr lang="fr-FR" dirty="0" smtClean="0"/>
              <a:t>(un résumé des LSA1) pour chaque zone.</a:t>
            </a:r>
          </a:p>
          <a:p>
            <a:pPr lvl="2"/>
            <a:r>
              <a:rPr lang="fr-FR" b="1" dirty="0" smtClean="0"/>
              <a:t>Envoi</a:t>
            </a:r>
            <a:r>
              <a:rPr lang="fr-FR" dirty="0" smtClean="0"/>
              <a:t> de la LSA3 à chacune des autres zones connectés. </a:t>
            </a:r>
          </a:p>
          <a:p>
            <a:pPr lvl="2"/>
            <a:r>
              <a:rPr lang="fr-FR" dirty="0" smtClean="0"/>
              <a:t>La </a:t>
            </a:r>
            <a:r>
              <a:rPr lang="fr-FR" dirty="0"/>
              <a:t>réception d’une </a:t>
            </a:r>
            <a:r>
              <a:rPr lang="fr-FR" dirty="0" smtClean="0"/>
              <a:t>LSA3 ne </a:t>
            </a:r>
            <a:r>
              <a:rPr lang="fr-FR" dirty="0"/>
              <a:t>déclenche pas l’exécution </a:t>
            </a:r>
            <a:r>
              <a:rPr lang="fr-FR" dirty="0" smtClean="0"/>
              <a:t>de SPF.</a:t>
            </a:r>
          </a:p>
          <a:p>
            <a:pPr lvl="2"/>
            <a:r>
              <a:rPr lang="fr-FR" dirty="0"/>
              <a:t>Beaucoup de </a:t>
            </a:r>
            <a:r>
              <a:rPr lang="fr-FR" dirty="0" smtClean="0"/>
              <a:t>réseaux MA peut entrainer un </a:t>
            </a:r>
            <a:r>
              <a:rPr lang="fr-FR" dirty="0" smtClean="0">
                <a:sym typeface="Wingdings" panose="05000000000000000000" pitchFamily="2" charset="2"/>
              </a:rPr>
              <a:t>problème d’inondation de SLA3.</a:t>
            </a:r>
            <a:endParaRPr lang="fr-FR" dirty="0">
              <a:sym typeface="Wingdings" panose="05000000000000000000" pitchFamily="2" charset="2"/>
            </a:endParaRPr>
          </a:p>
          <a:p>
            <a:pPr marL="1371600" lvl="3" indent="0">
              <a:buNone/>
            </a:pPr>
            <a:r>
              <a:rPr lang="fr-FR" dirty="0">
                <a:sym typeface="Wingdings" panose="05000000000000000000" pitchFamily="2" charset="2"/>
              </a:rPr>
              <a:t> </a:t>
            </a:r>
            <a:r>
              <a:rPr lang="fr-FR" dirty="0" smtClean="0">
                <a:sym typeface="Wingdings" panose="05000000000000000000" pitchFamily="2" charset="2"/>
              </a:rPr>
              <a:t>Conseillé </a:t>
            </a:r>
            <a:r>
              <a:rPr lang="fr-FR" dirty="0">
                <a:sym typeface="Wingdings" panose="05000000000000000000" pitchFamily="2" charset="2"/>
              </a:rPr>
              <a:t>de </a:t>
            </a:r>
            <a:r>
              <a:rPr lang="fr-FR" dirty="0"/>
              <a:t>configurer manuellement le résumé de routage sur </a:t>
            </a:r>
            <a:r>
              <a:rPr lang="fr-FR" dirty="0" smtClean="0"/>
              <a:t>ABR.</a:t>
            </a:r>
          </a:p>
          <a:p>
            <a:pPr lvl="1"/>
            <a:r>
              <a:rPr lang="fr-FR" dirty="0">
                <a:solidFill>
                  <a:srgbClr val="0070C0"/>
                </a:solidFill>
              </a:rPr>
              <a:t>ID d’état de lien</a:t>
            </a:r>
          </a:p>
          <a:p>
            <a:pPr lvl="2"/>
            <a:r>
              <a:rPr lang="fr-FR" dirty="0" smtClean="0"/>
              <a:t>L'ID </a:t>
            </a:r>
            <a:r>
              <a:rPr lang="fr-FR" dirty="0"/>
              <a:t>d'état de liens d'une </a:t>
            </a:r>
            <a:r>
              <a:rPr lang="fr-FR" dirty="0" smtClean="0"/>
              <a:t>LSA3 </a:t>
            </a:r>
            <a:r>
              <a:rPr lang="fr-FR" dirty="0"/>
              <a:t>est identifié par l'adresse </a:t>
            </a:r>
            <a:r>
              <a:rPr lang="fr-FR" dirty="0" smtClean="0"/>
              <a:t>réseau de destination (voir </a:t>
            </a:r>
            <a:r>
              <a:rPr lang="fr-FR" dirty="0" err="1" smtClean="0"/>
              <a:t>database</a:t>
            </a:r>
            <a:r>
              <a:rPr lang="fr-FR" dirty="0" smtClean="0"/>
              <a:t>).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349</a:t>
            </a:fld>
            <a:endParaRPr lang="fr-BE" dirty="0"/>
          </a:p>
        </p:txBody>
      </p:sp>
    </p:spTree>
    <p:extLst>
      <p:ext uri="{BB962C8B-B14F-4D97-AF65-F5344CB8AC3E}">
        <p14:creationId xmlns:p14="http://schemas.microsoft.com/office/powerpoint/2010/main" val="214934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defRPr/>
            </a:pPr>
            <a:r>
              <a:rPr lang="fr-FR" altLang="fr-FR" dirty="0" smtClean="0">
                <a:solidFill>
                  <a:schemeClr val="tx1"/>
                </a:solidFill>
              </a:rPr>
              <a:t>Choix des périphériques appropriés</a:t>
            </a:r>
            <a:endParaRPr lang="fr-FR" dirty="0"/>
          </a:p>
        </p:txBody>
      </p:sp>
      <p:sp>
        <p:nvSpPr>
          <p:cNvPr id="38915" name="Espace réservé du contenu 2"/>
          <p:cNvSpPr>
            <a:spLocks noGrp="1"/>
          </p:cNvSpPr>
          <p:nvPr>
            <p:ph idx="1"/>
          </p:nvPr>
        </p:nvSpPr>
        <p:spPr>
          <a:xfrm>
            <a:off x="457200" y="1600200"/>
            <a:ext cx="5122863" cy="5068888"/>
          </a:xfrm>
        </p:spPr>
        <p:txBody>
          <a:bodyPr/>
          <a:lstStyle/>
          <a:p>
            <a:r>
              <a:rPr lang="fr-FR" altLang="fr-FR" dirty="0" smtClean="0">
                <a:solidFill>
                  <a:schemeClr val="accent6">
                    <a:lumMod val="75000"/>
                  </a:schemeClr>
                </a:solidFill>
              </a:rPr>
              <a:t>Facteurs de choix (3)</a:t>
            </a:r>
          </a:p>
          <a:p>
            <a:pPr lvl="1"/>
            <a:r>
              <a:rPr lang="fr-FR" altLang="fr-FR" dirty="0" smtClean="0">
                <a:solidFill>
                  <a:srgbClr val="0070C0"/>
                </a:solidFill>
              </a:rPr>
              <a:t>Densité de ports</a:t>
            </a:r>
          </a:p>
          <a:p>
            <a:pPr lvl="2"/>
            <a:r>
              <a:rPr lang="fr-FR" altLang="fr-FR" dirty="0" smtClean="0"/>
              <a:t>8, 24, 48, … 1000 ports</a:t>
            </a:r>
          </a:p>
          <a:p>
            <a:pPr lvl="2"/>
            <a:r>
              <a:rPr lang="fr-FR" altLang="fr-FR" dirty="0" smtClean="0"/>
              <a:t>Small </a:t>
            </a:r>
            <a:r>
              <a:rPr lang="fr-FR" altLang="fr-FR" dirty="0" err="1" smtClean="0"/>
              <a:t>form</a:t>
            </a:r>
            <a:r>
              <a:rPr lang="fr-FR" altLang="fr-FR" dirty="0" smtClean="0"/>
              <a:t> factor </a:t>
            </a:r>
            <a:r>
              <a:rPr lang="fr-FR" altLang="fr-FR" dirty="0" err="1" smtClean="0"/>
              <a:t>pluggable</a:t>
            </a:r>
            <a:endParaRPr lang="fr-FR" altLang="fr-FR" dirty="0" smtClean="0"/>
          </a:p>
          <a:p>
            <a:pPr lvl="1"/>
            <a:r>
              <a:rPr lang="fr-FR" altLang="fr-FR" dirty="0" smtClean="0">
                <a:solidFill>
                  <a:srgbClr val="0070C0"/>
                </a:solidFill>
              </a:rPr>
              <a:t>Avantages</a:t>
            </a:r>
          </a:p>
          <a:p>
            <a:pPr lvl="2"/>
            <a:r>
              <a:rPr lang="fr-FR" altLang="fr-FR" dirty="0" smtClean="0"/>
              <a:t>Electricité, Encombrement</a:t>
            </a:r>
          </a:p>
        </p:txBody>
      </p:sp>
      <p:pic>
        <p:nvPicPr>
          <p:cNvPr id="38917" name="Picture 6" descr="http://www.draytek-pbx.co.uk/image/P2260-SFP-Ports-2-2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950" y="4149080"/>
            <a:ext cx="1649075" cy="156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1412776"/>
            <a:ext cx="3095105" cy="4436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7"/>
          <p:cNvSpPr txBox="1">
            <a:spLocks noChangeArrowheads="1"/>
          </p:cNvSpPr>
          <p:nvPr/>
        </p:nvSpPr>
        <p:spPr bwMode="auto">
          <a:xfrm>
            <a:off x="1187624" y="5742533"/>
            <a:ext cx="35044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None/>
            </a:pPr>
            <a:r>
              <a:rPr lang="fr-FR" altLang="fr-FR" sz="800" dirty="0"/>
              <a:t>Source :http://</a:t>
            </a:r>
            <a:r>
              <a:rPr lang="fr-FR" altLang="fr-FR" sz="800" dirty="0" smtClean="0"/>
              <a:t>www.draytek-pbx.co.uk/image/P2260-SFP-Ports-2-223.jpg</a:t>
            </a:r>
            <a:endParaRPr lang="fr-FR" altLang="fr-FR" sz="800"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35</a:t>
            </a:fld>
            <a:endParaRPr lang="fr-BE" dirty="0"/>
          </a:p>
        </p:txBody>
      </p:sp>
      <p:sp>
        <p:nvSpPr>
          <p:cNvPr id="8"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580943254"/>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205911"/>
            <a:ext cx="846772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Types de LSA OSPF</a:t>
            </a:r>
          </a:p>
        </p:txBody>
      </p:sp>
      <p:sp>
        <p:nvSpPr>
          <p:cNvPr id="3" name="Espace réservé du contenu 2"/>
          <p:cNvSpPr>
            <a:spLocks noGrp="1"/>
          </p:cNvSpPr>
          <p:nvPr>
            <p:ph idx="1"/>
          </p:nvPr>
        </p:nvSpPr>
        <p:spPr>
          <a:xfrm>
            <a:off x="457200" y="1600201"/>
            <a:ext cx="8229600" cy="460647"/>
          </a:xfrm>
        </p:spPr>
        <p:txBody>
          <a:bodyPr>
            <a:normAutofit/>
          </a:bodyPr>
          <a:lstStyle/>
          <a:p>
            <a:r>
              <a:rPr lang="fr-FR" dirty="0">
                <a:solidFill>
                  <a:schemeClr val="accent6">
                    <a:lumMod val="75000"/>
                  </a:schemeClr>
                </a:solidFill>
              </a:rPr>
              <a:t>LSA de type 3 (</a:t>
            </a:r>
            <a:r>
              <a:rPr lang="fr-FR" dirty="0" err="1">
                <a:solidFill>
                  <a:schemeClr val="accent6">
                    <a:lumMod val="75000"/>
                  </a:schemeClr>
                </a:solidFill>
              </a:rPr>
              <a:t>Summary</a:t>
            </a:r>
            <a:r>
              <a:rPr lang="fr-FR" dirty="0">
                <a:solidFill>
                  <a:schemeClr val="accent6">
                    <a:lumMod val="75000"/>
                  </a:schemeClr>
                </a:solidFill>
              </a:rPr>
              <a:t>)</a:t>
            </a:r>
          </a:p>
        </p:txBody>
      </p:sp>
      <p:sp>
        <p:nvSpPr>
          <p:cNvPr id="6" name="Text Box 7"/>
          <p:cNvSpPr txBox="1">
            <a:spLocks noChangeArrowheads="1"/>
          </p:cNvSpPr>
          <p:nvPr/>
        </p:nvSpPr>
        <p:spPr bwMode="auto">
          <a:xfrm>
            <a:off x="358630" y="1988840"/>
            <a:ext cx="36599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6600"/>
                </a:solidFill>
              </a:rPr>
              <a:t>Chaque routeur envoie son LSA1.</a:t>
            </a:r>
            <a:endParaRPr lang="fr-FR" altLang="fr-FR" sz="1800" dirty="0">
              <a:solidFill>
                <a:srgbClr val="FF6600"/>
              </a:solidFill>
            </a:endParaRPr>
          </a:p>
        </p:txBody>
      </p:sp>
      <p:sp>
        <p:nvSpPr>
          <p:cNvPr id="24" name="Text Box 7"/>
          <p:cNvSpPr txBox="1">
            <a:spLocks noChangeArrowheads="1"/>
          </p:cNvSpPr>
          <p:nvPr/>
        </p:nvSpPr>
        <p:spPr bwMode="auto">
          <a:xfrm>
            <a:off x="237354" y="5717516"/>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1</a:t>
            </a:r>
            <a:endParaRPr lang="fr-FR" altLang="fr-FR" sz="1800" dirty="0"/>
          </a:p>
        </p:txBody>
      </p:sp>
      <p:sp>
        <p:nvSpPr>
          <p:cNvPr id="26" name="Text Box 7"/>
          <p:cNvSpPr txBox="1">
            <a:spLocks noChangeArrowheads="1"/>
          </p:cNvSpPr>
          <p:nvPr/>
        </p:nvSpPr>
        <p:spPr bwMode="auto">
          <a:xfrm>
            <a:off x="3850821" y="573081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0</a:t>
            </a:r>
            <a:endParaRPr lang="fr-FR" altLang="fr-FR" sz="1800" dirty="0"/>
          </a:p>
        </p:txBody>
      </p:sp>
      <p:sp>
        <p:nvSpPr>
          <p:cNvPr id="27" name="Text Box 7"/>
          <p:cNvSpPr txBox="1">
            <a:spLocks noChangeArrowheads="1"/>
          </p:cNvSpPr>
          <p:nvPr/>
        </p:nvSpPr>
        <p:spPr bwMode="auto">
          <a:xfrm>
            <a:off x="5207005" y="5725086"/>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zone 2</a:t>
            </a:r>
            <a:endParaRPr lang="fr-FR" altLang="fr-FR" sz="1800" dirty="0"/>
          </a:p>
        </p:txBody>
      </p:sp>
      <p:sp>
        <p:nvSpPr>
          <p:cNvPr id="36" name="Line 6"/>
          <p:cNvSpPr>
            <a:spLocks noChangeShapeType="1"/>
          </p:cNvSpPr>
          <p:nvPr/>
        </p:nvSpPr>
        <p:spPr bwMode="auto">
          <a:xfrm>
            <a:off x="2031668" y="4384187"/>
            <a:ext cx="568797" cy="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7" name="Text Box 7"/>
          <p:cNvSpPr txBox="1">
            <a:spLocks noChangeArrowheads="1"/>
          </p:cNvSpPr>
          <p:nvPr/>
        </p:nvSpPr>
        <p:spPr bwMode="auto">
          <a:xfrm>
            <a:off x="1940311" y="3942348"/>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6600"/>
                </a:solidFill>
              </a:rPr>
              <a:t>LSA1</a:t>
            </a:r>
            <a:endParaRPr lang="fr-FR" altLang="fr-FR" sz="1800" dirty="0">
              <a:solidFill>
                <a:srgbClr val="FF6600"/>
              </a:solidFill>
            </a:endParaRPr>
          </a:p>
        </p:txBody>
      </p:sp>
      <p:sp>
        <p:nvSpPr>
          <p:cNvPr id="50" name="Text Box 7"/>
          <p:cNvSpPr txBox="1">
            <a:spLocks noChangeArrowheads="1"/>
          </p:cNvSpPr>
          <p:nvPr/>
        </p:nvSpPr>
        <p:spPr bwMode="auto">
          <a:xfrm>
            <a:off x="1059450" y="2430180"/>
            <a:ext cx="7648248" cy="3693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0000"/>
                </a:solidFill>
              </a:rPr>
              <a:t>Pour une connectivité totale, les autres zones ont besoins d’informations. </a:t>
            </a:r>
            <a:endParaRPr lang="fr-FR" altLang="fr-FR" sz="1800" dirty="0">
              <a:solidFill>
                <a:srgbClr val="FF0000"/>
              </a:solidFill>
            </a:endParaRPr>
          </a:p>
        </p:txBody>
      </p:sp>
      <p:sp>
        <p:nvSpPr>
          <p:cNvPr id="21" name="Line 6"/>
          <p:cNvSpPr>
            <a:spLocks noChangeShapeType="1"/>
          </p:cNvSpPr>
          <p:nvPr/>
        </p:nvSpPr>
        <p:spPr bwMode="auto">
          <a:xfrm flipV="1">
            <a:off x="871877" y="4500343"/>
            <a:ext cx="459763" cy="356149"/>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 name="Text Box 7"/>
          <p:cNvSpPr txBox="1">
            <a:spLocks noChangeArrowheads="1"/>
          </p:cNvSpPr>
          <p:nvPr/>
        </p:nvSpPr>
        <p:spPr bwMode="auto">
          <a:xfrm>
            <a:off x="407353" y="4311680"/>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00B050"/>
                </a:solidFill>
              </a:rPr>
              <a:t>LSA1</a:t>
            </a:r>
            <a:endParaRPr lang="fr-FR" altLang="fr-FR" sz="1800" dirty="0">
              <a:solidFill>
                <a:srgbClr val="00B050"/>
              </a:solidFill>
            </a:endParaRPr>
          </a:p>
        </p:txBody>
      </p:sp>
      <p:sp>
        <p:nvSpPr>
          <p:cNvPr id="23" name="Line 6"/>
          <p:cNvSpPr>
            <a:spLocks noChangeShapeType="1"/>
          </p:cNvSpPr>
          <p:nvPr/>
        </p:nvSpPr>
        <p:spPr bwMode="auto">
          <a:xfrm>
            <a:off x="2041800" y="4656736"/>
            <a:ext cx="548532" cy="3997"/>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 name="Line 6"/>
          <p:cNvSpPr>
            <a:spLocks noChangeShapeType="1"/>
          </p:cNvSpPr>
          <p:nvPr/>
        </p:nvSpPr>
        <p:spPr bwMode="auto">
          <a:xfrm flipV="1">
            <a:off x="1979869" y="4872436"/>
            <a:ext cx="0" cy="544812"/>
          </a:xfrm>
          <a:prstGeom prst="line">
            <a:avLst/>
          </a:prstGeom>
          <a:noFill/>
          <a:ln w="28575">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8" name="Text Box 7"/>
          <p:cNvSpPr txBox="1">
            <a:spLocks noChangeArrowheads="1"/>
          </p:cNvSpPr>
          <p:nvPr/>
        </p:nvSpPr>
        <p:spPr bwMode="auto">
          <a:xfrm>
            <a:off x="2013421" y="5047916"/>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CC66FF"/>
                </a:solidFill>
              </a:rPr>
              <a:t>LSA1</a:t>
            </a:r>
            <a:endParaRPr lang="fr-FR" altLang="fr-FR" sz="1800" dirty="0">
              <a:solidFill>
                <a:srgbClr val="CC66FF"/>
              </a:solidFill>
            </a:endParaRPr>
          </a:p>
        </p:txBody>
      </p:sp>
      <p:sp>
        <p:nvSpPr>
          <p:cNvPr id="29" name="Line 6"/>
          <p:cNvSpPr>
            <a:spLocks noChangeShapeType="1"/>
          </p:cNvSpPr>
          <p:nvPr/>
        </p:nvSpPr>
        <p:spPr bwMode="auto">
          <a:xfrm flipV="1">
            <a:off x="2045017" y="4751153"/>
            <a:ext cx="555447" cy="0"/>
          </a:xfrm>
          <a:prstGeom prst="line">
            <a:avLst/>
          </a:prstGeom>
          <a:noFill/>
          <a:ln w="28575">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1" name="Text Box 7"/>
          <p:cNvSpPr txBox="1">
            <a:spLocks noChangeArrowheads="1"/>
          </p:cNvSpPr>
          <p:nvPr/>
        </p:nvSpPr>
        <p:spPr bwMode="auto">
          <a:xfrm>
            <a:off x="2195736" y="3007985"/>
            <a:ext cx="68019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0070C0"/>
                </a:solidFill>
              </a:rPr>
              <a:t>Les ABR collectent les LSA1 et envoient un résumé (LSA3) dans </a:t>
            </a:r>
          </a:p>
          <a:p>
            <a:pPr eaLnBrk="1" hangingPunct="1">
              <a:spcBef>
                <a:spcPct val="0"/>
              </a:spcBef>
              <a:buFontTx/>
              <a:buNone/>
            </a:pPr>
            <a:r>
              <a:rPr lang="fr-FR" altLang="fr-FR" sz="1800" dirty="0" smtClean="0">
                <a:solidFill>
                  <a:srgbClr val="0070C0"/>
                </a:solidFill>
              </a:rPr>
              <a:t>les autres zones.</a:t>
            </a:r>
            <a:endParaRPr lang="fr-FR" altLang="fr-FR" sz="1800" dirty="0">
              <a:solidFill>
                <a:srgbClr val="0070C0"/>
              </a:solidFill>
            </a:endParaRPr>
          </a:p>
        </p:txBody>
      </p:sp>
      <p:sp>
        <p:nvSpPr>
          <p:cNvPr id="32" name="Oval 6"/>
          <p:cNvSpPr>
            <a:spLocks noChangeArrowheads="1"/>
          </p:cNvSpPr>
          <p:nvPr/>
        </p:nvSpPr>
        <p:spPr bwMode="auto">
          <a:xfrm>
            <a:off x="1907704" y="3870340"/>
            <a:ext cx="890666" cy="1105568"/>
          </a:xfrm>
          <a:prstGeom prst="ellipse">
            <a:avLst/>
          </a:prstGeom>
          <a:noFill/>
          <a:ln w="381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BE" altLang="fr-FR"/>
          </a:p>
        </p:txBody>
      </p:sp>
      <p:sp>
        <p:nvSpPr>
          <p:cNvPr id="33" name="Line 8"/>
          <p:cNvSpPr>
            <a:spLocks noChangeShapeType="1"/>
          </p:cNvSpPr>
          <p:nvPr/>
        </p:nvSpPr>
        <p:spPr bwMode="auto">
          <a:xfrm>
            <a:off x="3078824" y="4308677"/>
            <a:ext cx="773096" cy="425759"/>
          </a:xfrm>
          <a:prstGeom prst="line">
            <a:avLst/>
          </a:prstGeom>
          <a:noFill/>
          <a:ln w="381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4" name="Text Box 8"/>
          <p:cNvSpPr txBox="1">
            <a:spLocks noChangeArrowheads="1"/>
          </p:cNvSpPr>
          <p:nvPr/>
        </p:nvSpPr>
        <p:spPr bwMode="auto">
          <a:xfrm>
            <a:off x="3381869" y="4149080"/>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smtClean="0">
                <a:solidFill>
                  <a:srgbClr val="0070C0"/>
                </a:solidFill>
              </a:rPr>
              <a:t>SLA3</a:t>
            </a:r>
            <a:endParaRPr lang="fr-FR" altLang="fr-FR" sz="1800" dirty="0">
              <a:solidFill>
                <a:srgbClr val="0070C0"/>
              </a:solidFill>
            </a:endParaRPr>
          </a:p>
        </p:txBody>
      </p:sp>
      <p:sp>
        <p:nvSpPr>
          <p:cNvPr id="38" name="Line 8"/>
          <p:cNvSpPr>
            <a:spLocks noChangeShapeType="1"/>
          </p:cNvSpPr>
          <p:nvPr/>
        </p:nvSpPr>
        <p:spPr bwMode="auto">
          <a:xfrm>
            <a:off x="5076056" y="5310500"/>
            <a:ext cx="918404" cy="9186"/>
          </a:xfrm>
          <a:prstGeom prst="line">
            <a:avLst/>
          </a:prstGeom>
          <a:noFill/>
          <a:ln w="381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0" name="Text Box 8"/>
          <p:cNvSpPr txBox="1">
            <a:spLocks noChangeArrowheads="1"/>
          </p:cNvSpPr>
          <p:nvPr/>
        </p:nvSpPr>
        <p:spPr bwMode="auto">
          <a:xfrm>
            <a:off x="5220072" y="4941168"/>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smtClean="0">
                <a:solidFill>
                  <a:srgbClr val="0070C0"/>
                </a:solidFill>
              </a:rPr>
              <a:t>SLA3</a:t>
            </a:r>
            <a:endParaRPr lang="fr-FR" altLang="fr-FR" sz="1800" dirty="0">
              <a:solidFill>
                <a:srgbClr val="0070C0"/>
              </a:solidFill>
            </a:endParaRPr>
          </a:p>
        </p:txBody>
      </p:sp>
      <p:sp>
        <p:nvSpPr>
          <p:cNvPr id="3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3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350</a:t>
            </a:fld>
            <a:endParaRPr lang="fr-BE" dirty="0"/>
          </a:p>
        </p:txBody>
      </p:sp>
    </p:spTree>
    <p:extLst>
      <p:ext uri="{BB962C8B-B14F-4D97-AF65-F5344CB8AC3E}">
        <p14:creationId xmlns:p14="http://schemas.microsoft.com/office/powerpoint/2010/main" val="61253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3" presetClass="entr" presetSubtype="1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linds(horizontal)">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childTnLst>
                                </p:cTn>
                              </p:par>
                              <p:par>
                                <p:cTn id="54" presetID="3" presetClass="entr" presetSubtype="1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blinds(horizontal)">
                                      <p:cBhvr>
                                        <p:cTn id="5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P spid="26" grpId="0"/>
      <p:bldP spid="27" grpId="0"/>
      <p:bldP spid="36" grpId="0" animBg="1"/>
      <p:bldP spid="37" grpId="0"/>
      <p:bldP spid="50" grpId="0" animBg="1"/>
      <p:bldP spid="21" grpId="0" animBg="1"/>
      <p:bldP spid="22" grpId="0"/>
      <p:bldP spid="23" grpId="0" animBg="1"/>
      <p:bldP spid="25" grpId="0" animBg="1"/>
      <p:bldP spid="28" grpId="0"/>
      <p:bldP spid="29" grpId="0" animBg="1"/>
      <p:bldP spid="31" grpId="0"/>
      <p:bldP spid="32" grpId="0" animBg="1"/>
      <p:bldP spid="33" grpId="0" animBg="1"/>
      <p:bldP spid="34" grpId="0"/>
      <p:bldP spid="38" grpId="0" animBg="1"/>
      <p:bldP spid="40"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de LSA OSPF</a:t>
            </a:r>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LSA de type 4 </a:t>
            </a:r>
            <a:r>
              <a:rPr lang="fr-FR" dirty="0">
                <a:solidFill>
                  <a:schemeClr val="accent6">
                    <a:lumMod val="75000"/>
                  </a:schemeClr>
                </a:solidFill>
              </a:rPr>
              <a:t>(ASBR </a:t>
            </a:r>
            <a:r>
              <a:rPr lang="fr-FR" dirty="0" err="1">
                <a:solidFill>
                  <a:schemeClr val="accent6">
                    <a:lumMod val="75000"/>
                  </a:schemeClr>
                </a:solidFill>
              </a:rPr>
              <a:t>Summary</a:t>
            </a:r>
            <a:r>
              <a:rPr lang="fr-FR" dirty="0" smtClean="0">
                <a:solidFill>
                  <a:schemeClr val="accent6">
                    <a:lumMod val="75000"/>
                  </a:schemeClr>
                </a:solidFill>
              </a:rPr>
              <a:t>)</a:t>
            </a:r>
          </a:p>
          <a:p>
            <a:pPr lvl="1"/>
            <a:r>
              <a:rPr lang="fr-FR" dirty="0">
                <a:solidFill>
                  <a:srgbClr val="0070C0"/>
                </a:solidFill>
              </a:rPr>
              <a:t>Rôle </a:t>
            </a:r>
          </a:p>
          <a:p>
            <a:pPr lvl="2"/>
            <a:r>
              <a:rPr lang="fr-FR" dirty="0" smtClean="0"/>
              <a:t>Utilisées pour identifier </a:t>
            </a:r>
            <a:r>
              <a:rPr lang="fr-FR" dirty="0"/>
              <a:t>un </a:t>
            </a:r>
            <a:r>
              <a:rPr lang="fr-FR" dirty="0" smtClean="0"/>
              <a:t>ASBR et annoncer </a:t>
            </a:r>
            <a:r>
              <a:rPr lang="fr-FR" dirty="0"/>
              <a:t>une route jusqu’à lui.</a:t>
            </a:r>
          </a:p>
          <a:p>
            <a:pPr lvl="1"/>
            <a:r>
              <a:rPr lang="fr-FR" dirty="0" smtClean="0">
                <a:solidFill>
                  <a:srgbClr val="0070C0"/>
                </a:solidFill>
              </a:rPr>
              <a:t>Caractéristiques</a:t>
            </a:r>
          </a:p>
          <a:p>
            <a:pPr lvl="2"/>
            <a:r>
              <a:rPr lang="fr-FR" dirty="0"/>
              <a:t>Les LSA4 sont générées par un </a:t>
            </a:r>
            <a:r>
              <a:rPr lang="fr-FR" dirty="0" smtClean="0"/>
              <a:t>ABR, </a:t>
            </a:r>
            <a:r>
              <a:rPr lang="fr-FR" dirty="0"/>
              <a:t>uniquement lorsqu’un ASBR est présent dans une </a:t>
            </a:r>
            <a:r>
              <a:rPr lang="fr-FR" dirty="0" smtClean="0"/>
              <a:t>zone.</a:t>
            </a:r>
          </a:p>
          <a:p>
            <a:pPr lvl="3"/>
            <a:r>
              <a:rPr lang="fr-FR" dirty="0" smtClean="0"/>
              <a:t>Les LSA4 sont propagées par les autres ABR.</a:t>
            </a:r>
          </a:p>
          <a:p>
            <a:pPr lvl="1"/>
            <a:r>
              <a:rPr lang="fr-FR" dirty="0" smtClean="0">
                <a:solidFill>
                  <a:srgbClr val="0070C0"/>
                </a:solidFill>
              </a:rPr>
              <a:t>ID </a:t>
            </a:r>
            <a:r>
              <a:rPr lang="fr-FR" dirty="0">
                <a:solidFill>
                  <a:srgbClr val="0070C0"/>
                </a:solidFill>
              </a:rPr>
              <a:t>d’état de lien</a:t>
            </a:r>
          </a:p>
          <a:p>
            <a:pPr lvl="2"/>
            <a:r>
              <a:rPr lang="fr-FR" dirty="0" smtClean="0"/>
              <a:t>Est identifié par l’ID de routeur du routeur ASBR.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351</a:t>
            </a:fld>
            <a:endParaRPr lang="fr-BE" dirty="0"/>
          </a:p>
        </p:txBody>
      </p:sp>
    </p:spTree>
    <p:extLst>
      <p:ext uri="{BB962C8B-B14F-4D97-AF65-F5344CB8AC3E}">
        <p14:creationId xmlns:p14="http://schemas.microsoft.com/office/powerpoint/2010/main" val="86078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133903"/>
            <a:ext cx="846772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Types de LSA OSPF</a:t>
            </a:r>
          </a:p>
        </p:txBody>
      </p:sp>
      <p:sp>
        <p:nvSpPr>
          <p:cNvPr id="3" name="Espace réservé du contenu 2"/>
          <p:cNvSpPr>
            <a:spLocks noGrp="1"/>
          </p:cNvSpPr>
          <p:nvPr>
            <p:ph idx="1"/>
          </p:nvPr>
        </p:nvSpPr>
        <p:spPr>
          <a:xfrm>
            <a:off x="457200" y="1600201"/>
            <a:ext cx="8229600" cy="748679"/>
          </a:xfrm>
        </p:spPr>
        <p:txBody>
          <a:bodyPr>
            <a:normAutofit/>
          </a:bodyPr>
          <a:lstStyle/>
          <a:p>
            <a:r>
              <a:rPr lang="fr-FR" dirty="0" smtClean="0">
                <a:solidFill>
                  <a:schemeClr val="accent6">
                    <a:lumMod val="75000"/>
                  </a:schemeClr>
                </a:solidFill>
              </a:rPr>
              <a:t>LSA de type 4 </a:t>
            </a:r>
            <a:r>
              <a:rPr lang="fr-FR" dirty="0">
                <a:solidFill>
                  <a:schemeClr val="accent6">
                    <a:lumMod val="75000"/>
                  </a:schemeClr>
                </a:solidFill>
              </a:rPr>
              <a:t>(ASBR </a:t>
            </a:r>
            <a:r>
              <a:rPr lang="fr-FR" dirty="0" err="1">
                <a:solidFill>
                  <a:schemeClr val="accent6">
                    <a:lumMod val="75000"/>
                  </a:schemeClr>
                </a:solidFill>
              </a:rPr>
              <a:t>Summary</a:t>
            </a:r>
            <a:r>
              <a:rPr lang="fr-FR" dirty="0" smtClean="0">
                <a:solidFill>
                  <a:schemeClr val="accent6">
                    <a:lumMod val="75000"/>
                  </a:schemeClr>
                </a:solidFill>
              </a:rPr>
              <a:t>) </a:t>
            </a:r>
          </a:p>
        </p:txBody>
      </p:sp>
      <p:sp>
        <p:nvSpPr>
          <p:cNvPr id="6" name="Text Box 7"/>
          <p:cNvSpPr txBox="1">
            <a:spLocks noChangeArrowheads="1"/>
          </p:cNvSpPr>
          <p:nvPr/>
        </p:nvSpPr>
        <p:spPr bwMode="auto">
          <a:xfrm>
            <a:off x="391544" y="2132856"/>
            <a:ext cx="26084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ASBR envoie ses LSA1</a:t>
            </a:r>
            <a:endParaRPr lang="fr-FR" altLang="fr-FR" sz="1800" dirty="0"/>
          </a:p>
        </p:txBody>
      </p:sp>
      <p:sp>
        <p:nvSpPr>
          <p:cNvPr id="7" name="Line 6"/>
          <p:cNvSpPr>
            <a:spLocks noChangeShapeType="1"/>
          </p:cNvSpPr>
          <p:nvPr/>
        </p:nvSpPr>
        <p:spPr bwMode="auto">
          <a:xfrm>
            <a:off x="2000694" y="4226376"/>
            <a:ext cx="5760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Line 6"/>
          <p:cNvSpPr>
            <a:spLocks noChangeShapeType="1"/>
          </p:cNvSpPr>
          <p:nvPr/>
        </p:nvSpPr>
        <p:spPr bwMode="auto">
          <a:xfrm flipH="1">
            <a:off x="885170" y="4440374"/>
            <a:ext cx="518478" cy="37209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Text Box 7"/>
          <p:cNvSpPr txBox="1">
            <a:spLocks noChangeArrowheads="1"/>
          </p:cNvSpPr>
          <p:nvPr/>
        </p:nvSpPr>
        <p:spPr bwMode="auto">
          <a:xfrm>
            <a:off x="539552" y="4299120"/>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LSA1</a:t>
            </a:r>
            <a:endParaRPr lang="fr-FR" altLang="fr-FR" sz="1800" dirty="0"/>
          </a:p>
        </p:txBody>
      </p:sp>
      <p:sp>
        <p:nvSpPr>
          <p:cNvPr id="10" name="Text Box 7"/>
          <p:cNvSpPr txBox="1">
            <a:spLocks noChangeArrowheads="1"/>
          </p:cNvSpPr>
          <p:nvPr/>
        </p:nvSpPr>
        <p:spPr bwMode="auto">
          <a:xfrm>
            <a:off x="1907704" y="3867072"/>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LSA1</a:t>
            </a:r>
            <a:endParaRPr lang="fr-FR" altLang="fr-FR" sz="1800" dirty="0"/>
          </a:p>
        </p:txBody>
      </p:sp>
      <p:sp>
        <p:nvSpPr>
          <p:cNvPr id="15" name="Text Box 7"/>
          <p:cNvSpPr txBox="1">
            <a:spLocks noChangeArrowheads="1"/>
          </p:cNvSpPr>
          <p:nvPr/>
        </p:nvSpPr>
        <p:spPr bwMode="auto">
          <a:xfrm>
            <a:off x="391544" y="2521582"/>
            <a:ext cx="30316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Il est identifié comme ASBR</a:t>
            </a:r>
          </a:p>
          <a:p>
            <a:pPr eaLnBrk="1" hangingPunct="1">
              <a:spcBef>
                <a:spcPct val="0"/>
              </a:spcBef>
              <a:buFontTx/>
              <a:buNone/>
            </a:pPr>
            <a:r>
              <a:rPr lang="fr-FR" altLang="fr-FR" sz="1800" dirty="0"/>
              <a:t>p</a:t>
            </a:r>
            <a:r>
              <a:rPr lang="fr-FR" altLang="fr-FR" sz="1800" dirty="0" smtClean="0"/>
              <a:t>ar un bit particulier dans </a:t>
            </a:r>
          </a:p>
          <a:p>
            <a:pPr eaLnBrk="1" hangingPunct="1">
              <a:spcBef>
                <a:spcPct val="0"/>
              </a:spcBef>
              <a:buFontTx/>
              <a:buNone/>
            </a:pPr>
            <a:r>
              <a:rPr lang="fr-FR" altLang="fr-FR" sz="1800" dirty="0" smtClean="0"/>
              <a:t>les LSA</a:t>
            </a:r>
            <a:endParaRPr lang="fr-FR" altLang="fr-FR" sz="1800" dirty="0"/>
          </a:p>
        </p:txBody>
      </p:sp>
      <p:sp>
        <p:nvSpPr>
          <p:cNvPr id="16" name="Text Box 7"/>
          <p:cNvSpPr txBox="1">
            <a:spLocks noChangeArrowheads="1"/>
          </p:cNvSpPr>
          <p:nvPr/>
        </p:nvSpPr>
        <p:spPr bwMode="auto">
          <a:xfrm>
            <a:off x="3539118" y="2408702"/>
            <a:ext cx="38909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00B050"/>
                </a:solidFill>
              </a:rPr>
              <a:t>L’ABR recevant la LSA1 d’un ASBR </a:t>
            </a:r>
          </a:p>
          <a:p>
            <a:pPr eaLnBrk="1" hangingPunct="1">
              <a:spcBef>
                <a:spcPct val="0"/>
              </a:spcBef>
              <a:buFontTx/>
              <a:buNone/>
            </a:pPr>
            <a:r>
              <a:rPr lang="fr-FR" altLang="fr-FR" sz="1800" dirty="0">
                <a:solidFill>
                  <a:srgbClr val="00B050"/>
                </a:solidFill>
              </a:rPr>
              <a:t>c</a:t>
            </a:r>
            <a:r>
              <a:rPr lang="fr-FR" altLang="fr-FR" sz="1800" dirty="0" smtClean="0">
                <a:solidFill>
                  <a:srgbClr val="00B050"/>
                </a:solidFill>
              </a:rPr>
              <a:t>rée et envoie un LSA4 </a:t>
            </a:r>
            <a:endParaRPr lang="fr-FR" altLang="fr-FR" sz="1800" dirty="0">
              <a:solidFill>
                <a:srgbClr val="00B050"/>
              </a:solidFill>
            </a:endParaRPr>
          </a:p>
        </p:txBody>
      </p:sp>
      <p:sp>
        <p:nvSpPr>
          <p:cNvPr id="17" name="Line 6"/>
          <p:cNvSpPr>
            <a:spLocks noChangeShapeType="1"/>
          </p:cNvSpPr>
          <p:nvPr/>
        </p:nvSpPr>
        <p:spPr bwMode="auto">
          <a:xfrm>
            <a:off x="3118122" y="4236404"/>
            <a:ext cx="661790" cy="340536"/>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 name="Text Box 7"/>
          <p:cNvSpPr txBox="1">
            <a:spLocks noChangeArrowheads="1"/>
          </p:cNvSpPr>
          <p:nvPr/>
        </p:nvSpPr>
        <p:spPr bwMode="auto">
          <a:xfrm>
            <a:off x="1979712" y="4922236"/>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LSA1</a:t>
            </a:r>
            <a:endParaRPr lang="fr-FR" altLang="fr-FR" sz="1800" dirty="0"/>
          </a:p>
        </p:txBody>
      </p:sp>
      <p:sp>
        <p:nvSpPr>
          <p:cNvPr id="20" name="Line 6"/>
          <p:cNvSpPr>
            <a:spLocks noChangeShapeType="1"/>
          </p:cNvSpPr>
          <p:nvPr/>
        </p:nvSpPr>
        <p:spPr bwMode="auto">
          <a:xfrm flipH="1">
            <a:off x="1979712" y="4744058"/>
            <a:ext cx="0" cy="54870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 name="Text Box 7"/>
          <p:cNvSpPr txBox="1">
            <a:spLocks noChangeArrowheads="1"/>
          </p:cNvSpPr>
          <p:nvPr/>
        </p:nvSpPr>
        <p:spPr bwMode="auto">
          <a:xfrm>
            <a:off x="3419872" y="4083096"/>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00B050"/>
                </a:solidFill>
              </a:rPr>
              <a:t>LSA4</a:t>
            </a:r>
            <a:endParaRPr lang="fr-FR" altLang="fr-FR" sz="1800" dirty="0">
              <a:solidFill>
                <a:srgbClr val="00B050"/>
              </a:solidFill>
            </a:endParaRPr>
          </a:p>
        </p:txBody>
      </p:sp>
      <p:sp>
        <p:nvSpPr>
          <p:cNvPr id="22" name="Line 6"/>
          <p:cNvSpPr>
            <a:spLocks noChangeShapeType="1"/>
          </p:cNvSpPr>
          <p:nvPr/>
        </p:nvSpPr>
        <p:spPr bwMode="auto">
          <a:xfrm>
            <a:off x="5153691" y="5244516"/>
            <a:ext cx="661790" cy="0"/>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 name="Text Box 7"/>
          <p:cNvSpPr txBox="1">
            <a:spLocks noChangeArrowheads="1"/>
          </p:cNvSpPr>
          <p:nvPr/>
        </p:nvSpPr>
        <p:spPr bwMode="auto">
          <a:xfrm>
            <a:off x="5220072" y="4875184"/>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00B050"/>
                </a:solidFill>
              </a:rPr>
              <a:t>LSA4</a:t>
            </a:r>
            <a:endParaRPr lang="fr-FR" altLang="fr-FR" sz="1800" dirty="0">
              <a:solidFill>
                <a:srgbClr val="00B050"/>
              </a:solidFill>
            </a:endParaRPr>
          </a:p>
        </p:txBody>
      </p:sp>
      <p:sp>
        <p:nvSpPr>
          <p:cNvPr id="25" name="Text Box 7"/>
          <p:cNvSpPr txBox="1">
            <a:spLocks noChangeArrowheads="1"/>
          </p:cNvSpPr>
          <p:nvPr/>
        </p:nvSpPr>
        <p:spPr bwMode="auto">
          <a:xfrm>
            <a:off x="4716016" y="3078252"/>
            <a:ext cx="43179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00B050"/>
                </a:solidFill>
              </a:rPr>
              <a:t>Un ABR recevant un LSA4 la propage</a:t>
            </a:r>
          </a:p>
          <a:p>
            <a:pPr eaLnBrk="1" hangingPunct="1">
              <a:spcBef>
                <a:spcPct val="0"/>
              </a:spcBef>
              <a:buFontTx/>
              <a:buNone/>
            </a:pPr>
            <a:r>
              <a:rPr lang="fr-FR" altLang="fr-FR" sz="1800" dirty="0" smtClean="0">
                <a:solidFill>
                  <a:srgbClr val="00B050"/>
                </a:solidFill>
                <a:sym typeface="Wingdings" panose="05000000000000000000" pitchFamily="2" charset="2"/>
              </a:rPr>
              <a:t> Tous les routeurs connaissent l’ASBR</a:t>
            </a:r>
            <a:endParaRPr lang="fr-FR" altLang="fr-FR" sz="1800" dirty="0" smtClean="0">
              <a:solidFill>
                <a:srgbClr val="00B050"/>
              </a:solidFill>
            </a:endParaRPr>
          </a:p>
        </p:txBody>
      </p:sp>
      <p:sp>
        <p:nvSpPr>
          <p:cNvPr id="2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352</a:t>
            </a:fld>
            <a:endParaRPr lang="fr-BE" dirty="0"/>
          </a:p>
        </p:txBody>
      </p:sp>
    </p:spTree>
    <p:extLst>
      <p:ext uri="{BB962C8B-B14F-4D97-AF65-F5344CB8AC3E}">
        <p14:creationId xmlns:p14="http://schemas.microsoft.com/office/powerpoint/2010/main" val="18013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0" presetID="3" presetClass="entr" presetSubtype="1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19" presetID="3" presetClass="entr" presetSubtype="1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par>
                                <p:cTn id="22" presetID="3" presetClass="entr" presetSubtype="1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25" presetID="3"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3" presetClass="entr" presetSubtype="1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par>
                                <p:cTn id="42" presetID="3" presetClass="entr" presetSubtype="1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linds(horizontal)">
                                      <p:cBhvr>
                                        <p:cTn id="44" dur="500"/>
                                        <p:tgtEl>
                                          <p:spTgt spid="23"/>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10" grpId="0"/>
      <p:bldP spid="15" grpId="0"/>
      <p:bldP spid="16" grpId="0"/>
      <p:bldP spid="17" grpId="0" animBg="1"/>
      <p:bldP spid="19" grpId="0"/>
      <p:bldP spid="20" grpId="0" animBg="1"/>
      <p:bldP spid="21" grpId="0"/>
      <p:bldP spid="22" grpId="0" animBg="1"/>
      <p:bldP spid="23" grpId="0"/>
      <p:bldP spid="25"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de LSA OSPF</a:t>
            </a:r>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LSA de type 5 (AS </a:t>
            </a:r>
            <a:r>
              <a:rPr lang="fr-FR" dirty="0" err="1" smtClean="0">
                <a:solidFill>
                  <a:schemeClr val="accent6">
                    <a:lumMod val="75000"/>
                  </a:schemeClr>
                </a:solidFill>
              </a:rPr>
              <a:t>External</a:t>
            </a:r>
            <a:r>
              <a:rPr lang="fr-FR" dirty="0" smtClean="0">
                <a:solidFill>
                  <a:schemeClr val="accent6">
                    <a:lumMod val="75000"/>
                  </a:schemeClr>
                </a:solidFill>
              </a:rPr>
              <a:t>) </a:t>
            </a:r>
          </a:p>
          <a:p>
            <a:pPr lvl="1"/>
            <a:r>
              <a:rPr lang="fr-FR" dirty="0">
                <a:solidFill>
                  <a:srgbClr val="0070C0"/>
                </a:solidFill>
              </a:rPr>
              <a:t>Rôle </a:t>
            </a:r>
          </a:p>
          <a:p>
            <a:pPr lvl="2"/>
            <a:r>
              <a:rPr lang="fr-FR" dirty="0"/>
              <a:t>Utilisées pour décrire les routes menant à des réseaux externes au système autonome OSPF.</a:t>
            </a:r>
          </a:p>
          <a:p>
            <a:pPr lvl="1"/>
            <a:r>
              <a:rPr lang="fr-FR" dirty="0" smtClean="0">
                <a:solidFill>
                  <a:srgbClr val="0070C0"/>
                </a:solidFill>
              </a:rPr>
              <a:t>Caractéristiques</a:t>
            </a:r>
          </a:p>
          <a:p>
            <a:pPr lvl="2"/>
            <a:r>
              <a:rPr lang="fr-FR" dirty="0"/>
              <a:t>L’ASBR émet des LSA de type 5 pour chacune des routes externes.</a:t>
            </a:r>
          </a:p>
          <a:p>
            <a:pPr lvl="2"/>
            <a:r>
              <a:rPr lang="fr-FR" dirty="0" smtClean="0"/>
              <a:t>Par </a:t>
            </a:r>
            <a:r>
              <a:rPr lang="fr-FR" dirty="0"/>
              <a:t>défaut, les routes ne sont pas récapitulées</a:t>
            </a:r>
            <a:r>
              <a:rPr lang="fr-FR" dirty="0" smtClean="0"/>
              <a:t>.</a:t>
            </a:r>
          </a:p>
          <a:p>
            <a:pPr lvl="2"/>
            <a:r>
              <a:rPr lang="fr-FR" dirty="0" smtClean="0"/>
              <a:t>Beaucoup de routes externes génèrent beaucoup de LSA5 </a:t>
            </a:r>
          </a:p>
          <a:p>
            <a:pPr marL="1371600" lvl="3" indent="0">
              <a:buNone/>
            </a:pPr>
            <a:r>
              <a:rPr lang="fr-FR" dirty="0" smtClean="0">
                <a:sym typeface="Wingdings" panose="05000000000000000000" pitchFamily="2" charset="2"/>
              </a:rPr>
              <a:t> Risque de problème d’inondation.</a:t>
            </a:r>
          </a:p>
          <a:p>
            <a:pPr marL="1371600" lvl="3" indent="0">
              <a:buNone/>
            </a:pPr>
            <a:r>
              <a:rPr lang="fr-FR" dirty="0" smtClean="0">
                <a:sym typeface="Wingdings" panose="05000000000000000000" pitchFamily="2" charset="2"/>
              </a:rPr>
              <a:t> Conseillé de </a:t>
            </a:r>
            <a:r>
              <a:rPr lang="fr-FR" dirty="0" smtClean="0"/>
              <a:t>configurer manuellement le résumé de routage </a:t>
            </a:r>
            <a:r>
              <a:rPr lang="fr-FR" dirty="0"/>
              <a:t>sur </a:t>
            </a:r>
            <a:r>
              <a:rPr lang="fr-FR" dirty="0" smtClean="0"/>
              <a:t>l’ASBR.</a:t>
            </a:r>
            <a:endParaRPr lang="fr-FR" dirty="0"/>
          </a:p>
          <a:p>
            <a:pPr lvl="1"/>
            <a:r>
              <a:rPr lang="fr-FR" dirty="0" smtClean="0">
                <a:solidFill>
                  <a:srgbClr val="0070C0"/>
                </a:solidFill>
              </a:rPr>
              <a:t>Contenu</a:t>
            </a:r>
          </a:p>
          <a:p>
            <a:pPr lvl="2"/>
            <a:r>
              <a:rPr lang="fr-FR" dirty="0"/>
              <a:t>L'ID d'état de liens d'une LSA de type 5 est l'adresse réseau externe.</a:t>
            </a:r>
            <a:endParaRPr 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353</a:t>
            </a:fld>
            <a:endParaRPr lang="fr-BE" dirty="0"/>
          </a:p>
        </p:txBody>
      </p:sp>
    </p:spTree>
    <p:extLst>
      <p:ext uri="{BB962C8B-B14F-4D97-AF65-F5344CB8AC3E}">
        <p14:creationId xmlns:p14="http://schemas.microsoft.com/office/powerpoint/2010/main" val="151975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133903"/>
            <a:ext cx="846772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Types de LSA OSPF</a:t>
            </a:r>
          </a:p>
        </p:txBody>
      </p:sp>
      <p:sp>
        <p:nvSpPr>
          <p:cNvPr id="3" name="Espace réservé du contenu 2"/>
          <p:cNvSpPr>
            <a:spLocks noGrp="1"/>
          </p:cNvSpPr>
          <p:nvPr>
            <p:ph idx="1"/>
          </p:nvPr>
        </p:nvSpPr>
        <p:spPr>
          <a:xfrm>
            <a:off x="457200" y="1600201"/>
            <a:ext cx="8229600" cy="748679"/>
          </a:xfrm>
        </p:spPr>
        <p:txBody>
          <a:bodyPr>
            <a:normAutofit/>
          </a:bodyPr>
          <a:lstStyle/>
          <a:p>
            <a:r>
              <a:rPr lang="fr-FR" dirty="0">
                <a:solidFill>
                  <a:schemeClr val="accent6">
                    <a:lumMod val="75000"/>
                  </a:schemeClr>
                </a:solidFill>
              </a:rPr>
              <a:t>LSA de type 5 (AS </a:t>
            </a:r>
            <a:r>
              <a:rPr lang="fr-FR" dirty="0" err="1">
                <a:solidFill>
                  <a:schemeClr val="accent6">
                    <a:lumMod val="75000"/>
                  </a:schemeClr>
                </a:solidFill>
              </a:rPr>
              <a:t>External</a:t>
            </a:r>
            <a:r>
              <a:rPr lang="fr-FR" dirty="0">
                <a:solidFill>
                  <a:schemeClr val="accent6">
                    <a:lumMod val="75000"/>
                  </a:schemeClr>
                </a:solidFill>
              </a:rPr>
              <a:t>) </a:t>
            </a:r>
          </a:p>
        </p:txBody>
      </p:sp>
      <p:sp>
        <p:nvSpPr>
          <p:cNvPr id="6" name="Text Box 7"/>
          <p:cNvSpPr txBox="1">
            <a:spLocks noChangeArrowheads="1"/>
          </p:cNvSpPr>
          <p:nvPr/>
        </p:nvSpPr>
        <p:spPr bwMode="auto">
          <a:xfrm>
            <a:off x="391544" y="2132856"/>
            <a:ext cx="57760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L’ASBR redistribue des routes externes via des LSA5.</a:t>
            </a:r>
          </a:p>
          <a:p>
            <a:pPr eaLnBrk="1" hangingPunct="1">
              <a:spcBef>
                <a:spcPct val="0"/>
              </a:spcBef>
              <a:buFontTx/>
              <a:buNone/>
            </a:pPr>
            <a:r>
              <a:rPr lang="fr-FR" altLang="fr-FR" sz="1800" dirty="0" smtClean="0"/>
              <a:t>Par exemple, une route statique par défaut.</a:t>
            </a:r>
            <a:endParaRPr lang="fr-FR" altLang="fr-FR" sz="1800" dirty="0"/>
          </a:p>
        </p:txBody>
      </p:sp>
      <p:sp>
        <p:nvSpPr>
          <p:cNvPr id="7" name="Line 6"/>
          <p:cNvSpPr>
            <a:spLocks noChangeShapeType="1"/>
          </p:cNvSpPr>
          <p:nvPr/>
        </p:nvSpPr>
        <p:spPr bwMode="auto">
          <a:xfrm>
            <a:off x="2000694" y="4226376"/>
            <a:ext cx="5760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Line 6"/>
          <p:cNvSpPr>
            <a:spLocks noChangeShapeType="1"/>
          </p:cNvSpPr>
          <p:nvPr/>
        </p:nvSpPr>
        <p:spPr bwMode="auto">
          <a:xfrm flipH="1">
            <a:off x="885170" y="4440374"/>
            <a:ext cx="518478" cy="37209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Text Box 7"/>
          <p:cNvSpPr txBox="1">
            <a:spLocks noChangeArrowheads="1"/>
          </p:cNvSpPr>
          <p:nvPr/>
        </p:nvSpPr>
        <p:spPr bwMode="auto">
          <a:xfrm>
            <a:off x="539552" y="4299120"/>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LSA5</a:t>
            </a:r>
            <a:endParaRPr lang="fr-FR" altLang="fr-FR" sz="1800" dirty="0"/>
          </a:p>
        </p:txBody>
      </p:sp>
      <p:sp>
        <p:nvSpPr>
          <p:cNvPr id="10" name="Text Box 7"/>
          <p:cNvSpPr txBox="1">
            <a:spLocks noChangeArrowheads="1"/>
          </p:cNvSpPr>
          <p:nvPr/>
        </p:nvSpPr>
        <p:spPr bwMode="auto">
          <a:xfrm>
            <a:off x="1907704" y="3867072"/>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LSA5</a:t>
            </a:r>
            <a:endParaRPr lang="fr-FR" altLang="fr-FR" sz="1800" dirty="0"/>
          </a:p>
        </p:txBody>
      </p:sp>
      <p:sp>
        <p:nvSpPr>
          <p:cNvPr id="17" name="Line 6"/>
          <p:cNvSpPr>
            <a:spLocks noChangeShapeType="1"/>
          </p:cNvSpPr>
          <p:nvPr/>
        </p:nvSpPr>
        <p:spPr bwMode="auto">
          <a:xfrm>
            <a:off x="3118122" y="4236404"/>
            <a:ext cx="661790" cy="34053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 name="Text Box 7"/>
          <p:cNvSpPr txBox="1">
            <a:spLocks noChangeArrowheads="1"/>
          </p:cNvSpPr>
          <p:nvPr/>
        </p:nvSpPr>
        <p:spPr bwMode="auto">
          <a:xfrm>
            <a:off x="1979712" y="4922236"/>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LSA5</a:t>
            </a:r>
            <a:endParaRPr lang="fr-FR" altLang="fr-FR" sz="1800" dirty="0"/>
          </a:p>
        </p:txBody>
      </p:sp>
      <p:sp>
        <p:nvSpPr>
          <p:cNvPr id="20" name="Line 6"/>
          <p:cNvSpPr>
            <a:spLocks noChangeShapeType="1"/>
          </p:cNvSpPr>
          <p:nvPr/>
        </p:nvSpPr>
        <p:spPr bwMode="auto">
          <a:xfrm flipH="1">
            <a:off x="1979712" y="4744058"/>
            <a:ext cx="0" cy="54870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 name="Line 6"/>
          <p:cNvSpPr>
            <a:spLocks noChangeShapeType="1"/>
          </p:cNvSpPr>
          <p:nvPr/>
        </p:nvSpPr>
        <p:spPr bwMode="auto">
          <a:xfrm>
            <a:off x="5153691" y="5244516"/>
            <a:ext cx="66179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 name="Text Box 7"/>
          <p:cNvSpPr txBox="1">
            <a:spLocks noChangeArrowheads="1"/>
          </p:cNvSpPr>
          <p:nvPr/>
        </p:nvSpPr>
        <p:spPr bwMode="auto">
          <a:xfrm>
            <a:off x="4716016" y="3078252"/>
            <a:ext cx="42499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Un ABR recevant une LSA5 la propage.</a:t>
            </a:r>
          </a:p>
        </p:txBody>
      </p:sp>
      <p:sp>
        <p:nvSpPr>
          <p:cNvPr id="24" name="Text Box 7"/>
          <p:cNvSpPr txBox="1">
            <a:spLocks noChangeArrowheads="1"/>
          </p:cNvSpPr>
          <p:nvPr/>
        </p:nvSpPr>
        <p:spPr bwMode="auto">
          <a:xfrm>
            <a:off x="3405450" y="4019472"/>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LSA5</a:t>
            </a:r>
            <a:endParaRPr lang="fr-FR" altLang="fr-FR" sz="1800" dirty="0"/>
          </a:p>
        </p:txBody>
      </p:sp>
      <p:sp>
        <p:nvSpPr>
          <p:cNvPr id="26" name="Text Box 7"/>
          <p:cNvSpPr txBox="1">
            <a:spLocks noChangeArrowheads="1"/>
          </p:cNvSpPr>
          <p:nvPr/>
        </p:nvSpPr>
        <p:spPr bwMode="auto">
          <a:xfrm>
            <a:off x="5191229" y="4820467"/>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t>LSA5</a:t>
            </a:r>
            <a:endParaRPr lang="fr-FR" altLang="fr-FR" sz="1800" dirty="0"/>
          </a:p>
        </p:txBody>
      </p:sp>
      <p:sp>
        <p:nvSpPr>
          <p:cNvPr id="1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354</a:t>
            </a:fld>
            <a:endParaRPr lang="fr-BE" dirty="0"/>
          </a:p>
        </p:txBody>
      </p:sp>
    </p:spTree>
    <p:extLst>
      <p:ext uri="{BB962C8B-B14F-4D97-AF65-F5344CB8AC3E}">
        <p14:creationId xmlns:p14="http://schemas.microsoft.com/office/powerpoint/2010/main" val="25142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0" presetID="3" presetClass="entr" presetSubtype="1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19" presetID="3" presetClass="entr" presetSubtype="1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par>
                                <p:cTn id="22" presetID="3" presetClass="entr" presetSubtype="1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10" grpId="0"/>
      <p:bldP spid="17" grpId="0" animBg="1"/>
      <p:bldP spid="19" grpId="0"/>
      <p:bldP spid="20" grpId="0" animBg="1"/>
      <p:bldP spid="22" grpId="0" animBg="1"/>
      <p:bldP spid="25" grpId="0"/>
      <p:bldP spid="24" grpId="0"/>
      <p:bldP spid="26"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382447"/>
            <a:ext cx="5472608" cy="2782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smtClean="0"/>
              <a:t>Table de routage</a:t>
            </a:r>
            <a:endParaRPr lang="fr-FR" dirty="0"/>
          </a:p>
        </p:txBody>
      </p:sp>
      <p:sp>
        <p:nvSpPr>
          <p:cNvPr id="3" name="Espace réservé du contenu 2"/>
          <p:cNvSpPr>
            <a:spLocks noGrp="1"/>
          </p:cNvSpPr>
          <p:nvPr>
            <p:ph idx="1"/>
          </p:nvPr>
        </p:nvSpPr>
        <p:spPr>
          <a:xfrm>
            <a:off x="457200" y="1600201"/>
            <a:ext cx="8229600" cy="1972815"/>
          </a:xfrm>
        </p:spPr>
        <p:txBody>
          <a:bodyPr>
            <a:normAutofit/>
          </a:bodyPr>
          <a:lstStyle/>
          <a:p>
            <a:r>
              <a:rPr lang="fr-FR" dirty="0" smtClean="0">
                <a:solidFill>
                  <a:schemeClr val="accent6">
                    <a:lumMod val="75000"/>
                  </a:schemeClr>
                </a:solidFill>
              </a:rPr>
              <a:t>R.T dans une topologie </a:t>
            </a:r>
            <a:r>
              <a:rPr lang="fr-FR" dirty="0">
                <a:solidFill>
                  <a:schemeClr val="accent6">
                    <a:lumMod val="75000"/>
                  </a:schemeClr>
                </a:solidFill>
              </a:rPr>
              <a:t>OSPF à zones </a:t>
            </a:r>
            <a:r>
              <a:rPr lang="fr-FR" dirty="0" smtClean="0">
                <a:solidFill>
                  <a:schemeClr val="accent6">
                    <a:lumMod val="75000"/>
                  </a:schemeClr>
                </a:solidFill>
              </a:rPr>
              <a:t>multiples</a:t>
            </a:r>
          </a:p>
          <a:p>
            <a:pPr marL="971550" lvl="1" indent="-514350">
              <a:buFont typeface="+mj-lt"/>
              <a:buAutoNum type="arabicPeriod"/>
            </a:pPr>
            <a:r>
              <a:rPr lang="fr-FR" dirty="0" smtClean="0">
                <a:solidFill>
                  <a:srgbClr val="0070C0"/>
                </a:solidFill>
              </a:rPr>
              <a:t>O  (routes calculées et insérée en premier)</a:t>
            </a:r>
          </a:p>
          <a:p>
            <a:pPr lvl="2"/>
            <a:r>
              <a:rPr lang="fr-FR" dirty="0" smtClean="0"/>
              <a:t>Correspond à une route interne à la zone OSPF. </a:t>
            </a:r>
          </a:p>
          <a:p>
            <a:pPr lvl="2"/>
            <a:r>
              <a:rPr lang="fr-FR" dirty="0" smtClean="0"/>
              <a:t>Ces informations ont été apprises via des LSA </a:t>
            </a:r>
            <a:r>
              <a:rPr lang="fr-FR" dirty="0"/>
              <a:t>de routeur (type 1) et de réseau (type 2</a:t>
            </a:r>
            <a:r>
              <a:rPr lang="fr-FR" dirty="0" smtClean="0"/>
              <a:t>).</a:t>
            </a:r>
          </a:p>
        </p:txBody>
      </p:sp>
      <p:sp>
        <p:nvSpPr>
          <p:cNvPr id="9" name="Rectangle 5"/>
          <p:cNvSpPr>
            <a:spLocks noChangeArrowheads="1"/>
          </p:cNvSpPr>
          <p:nvPr/>
        </p:nvSpPr>
        <p:spPr bwMode="auto">
          <a:xfrm>
            <a:off x="1691680" y="4941168"/>
            <a:ext cx="5256584" cy="23351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355</a:t>
            </a:fld>
            <a:endParaRPr lang="fr-BE" dirty="0"/>
          </a:p>
        </p:txBody>
      </p:sp>
    </p:spTree>
    <p:extLst>
      <p:ext uri="{BB962C8B-B14F-4D97-AF65-F5344CB8AC3E}">
        <p14:creationId xmlns:p14="http://schemas.microsoft.com/office/powerpoint/2010/main" val="95459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507" y="3140968"/>
            <a:ext cx="5947487"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smtClean="0"/>
              <a:t>Table de routage</a:t>
            </a:r>
            <a:endParaRPr lang="fr-FR" dirty="0"/>
          </a:p>
        </p:txBody>
      </p:sp>
      <p:sp>
        <p:nvSpPr>
          <p:cNvPr id="3" name="Espace réservé du contenu 2"/>
          <p:cNvSpPr>
            <a:spLocks noGrp="1"/>
          </p:cNvSpPr>
          <p:nvPr>
            <p:ph idx="1"/>
          </p:nvPr>
        </p:nvSpPr>
        <p:spPr>
          <a:xfrm>
            <a:off x="457200" y="1600201"/>
            <a:ext cx="8229600" cy="1972815"/>
          </a:xfrm>
        </p:spPr>
        <p:txBody>
          <a:bodyPr>
            <a:normAutofit/>
          </a:bodyPr>
          <a:lstStyle/>
          <a:p>
            <a:r>
              <a:rPr lang="fr-FR" dirty="0" smtClean="0">
                <a:solidFill>
                  <a:schemeClr val="accent6">
                    <a:lumMod val="75000"/>
                  </a:schemeClr>
                </a:solidFill>
              </a:rPr>
              <a:t>R.T dans une topologie </a:t>
            </a:r>
            <a:r>
              <a:rPr lang="fr-FR" dirty="0">
                <a:solidFill>
                  <a:schemeClr val="accent6">
                    <a:lumMod val="75000"/>
                  </a:schemeClr>
                </a:solidFill>
              </a:rPr>
              <a:t>OSPF à zones </a:t>
            </a:r>
            <a:r>
              <a:rPr lang="fr-FR" dirty="0" smtClean="0">
                <a:solidFill>
                  <a:schemeClr val="accent6">
                    <a:lumMod val="75000"/>
                  </a:schemeClr>
                </a:solidFill>
              </a:rPr>
              <a:t>multiples</a:t>
            </a:r>
          </a:p>
          <a:p>
            <a:pPr marL="971550" lvl="1" indent="-514350">
              <a:buFont typeface="+mj-lt"/>
              <a:buAutoNum type="arabicPeriod" startAt="2"/>
            </a:pPr>
            <a:r>
              <a:rPr lang="fr-FR" dirty="0">
                <a:solidFill>
                  <a:srgbClr val="0070C0"/>
                </a:solidFill>
              </a:rPr>
              <a:t>O </a:t>
            </a:r>
            <a:r>
              <a:rPr lang="fr-FR" dirty="0" smtClean="0">
                <a:solidFill>
                  <a:srgbClr val="0070C0"/>
                </a:solidFill>
              </a:rPr>
              <a:t> IA </a:t>
            </a:r>
            <a:endParaRPr lang="fr-FR" dirty="0">
              <a:solidFill>
                <a:srgbClr val="0070C0"/>
              </a:solidFill>
            </a:endParaRPr>
          </a:p>
          <a:p>
            <a:pPr lvl="2"/>
            <a:r>
              <a:rPr lang="fr-FR" dirty="0"/>
              <a:t>Correspondent aux meilleurs chemins vers les autres zones</a:t>
            </a:r>
          </a:p>
          <a:p>
            <a:pPr lvl="2"/>
            <a:r>
              <a:rPr lang="fr-FR" dirty="0"/>
              <a:t>Ces informations ont été apprises via des LSA récapitulatives (type 3 et 4).</a:t>
            </a:r>
          </a:p>
        </p:txBody>
      </p:sp>
      <p:sp>
        <p:nvSpPr>
          <p:cNvPr id="7" name="Rectangle 5"/>
          <p:cNvSpPr>
            <a:spLocks noChangeArrowheads="1"/>
          </p:cNvSpPr>
          <p:nvPr/>
        </p:nvSpPr>
        <p:spPr bwMode="auto">
          <a:xfrm>
            <a:off x="1401183" y="5013176"/>
            <a:ext cx="6051137" cy="23351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 name="Rectangle 5"/>
          <p:cNvSpPr>
            <a:spLocks noChangeArrowheads="1"/>
          </p:cNvSpPr>
          <p:nvPr/>
        </p:nvSpPr>
        <p:spPr bwMode="auto">
          <a:xfrm>
            <a:off x="5292080" y="3429000"/>
            <a:ext cx="1872208" cy="25202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356</a:t>
            </a:fld>
            <a:endParaRPr lang="fr-BE" dirty="0"/>
          </a:p>
        </p:txBody>
      </p:sp>
    </p:spTree>
    <p:extLst>
      <p:ext uri="{BB962C8B-B14F-4D97-AF65-F5344CB8AC3E}">
        <p14:creationId xmlns:p14="http://schemas.microsoft.com/office/powerpoint/2010/main" val="276085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356992"/>
            <a:ext cx="5544616" cy="2819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smtClean="0"/>
              <a:t>Table de routage</a:t>
            </a:r>
            <a:endParaRPr lang="fr-FR" dirty="0"/>
          </a:p>
        </p:txBody>
      </p:sp>
      <p:sp>
        <p:nvSpPr>
          <p:cNvPr id="3" name="Espace réservé du contenu 2"/>
          <p:cNvSpPr>
            <a:spLocks noGrp="1"/>
          </p:cNvSpPr>
          <p:nvPr>
            <p:ph idx="1"/>
          </p:nvPr>
        </p:nvSpPr>
        <p:spPr>
          <a:xfrm>
            <a:off x="457200" y="1600201"/>
            <a:ext cx="8229600" cy="1972815"/>
          </a:xfrm>
        </p:spPr>
        <p:txBody>
          <a:bodyPr>
            <a:normAutofit/>
          </a:bodyPr>
          <a:lstStyle/>
          <a:p>
            <a:r>
              <a:rPr lang="fr-FR" dirty="0" smtClean="0">
                <a:solidFill>
                  <a:schemeClr val="accent6">
                    <a:lumMod val="75000"/>
                  </a:schemeClr>
                </a:solidFill>
              </a:rPr>
              <a:t>R.T dans une topologie </a:t>
            </a:r>
            <a:r>
              <a:rPr lang="fr-FR" dirty="0">
                <a:solidFill>
                  <a:schemeClr val="accent6">
                    <a:lumMod val="75000"/>
                  </a:schemeClr>
                </a:solidFill>
              </a:rPr>
              <a:t>OSPF à zones </a:t>
            </a:r>
            <a:r>
              <a:rPr lang="fr-FR" dirty="0" smtClean="0">
                <a:solidFill>
                  <a:schemeClr val="accent6">
                    <a:lumMod val="75000"/>
                  </a:schemeClr>
                </a:solidFill>
              </a:rPr>
              <a:t>multiples</a:t>
            </a:r>
          </a:p>
          <a:p>
            <a:pPr marL="971550" lvl="1" indent="-514350">
              <a:buFont typeface="+mj-lt"/>
              <a:buAutoNum type="arabicPeriod" startAt="3"/>
            </a:pPr>
            <a:r>
              <a:rPr lang="fr-FR" dirty="0">
                <a:solidFill>
                  <a:srgbClr val="0070C0"/>
                </a:solidFill>
              </a:rPr>
              <a:t>O E1 ou O E2 </a:t>
            </a:r>
          </a:p>
          <a:p>
            <a:pPr lvl="2"/>
            <a:r>
              <a:rPr lang="fr-FR" dirty="0"/>
              <a:t>Correspondent aux meilleurs chemins jusqu’aux destinations externes du système </a:t>
            </a:r>
            <a:r>
              <a:rPr lang="fr-FR" dirty="0" smtClean="0"/>
              <a:t>autonome.</a:t>
            </a:r>
            <a:endParaRPr lang="fr-FR" dirty="0"/>
          </a:p>
          <a:p>
            <a:pPr lvl="2"/>
            <a:r>
              <a:rPr lang="fr-FR" dirty="0"/>
              <a:t>Ces informations ont été apprises via des LSA externes (type 5).</a:t>
            </a:r>
          </a:p>
        </p:txBody>
      </p:sp>
      <p:sp>
        <p:nvSpPr>
          <p:cNvPr id="9" name="Rectangle 5"/>
          <p:cNvSpPr>
            <a:spLocks noChangeArrowheads="1"/>
          </p:cNvSpPr>
          <p:nvPr/>
        </p:nvSpPr>
        <p:spPr bwMode="auto">
          <a:xfrm>
            <a:off x="1835696" y="6021288"/>
            <a:ext cx="5472608" cy="23351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0" name="Rectangle 5"/>
          <p:cNvSpPr>
            <a:spLocks noChangeArrowheads="1"/>
          </p:cNvSpPr>
          <p:nvPr/>
        </p:nvSpPr>
        <p:spPr bwMode="auto">
          <a:xfrm>
            <a:off x="2411760" y="3933056"/>
            <a:ext cx="4680520" cy="25202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357</a:t>
            </a:fld>
            <a:endParaRPr lang="fr-BE" dirty="0"/>
          </a:p>
        </p:txBody>
      </p:sp>
    </p:spTree>
    <p:extLst>
      <p:ext uri="{BB962C8B-B14F-4D97-AF65-F5344CB8AC3E}">
        <p14:creationId xmlns:p14="http://schemas.microsoft.com/office/powerpoint/2010/main" val="32919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Configuration OSPF à zones multiples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Etape 1 </a:t>
            </a:r>
          </a:p>
          <a:p>
            <a:pPr lvl="1"/>
            <a:r>
              <a:rPr lang="fr-FR" dirty="0" smtClean="0">
                <a:solidFill>
                  <a:srgbClr val="0070C0"/>
                </a:solidFill>
              </a:rPr>
              <a:t>Documenter les paramètres du réseau</a:t>
            </a:r>
          </a:p>
          <a:p>
            <a:pPr lvl="2"/>
            <a:r>
              <a:rPr lang="fr-FR" dirty="0"/>
              <a:t>n</a:t>
            </a:r>
            <a:r>
              <a:rPr lang="fr-FR" dirty="0" smtClean="0"/>
              <a:t>ombre d’hôtes et de périphériques </a:t>
            </a:r>
            <a:r>
              <a:rPr lang="fr-FR" dirty="0"/>
              <a:t>réseau, </a:t>
            </a:r>
            <a:endParaRPr lang="fr-FR" dirty="0" smtClean="0"/>
          </a:p>
          <a:p>
            <a:pPr lvl="2"/>
            <a:r>
              <a:rPr lang="fr-FR" dirty="0" smtClean="0"/>
              <a:t>le </a:t>
            </a:r>
            <a:r>
              <a:rPr lang="fr-FR" dirty="0"/>
              <a:t>modèle d'adressage </a:t>
            </a:r>
            <a:r>
              <a:rPr lang="fr-FR" dirty="0" smtClean="0"/>
              <a:t>IP</a:t>
            </a:r>
          </a:p>
          <a:p>
            <a:pPr lvl="2"/>
            <a:r>
              <a:rPr lang="fr-FR" dirty="0" smtClean="0"/>
              <a:t>la </a:t>
            </a:r>
            <a:r>
              <a:rPr lang="fr-FR" dirty="0"/>
              <a:t>taille du domaine de routage, </a:t>
            </a:r>
            <a:endParaRPr lang="fr-FR" dirty="0" smtClean="0"/>
          </a:p>
          <a:p>
            <a:pPr lvl="2"/>
            <a:r>
              <a:rPr lang="fr-FR" dirty="0" smtClean="0"/>
              <a:t>la </a:t>
            </a:r>
            <a:r>
              <a:rPr lang="fr-FR" dirty="0"/>
              <a:t>taille des tables de routage, </a:t>
            </a:r>
            <a:endParaRPr lang="fr-FR" dirty="0" smtClean="0"/>
          </a:p>
          <a:p>
            <a:pPr lvl="2"/>
            <a:r>
              <a:rPr lang="fr-FR" dirty="0" smtClean="0"/>
              <a:t>les </a:t>
            </a:r>
            <a:r>
              <a:rPr lang="fr-FR" dirty="0"/>
              <a:t>risques de modification de la topologie</a:t>
            </a:r>
            <a:r>
              <a:rPr lang="fr-FR" dirty="0" smtClean="0"/>
              <a:t>,</a:t>
            </a:r>
          </a:p>
          <a:p>
            <a:pPr lvl="2"/>
            <a:r>
              <a:rPr lang="fr-FR" dirty="0"/>
              <a:t>e</a:t>
            </a:r>
            <a:r>
              <a:rPr lang="fr-FR" dirty="0" smtClean="0"/>
              <a:t>tc. </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358</a:t>
            </a:fld>
            <a:endParaRPr lang="fr-BE" dirty="0"/>
          </a:p>
        </p:txBody>
      </p:sp>
    </p:spTree>
    <p:extLst>
      <p:ext uri="{BB962C8B-B14F-4D97-AF65-F5344CB8AC3E}">
        <p14:creationId xmlns:p14="http://schemas.microsoft.com/office/powerpoint/2010/main" val="2031049580"/>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Configuration OSPF à zones multiples</a:t>
            </a:r>
            <a:endParaRPr lang="fr-FR" dirty="0"/>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Etape </a:t>
            </a:r>
            <a:r>
              <a:rPr lang="fr-FR" dirty="0" smtClean="0">
                <a:solidFill>
                  <a:schemeClr val="accent6">
                    <a:lumMod val="75000"/>
                  </a:schemeClr>
                </a:solidFill>
              </a:rPr>
              <a:t>2</a:t>
            </a:r>
          </a:p>
          <a:p>
            <a:pPr lvl="1"/>
            <a:r>
              <a:rPr lang="fr-FR" dirty="0" smtClean="0">
                <a:solidFill>
                  <a:srgbClr val="0070C0"/>
                </a:solidFill>
              </a:rPr>
              <a:t>Définir </a:t>
            </a:r>
            <a:r>
              <a:rPr lang="fr-FR" dirty="0">
                <a:solidFill>
                  <a:srgbClr val="0070C0"/>
                </a:solidFill>
              </a:rPr>
              <a:t>les paramètres </a:t>
            </a:r>
            <a:r>
              <a:rPr lang="fr-FR" dirty="0" smtClean="0">
                <a:solidFill>
                  <a:srgbClr val="0070C0"/>
                </a:solidFill>
              </a:rPr>
              <a:t>OSPF</a:t>
            </a:r>
          </a:p>
          <a:p>
            <a:pPr lvl="2"/>
            <a:r>
              <a:rPr lang="fr-FR" dirty="0" smtClean="0"/>
              <a:t>Selon l’étape 1, choix ou non d’OSPF à zone multiples</a:t>
            </a:r>
          </a:p>
          <a:p>
            <a:pPr lvl="1"/>
            <a:r>
              <a:rPr lang="fr-FR" dirty="0" smtClean="0">
                <a:solidFill>
                  <a:srgbClr val="0070C0"/>
                </a:solidFill>
              </a:rPr>
              <a:t>Si zones </a:t>
            </a:r>
            <a:r>
              <a:rPr lang="fr-FR" dirty="0">
                <a:solidFill>
                  <a:srgbClr val="0070C0"/>
                </a:solidFill>
              </a:rPr>
              <a:t>m</a:t>
            </a:r>
            <a:r>
              <a:rPr lang="fr-FR" dirty="0" smtClean="0">
                <a:solidFill>
                  <a:srgbClr val="0070C0"/>
                </a:solidFill>
              </a:rPr>
              <a:t>ultiples</a:t>
            </a:r>
          </a:p>
          <a:p>
            <a:pPr lvl="2"/>
            <a:r>
              <a:rPr lang="fr-FR" dirty="0" smtClean="0"/>
              <a:t>Vérifier/adapter le plan d’adressage IP à une conception à zones multiples (permettre les résumés).</a:t>
            </a:r>
          </a:p>
          <a:p>
            <a:pPr lvl="2"/>
            <a:r>
              <a:rPr lang="fr-FR" dirty="0" smtClean="0"/>
              <a:t>Identifier quels routeurs joueront le rôle d’ABR et ASBR.</a:t>
            </a:r>
          </a:p>
          <a:p>
            <a:pPr lvl="2"/>
            <a:r>
              <a:rPr lang="fr-FR" dirty="0" smtClean="0"/>
              <a:t>Définir les coûts OSPF</a:t>
            </a:r>
          </a:p>
          <a:p>
            <a:pPr lvl="3"/>
            <a:r>
              <a:rPr lang="fr-FR" dirty="0" smtClean="0"/>
              <a:t>Permet  d’adapter </a:t>
            </a:r>
            <a:r>
              <a:rPr lang="fr-FR" dirty="0"/>
              <a:t>la topologie </a:t>
            </a:r>
            <a:r>
              <a:rPr lang="fr-FR" dirty="0" smtClean="0"/>
              <a:t>en définissant les liens principaux et les liens de secours.</a:t>
            </a:r>
          </a:p>
          <a:p>
            <a:pPr lvl="2"/>
            <a:r>
              <a:rPr lang="fr-FR" dirty="0" smtClean="0"/>
              <a:t>Documenter</a:t>
            </a:r>
          </a:p>
          <a:p>
            <a:pPr lvl="3"/>
            <a:r>
              <a:rPr lang="fr-FR" dirty="0" smtClean="0"/>
              <a:t>Topologie, zones, points de récapitulation de routes, points de redistribution de routes. </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359</a:t>
            </a:fld>
            <a:endParaRPr lang="fr-BE" dirty="0"/>
          </a:p>
        </p:txBody>
      </p:sp>
    </p:spTree>
    <p:extLst>
      <p:ext uri="{BB962C8B-B14F-4D97-AF65-F5344CB8AC3E}">
        <p14:creationId xmlns:p14="http://schemas.microsoft.com/office/powerpoint/2010/main" val="9249088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defRPr/>
            </a:pPr>
            <a:r>
              <a:rPr lang="fr-FR" altLang="fr-FR" dirty="0" smtClean="0">
                <a:solidFill>
                  <a:schemeClr val="tx1"/>
                </a:solidFill>
              </a:rPr>
              <a:t>Choix des périphériques appropriés</a:t>
            </a:r>
            <a:endParaRPr lang="fr-FR" dirty="0"/>
          </a:p>
        </p:txBody>
      </p:sp>
      <p:sp>
        <p:nvSpPr>
          <p:cNvPr id="39939" name="Espace réservé du contenu 2"/>
          <p:cNvSpPr>
            <a:spLocks noGrp="1"/>
          </p:cNvSpPr>
          <p:nvPr>
            <p:ph idx="1"/>
          </p:nvPr>
        </p:nvSpPr>
        <p:spPr/>
        <p:txBody>
          <a:bodyPr/>
          <a:lstStyle/>
          <a:p>
            <a:r>
              <a:rPr lang="fr-FR" altLang="fr-FR" dirty="0" smtClean="0">
                <a:solidFill>
                  <a:schemeClr val="accent6">
                    <a:lumMod val="75000"/>
                  </a:schemeClr>
                </a:solidFill>
              </a:rPr>
              <a:t>Facteurs de choix (4)</a:t>
            </a:r>
          </a:p>
          <a:p>
            <a:pPr lvl="1"/>
            <a:r>
              <a:rPr lang="fr-FR" altLang="fr-FR" dirty="0" smtClean="0">
                <a:solidFill>
                  <a:srgbClr val="0070C0"/>
                </a:solidFill>
              </a:rPr>
              <a:t>Vitesse des ports et débit</a:t>
            </a:r>
          </a:p>
          <a:p>
            <a:pPr lvl="2"/>
            <a:r>
              <a:rPr lang="fr-FR" altLang="fr-FR" dirty="0" smtClean="0"/>
              <a:t>Vitesse du câble</a:t>
            </a:r>
          </a:p>
          <a:p>
            <a:pPr lvl="3"/>
            <a:r>
              <a:rPr lang="fr-FR" altLang="fr-FR" dirty="0" smtClean="0"/>
              <a:t>Débit de données pouvant être atteint par chaque port Ethernet</a:t>
            </a:r>
          </a:p>
          <a:p>
            <a:pPr lvl="2"/>
            <a:r>
              <a:rPr lang="fr-FR" altLang="fr-FR" dirty="0" smtClean="0"/>
              <a:t>Bus de fond de panier</a:t>
            </a:r>
          </a:p>
          <a:p>
            <a:pPr lvl="3"/>
            <a:r>
              <a:rPr lang="fr-FR" altLang="fr-FR" dirty="0" smtClean="0"/>
              <a:t>Doit supporter les débits de tous les ports</a:t>
            </a:r>
          </a:p>
          <a:p>
            <a:pPr lvl="3"/>
            <a:r>
              <a:rPr lang="fr-FR" altLang="fr-FR" dirty="0" smtClean="0"/>
              <a:t>48 ports à 1Go/s </a:t>
            </a:r>
            <a:r>
              <a:rPr lang="fr-FR" altLang="fr-FR" dirty="0" smtClean="0">
                <a:sym typeface="Wingdings" pitchFamily="2" charset="2"/>
              </a:rPr>
              <a:t> Fond de panier de 48Go/s</a:t>
            </a:r>
          </a:p>
          <a:p>
            <a:pPr lvl="3"/>
            <a:r>
              <a:rPr lang="fr-FR" altLang="fr-FR" dirty="0" smtClean="0">
                <a:sym typeface="Wingdings" pitchFamily="2" charset="2"/>
              </a:rPr>
              <a:t>Non critique dans la couche accès (goulot vers la couche distribution)</a:t>
            </a:r>
            <a:endParaRPr lang="fr-FR" altLang="fr-FR" dirty="0" smtClean="0"/>
          </a:p>
        </p:txBody>
      </p:sp>
      <p:sp>
        <p:nvSpPr>
          <p:cNvPr id="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36</a:t>
            </a:fld>
            <a:endParaRPr lang="fr-BE" dirty="0"/>
          </a:p>
        </p:txBody>
      </p:sp>
      <p:sp>
        <p:nvSpPr>
          <p:cNvPr id="5"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1463376552"/>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Configuration OSPF à zones multiples</a:t>
            </a:r>
            <a:endParaRPr lang="fr-FR" dirty="0"/>
          </a:p>
        </p:txBody>
      </p:sp>
      <p:sp>
        <p:nvSpPr>
          <p:cNvPr id="3" name="Espace réservé du contenu 2"/>
          <p:cNvSpPr>
            <a:spLocks noGrp="1"/>
          </p:cNvSpPr>
          <p:nvPr>
            <p:ph idx="1"/>
          </p:nvPr>
        </p:nvSpPr>
        <p:spPr/>
        <p:txBody>
          <a:bodyPr>
            <a:normAutofit/>
          </a:bodyPr>
          <a:lstStyle/>
          <a:p>
            <a:r>
              <a:rPr lang="fr-FR" dirty="0">
                <a:solidFill>
                  <a:schemeClr val="accent6">
                    <a:lumMod val="75000"/>
                  </a:schemeClr>
                </a:solidFill>
              </a:rPr>
              <a:t>Etape 3</a:t>
            </a:r>
            <a:endParaRPr lang="fr-FR" dirty="0" smtClean="0">
              <a:solidFill>
                <a:schemeClr val="accent6">
                  <a:lumMod val="75000"/>
                </a:schemeClr>
              </a:solidFill>
            </a:endParaRPr>
          </a:p>
          <a:p>
            <a:pPr lvl="1"/>
            <a:r>
              <a:rPr lang="fr-FR" dirty="0" smtClean="0">
                <a:solidFill>
                  <a:srgbClr val="0070C0"/>
                </a:solidFill>
              </a:rPr>
              <a:t>Configurer l’implémentation OSPF</a:t>
            </a:r>
          </a:p>
          <a:p>
            <a:pPr lvl="2"/>
            <a:r>
              <a:rPr lang="fr-FR" dirty="0" smtClean="0"/>
              <a:t>Sur base des étapes 1 et 2</a:t>
            </a:r>
          </a:p>
          <a:p>
            <a:r>
              <a:rPr lang="fr-FR" dirty="0">
                <a:solidFill>
                  <a:schemeClr val="accent6">
                    <a:lumMod val="75000"/>
                  </a:schemeClr>
                </a:solidFill>
              </a:rPr>
              <a:t>Etape </a:t>
            </a:r>
            <a:r>
              <a:rPr lang="fr-FR" dirty="0" smtClean="0">
                <a:solidFill>
                  <a:schemeClr val="accent6">
                    <a:lumMod val="75000"/>
                  </a:schemeClr>
                </a:solidFill>
              </a:rPr>
              <a:t>4</a:t>
            </a:r>
            <a:endParaRPr lang="fr-FR" dirty="0">
              <a:solidFill>
                <a:schemeClr val="accent6">
                  <a:lumMod val="75000"/>
                </a:schemeClr>
              </a:solidFill>
            </a:endParaRPr>
          </a:p>
          <a:p>
            <a:pPr lvl="1"/>
            <a:r>
              <a:rPr lang="fr-FR" dirty="0">
                <a:solidFill>
                  <a:srgbClr val="0070C0"/>
                </a:solidFill>
              </a:rPr>
              <a:t>Vérifiez l'implémentation OSPF</a:t>
            </a:r>
            <a:endParaRPr lang="fr-FR" dirty="0" smtClean="0">
              <a:solidFill>
                <a:srgbClr val="0070C0"/>
              </a:solidFill>
            </a:endParaRP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360</a:t>
            </a:fld>
            <a:endParaRPr lang="fr-BE" dirty="0"/>
          </a:p>
        </p:txBody>
      </p:sp>
    </p:spTree>
    <p:extLst>
      <p:ext uri="{BB962C8B-B14F-4D97-AF65-F5344CB8AC3E}">
        <p14:creationId xmlns:p14="http://schemas.microsoft.com/office/powerpoint/2010/main" val="2227929236"/>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Récapitulation des routes</a:t>
            </a:r>
            <a:endParaRPr lang="fr-FR" dirty="0"/>
          </a:p>
        </p:txBody>
      </p:sp>
      <p:sp>
        <p:nvSpPr>
          <p:cNvPr id="3" name="Espace réservé du contenu 2"/>
          <p:cNvSpPr>
            <a:spLocks noGrp="1"/>
          </p:cNvSpPr>
          <p:nvPr>
            <p:ph idx="1"/>
          </p:nvPr>
        </p:nvSpPr>
        <p:spPr/>
        <p:txBody>
          <a:bodyPr>
            <a:normAutofit/>
          </a:bodyPr>
          <a:lstStyle/>
          <a:p>
            <a:r>
              <a:rPr lang="fr-FR" dirty="0" smtClean="0">
                <a:solidFill>
                  <a:srgbClr val="FF6600"/>
                </a:solidFill>
              </a:rPr>
              <a:t>Rappel</a:t>
            </a:r>
          </a:p>
          <a:p>
            <a:pPr lvl="1"/>
            <a:r>
              <a:rPr lang="fr-FR" dirty="0">
                <a:solidFill>
                  <a:srgbClr val="0070C0"/>
                </a:solidFill>
              </a:rPr>
              <a:t>LSA de type 1 et 2 </a:t>
            </a:r>
            <a:endParaRPr lang="fr-FR" dirty="0" smtClean="0">
              <a:solidFill>
                <a:srgbClr val="0070C0"/>
              </a:solidFill>
            </a:endParaRPr>
          </a:p>
          <a:p>
            <a:pPr lvl="2"/>
            <a:r>
              <a:rPr lang="fr-FR" dirty="0"/>
              <a:t>S</a:t>
            </a:r>
            <a:r>
              <a:rPr lang="fr-FR" dirty="0" smtClean="0"/>
              <a:t>ont </a:t>
            </a:r>
            <a:r>
              <a:rPr lang="fr-FR" dirty="0"/>
              <a:t>émises à l’intérieur de chaque </a:t>
            </a:r>
            <a:r>
              <a:rPr lang="fr-FR" dirty="0" smtClean="0"/>
              <a:t>zone.</a:t>
            </a:r>
          </a:p>
          <a:p>
            <a:pPr lvl="2"/>
            <a:r>
              <a:rPr lang="fr-FR" dirty="0" smtClean="0"/>
              <a:t>Sont converties </a:t>
            </a:r>
            <a:r>
              <a:rPr lang="fr-FR" dirty="0"/>
              <a:t>en LSA de type 3 et transmises aux autres </a:t>
            </a:r>
            <a:r>
              <a:rPr lang="fr-FR" dirty="0" smtClean="0"/>
              <a:t>zones.</a:t>
            </a:r>
          </a:p>
          <a:p>
            <a:pPr lvl="2"/>
            <a:r>
              <a:rPr lang="fr-FR" dirty="0" smtClean="0"/>
              <a:t>Par défaut, les SLA 3 et 5 ne contiennent pas de routes récapitulatives.</a:t>
            </a:r>
          </a:p>
          <a:p>
            <a:pPr lvl="2"/>
            <a:r>
              <a:rPr lang="fr-FR" dirty="0" smtClean="0"/>
              <a:t>OSPF n’effectue pas de résumé automatique de routes.</a:t>
            </a:r>
          </a:p>
          <a:p>
            <a:pPr lvl="1"/>
            <a:r>
              <a:rPr lang="fr-FR" dirty="0" smtClean="0">
                <a:solidFill>
                  <a:srgbClr val="0070C0"/>
                </a:solidFill>
              </a:rPr>
              <a:t>Récapitulation de routes?</a:t>
            </a:r>
          </a:p>
          <a:p>
            <a:pPr lvl="2"/>
            <a:r>
              <a:rPr lang="fr-FR" dirty="0" smtClean="0"/>
              <a:t>SANS : 30 réseaux dans la </a:t>
            </a:r>
            <a:r>
              <a:rPr lang="fr-FR" dirty="0"/>
              <a:t>zone </a:t>
            </a:r>
            <a:r>
              <a:rPr lang="fr-FR" dirty="0" smtClean="0"/>
              <a:t>1, </a:t>
            </a:r>
            <a:r>
              <a:rPr lang="fr-FR" dirty="0" smtClean="0">
                <a:sym typeface="Wingdings" panose="05000000000000000000" pitchFamily="2" charset="2"/>
              </a:rPr>
              <a:t> envoi de </a:t>
            </a:r>
            <a:r>
              <a:rPr lang="fr-FR" dirty="0" smtClean="0"/>
              <a:t>30 LSA3.</a:t>
            </a:r>
          </a:p>
          <a:p>
            <a:pPr lvl="2"/>
            <a:r>
              <a:rPr lang="fr-FR" dirty="0" smtClean="0"/>
              <a:t>AVEC : </a:t>
            </a:r>
            <a:r>
              <a:rPr lang="fr-FR" dirty="0"/>
              <a:t>30 réseaux dans la zone </a:t>
            </a:r>
            <a:r>
              <a:rPr lang="fr-FR" dirty="0" smtClean="0"/>
              <a:t>1, </a:t>
            </a:r>
            <a:r>
              <a:rPr lang="fr-FR" dirty="0" smtClean="0">
                <a:sym typeface="Wingdings" panose="05000000000000000000" pitchFamily="2" charset="2"/>
              </a:rPr>
              <a:t> envoi de 1</a:t>
            </a:r>
            <a:r>
              <a:rPr lang="fr-FR" dirty="0" smtClean="0"/>
              <a:t> LSA3.</a:t>
            </a:r>
          </a:p>
          <a:p>
            <a:pPr marL="1371600" lvl="3" indent="0">
              <a:buNone/>
            </a:pPr>
            <a:r>
              <a:rPr lang="fr-FR" dirty="0" smtClean="0">
                <a:sym typeface="Wingdings" panose="05000000000000000000" pitchFamily="2" charset="2"/>
              </a:rPr>
              <a:t> </a:t>
            </a:r>
            <a:r>
              <a:rPr lang="fr-FR" dirty="0" smtClean="0"/>
              <a:t>Réduction de </a:t>
            </a:r>
            <a:r>
              <a:rPr lang="fr-FR" dirty="0"/>
              <a:t>l’inondation superflue de </a:t>
            </a:r>
            <a:r>
              <a:rPr lang="fr-FR" dirty="0" smtClean="0"/>
              <a:t>LSA.</a:t>
            </a:r>
          </a:p>
          <a:p>
            <a:pPr marL="1371600" lvl="3" indent="0">
              <a:buNone/>
            </a:pPr>
            <a:r>
              <a:rPr lang="fr-FR" dirty="0" smtClean="0">
                <a:sym typeface="Wingdings" panose="05000000000000000000" pitchFamily="2" charset="2"/>
              </a:rPr>
              <a:t> </a:t>
            </a:r>
            <a:r>
              <a:rPr lang="fr-FR" dirty="0" smtClean="0"/>
              <a:t>Uniquement sur les ABR (LSA3) et ASBR (LSA5).</a:t>
            </a:r>
          </a:p>
          <a:p>
            <a:pPr lvl="3"/>
            <a:endParaRPr lang="fr-FR" dirty="0"/>
          </a:p>
          <a:p>
            <a:pPr lvl="3"/>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361</a:t>
            </a:fld>
            <a:endParaRPr lang="fr-BE" dirty="0"/>
          </a:p>
        </p:txBody>
      </p:sp>
    </p:spTree>
    <p:extLst>
      <p:ext uri="{BB962C8B-B14F-4D97-AF65-F5344CB8AC3E}">
        <p14:creationId xmlns:p14="http://schemas.microsoft.com/office/powerpoint/2010/main" val="256043612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Récapitulation des routes</a:t>
            </a:r>
          </a:p>
        </p:txBody>
      </p:sp>
      <p:sp>
        <p:nvSpPr>
          <p:cNvPr id="3" name="Espace réservé du contenu 2"/>
          <p:cNvSpPr>
            <a:spLocks noGrp="1"/>
          </p:cNvSpPr>
          <p:nvPr>
            <p:ph idx="1"/>
          </p:nvPr>
        </p:nvSpPr>
        <p:spPr/>
        <p:txBody>
          <a:bodyPr>
            <a:normAutofit/>
          </a:bodyPr>
          <a:lstStyle/>
          <a:p>
            <a:pPr lvl="1"/>
            <a:r>
              <a:rPr lang="fr-FR" dirty="0">
                <a:solidFill>
                  <a:srgbClr val="0070C0"/>
                </a:solidFill>
              </a:rPr>
              <a:t>Récapitulation de routes interzone</a:t>
            </a:r>
          </a:p>
          <a:p>
            <a:pPr lvl="2"/>
            <a:r>
              <a:rPr lang="fr-FR" dirty="0"/>
              <a:t>A configurer sur les ABR.</a:t>
            </a:r>
          </a:p>
          <a:p>
            <a:pPr lvl="2"/>
            <a:r>
              <a:rPr lang="fr-FR" dirty="0"/>
              <a:t>S’applique aux routes issues de chaque zone.</a:t>
            </a:r>
          </a:p>
          <a:p>
            <a:pPr lvl="2"/>
            <a:r>
              <a:rPr lang="fr-FR" dirty="0"/>
              <a:t>Ne s’applique pas aux routes externes.</a:t>
            </a:r>
          </a:p>
          <a:p>
            <a:pPr lvl="2"/>
            <a:r>
              <a:rPr lang="fr-FR" dirty="0"/>
              <a:t>Nécessite que les adresses réseaux au sein d’une zone puissent être récapitulées.</a:t>
            </a:r>
          </a:p>
          <a:p>
            <a:pPr lvl="1"/>
            <a:r>
              <a:rPr lang="fr-FR" dirty="0">
                <a:solidFill>
                  <a:srgbClr val="0070C0"/>
                </a:solidFill>
              </a:rPr>
              <a:t>Récapitulation de routes externes</a:t>
            </a:r>
          </a:p>
          <a:p>
            <a:pPr lvl="2"/>
            <a:r>
              <a:rPr lang="fr-FR" dirty="0"/>
              <a:t>A configurer sur les ASBR.</a:t>
            </a:r>
          </a:p>
          <a:p>
            <a:pPr lvl="2"/>
            <a:r>
              <a:rPr lang="fr-FR" dirty="0"/>
              <a:t>S’applique aux routes externes redistribuées par OSPF.</a:t>
            </a:r>
          </a:p>
          <a:p>
            <a:pPr lvl="2"/>
            <a:r>
              <a:rPr lang="fr-FR" dirty="0"/>
              <a:t>Les adresses réseaux externes doivent pouvoir être récapitulées.</a:t>
            </a:r>
          </a:p>
          <a:p>
            <a:pPr marL="742950" lvl="2" indent="-342900"/>
            <a:endParaRPr lang="fr-FR" dirty="0" smtClean="0"/>
          </a:p>
          <a:p>
            <a:pPr marL="742950" lvl="2" indent="-342900"/>
            <a:endParaRPr lang="fr-FR" dirty="0"/>
          </a:p>
          <a:p>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362</a:t>
            </a:fld>
            <a:endParaRPr lang="fr-BE" dirty="0"/>
          </a:p>
        </p:txBody>
      </p:sp>
    </p:spTree>
    <p:extLst>
      <p:ext uri="{BB962C8B-B14F-4D97-AF65-F5344CB8AC3E}">
        <p14:creationId xmlns:p14="http://schemas.microsoft.com/office/powerpoint/2010/main" val="711707487"/>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Récapitulation des routes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Exemple de configuration</a:t>
            </a:r>
          </a:p>
          <a:p>
            <a:endParaRPr lang="fr-FR"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91170"/>
            <a:ext cx="6336704" cy="3886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363</a:t>
            </a:fld>
            <a:endParaRPr lang="fr-BE" dirty="0"/>
          </a:p>
        </p:txBody>
      </p:sp>
    </p:spTree>
    <p:extLst>
      <p:ext uri="{BB962C8B-B14F-4D97-AF65-F5344CB8AC3E}">
        <p14:creationId xmlns:p14="http://schemas.microsoft.com/office/powerpoint/2010/main" val="227399370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Récapitulation des routes</a:t>
            </a:r>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Exemple de configuration</a:t>
            </a:r>
            <a:endParaRPr lang="fr-FR" dirty="0">
              <a:solidFill>
                <a:schemeClr val="accent6">
                  <a:lumMod val="75000"/>
                </a:schemeClr>
              </a:solidFill>
            </a:endParaRPr>
          </a:p>
          <a:p>
            <a:pPr lvl="1"/>
            <a:r>
              <a:rPr lang="fr-FR" dirty="0" smtClean="0">
                <a:solidFill>
                  <a:srgbClr val="0070C0"/>
                </a:solidFill>
              </a:rPr>
              <a:t>Résumer les routes de la zone 1</a:t>
            </a:r>
          </a:p>
          <a:p>
            <a:pPr lvl="2"/>
            <a:r>
              <a:rPr lang="fr-FR" dirty="0" smtClean="0"/>
              <a:t>Routes : 10.1.1.0/24  et 10.1.2.0/24</a:t>
            </a:r>
          </a:p>
          <a:p>
            <a:pPr lvl="2"/>
            <a:r>
              <a:rPr lang="fr-FR" dirty="0" smtClean="0"/>
              <a:t>Calcul du résumé : 10.1.0.0/22</a:t>
            </a:r>
          </a:p>
          <a:p>
            <a:pPr lvl="1"/>
            <a:r>
              <a:rPr lang="fr-FR" dirty="0" smtClean="0">
                <a:solidFill>
                  <a:srgbClr val="0070C0"/>
                </a:solidFill>
              </a:rPr>
              <a:t>Configuration du résumé sur l’ABR</a:t>
            </a:r>
          </a:p>
          <a:p>
            <a:pPr marL="914400" lvl="2" indent="0">
              <a:buNone/>
            </a:pPr>
            <a:r>
              <a:rPr lang="en-US" sz="2200" dirty="0" smtClean="0">
                <a:solidFill>
                  <a:srgbClr val="808000"/>
                </a:solidFill>
              </a:rPr>
              <a:t>R(</a:t>
            </a:r>
            <a:r>
              <a:rPr lang="en-US" sz="2200" dirty="0" err="1" smtClean="0">
                <a:solidFill>
                  <a:srgbClr val="808000"/>
                </a:solidFill>
              </a:rPr>
              <a:t>config</a:t>
            </a:r>
            <a:r>
              <a:rPr lang="en-US" sz="2200" dirty="0" smtClean="0">
                <a:solidFill>
                  <a:srgbClr val="808000"/>
                </a:solidFill>
              </a:rPr>
              <a:t>-router)# area </a:t>
            </a:r>
            <a:r>
              <a:rPr lang="en-US" sz="2200" i="1" dirty="0">
                <a:solidFill>
                  <a:srgbClr val="808000"/>
                </a:solidFill>
              </a:rPr>
              <a:t>area-id</a:t>
            </a:r>
            <a:r>
              <a:rPr lang="en-US" sz="2200" dirty="0">
                <a:solidFill>
                  <a:srgbClr val="808000"/>
                </a:solidFill>
              </a:rPr>
              <a:t> range </a:t>
            </a:r>
            <a:r>
              <a:rPr lang="en-US" sz="2200" i="1" dirty="0">
                <a:solidFill>
                  <a:srgbClr val="808000"/>
                </a:solidFill>
              </a:rPr>
              <a:t>address </a:t>
            </a:r>
            <a:r>
              <a:rPr lang="en-US" sz="2200" i="1" dirty="0" smtClean="0">
                <a:solidFill>
                  <a:srgbClr val="808000"/>
                </a:solidFill>
              </a:rPr>
              <a:t>mask</a:t>
            </a:r>
          </a:p>
          <a:p>
            <a:pPr marL="914400" lvl="2" indent="0">
              <a:buNone/>
            </a:pPr>
            <a:r>
              <a:rPr lang="en-US" sz="2200" dirty="0">
                <a:solidFill>
                  <a:srgbClr val="808000"/>
                </a:solidFill>
              </a:rPr>
              <a:t>R(</a:t>
            </a:r>
            <a:r>
              <a:rPr lang="en-US" sz="2200" dirty="0" err="1">
                <a:solidFill>
                  <a:srgbClr val="808000"/>
                </a:solidFill>
              </a:rPr>
              <a:t>config</a:t>
            </a:r>
            <a:r>
              <a:rPr lang="en-US" sz="2200" dirty="0">
                <a:solidFill>
                  <a:srgbClr val="808000"/>
                </a:solidFill>
              </a:rPr>
              <a:t>-router)# area </a:t>
            </a:r>
            <a:r>
              <a:rPr lang="en-US" sz="2200" i="1" dirty="0" smtClean="0">
                <a:solidFill>
                  <a:srgbClr val="808000"/>
                </a:solidFill>
              </a:rPr>
              <a:t>1 </a:t>
            </a:r>
            <a:r>
              <a:rPr lang="en-US" sz="2200" dirty="0" smtClean="0">
                <a:solidFill>
                  <a:srgbClr val="808000"/>
                </a:solidFill>
              </a:rPr>
              <a:t>range </a:t>
            </a:r>
            <a:r>
              <a:rPr lang="fr-FR" sz="2200" dirty="0" smtClean="0">
                <a:solidFill>
                  <a:srgbClr val="808000"/>
                </a:solidFill>
              </a:rPr>
              <a:t>10.1.0.0 </a:t>
            </a:r>
            <a:r>
              <a:rPr lang="en-US" sz="2200" i="1" dirty="0" smtClean="0">
                <a:solidFill>
                  <a:srgbClr val="808000"/>
                </a:solidFill>
              </a:rPr>
              <a:t>255.255.252.0</a:t>
            </a:r>
          </a:p>
        </p:txBody>
      </p:sp>
      <p:sp>
        <p:nvSpPr>
          <p:cNvPr id="5" name="Rectangle 5"/>
          <p:cNvSpPr>
            <a:spLocks noChangeArrowheads="1"/>
          </p:cNvSpPr>
          <p:nvPr/>
        </p:nvSpPr>
        <p:spPr bwMode="auto">
          <a:xfrm>
            <a:off x="4571568" y="3688320"/>
            <a:ext cx="2520712" cy="46702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6" name="Line 6"/>
          <p:cNvSpPr>
            <a:spLocks noChangeShapeType="1"/>
          </p:cNvSpPr>
          <p:nvPr/>
        </p:nvSpPr>
        <p:spPr bwMode="auto">
          <a:xfrm flipH="1">
            <a:off x="4643844" y="4158573"/>
            <a:ext cx="647427" cy="46702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 name="Text Box 7"/>
          <p:cNvSpPr txBox="1">
            <a:spLocks noChangeArrowheads="1"/>
          </p:cNvSpPr>
          <p:nvPr/>
        </p:nvSpPr>
        <p:spPr bwMode="auto">
          <a:xfrm>
            <a:off x="1331208" y="4611688"/>
            <a:ext cx="59683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smtClean="0">
                <a:solidFill>
                  <a:srgbClr val="FF0000"/>
                </a:solidFill>
              </a:rPr>
              <a:t>Toutes les routes 10.1.0.0</a:t>
            </a:r>
            <a:r>
              <a:rPr lang="fr-FR" altLang="fr-FR" sz="1800" dirty="0">
                <a:solidFill>
                  <a:srgbClr val="FF0000"/>
                </a:solidFill>
              </a:rPr>
              <a:t>, </a:t>
            </a:r>
            <a:r>
              <a:rPr lang="fr-FR" altLang="fr-FR" sz="1800" dirty="0" smtClean="0">
                <a:solidFill>
                  <a:srgbClr val="FF0000"/>
                </a:solidFill>
              </a:rPr>
              <a:t>10.1.1.0,</a:t>
            </a:r>
            <a:r>
              <a:rPr lang="fr-FR" altLang="fr-FR" sz="1800" dirty="0">
                <a:solidFill>
                  <a:srgbClr val="FF0000"/>
                </a:solidFill>
              </a:rPr>
              <a:t> </a:t>
            </a:r>
            <a:r>
              <a:rPr lang="fr-FR" altLang="fr-FR" sz="1800" dirty="0" smtClean="0">
                <a:solidFill>
                  <a:srgbClr val="FF0000"/>
                </a:solidFill>
              </a:rPr>
              <a:t>10.1.2.0 et 10.1.3.0 </a:t>
            </a:r>
          </a:p>
          <a:p>
            <a:pPr eaLnBrk="1" hangingPunct="1">
              <a:spcBef>
                <a:spcPct val="0"/>
              </a:spcBef>
              <a:buFontTx/>
              <a:buNone/>
            </a:pPr>
            <a:r>
              <a:rPr lang="fr-FR" altLang="fr-FR" sz="1800" dirty="0" smtClean="0">
                <a:solidFill>
                  <a:srgbClr val="FF0000"/>
                </a:solidFill>
              </a:rPr>
              <a:t>seront récapitulées</a:t>
            </a:r>
            <a:endParaRPr lang="fr-FR" altLang="fr-FR" sz="1800" dirty="0">
              <a:solidFill>
                <a:srgbClr val="FF0000"/>
              </a:solidFill>
            </a:endParaRP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364</a:t>
            </a:fld>
            <a:endParaRPr lang="fr-BE" dirty="0"/>
          </a:p>
        </p:txBody>
      </p:sp>
    </p:spTree>
    <p:extLst>
      <p:ext uri="{BB962C8B-B14F-4D97-AF65-F5344CB8AC3E}">
        <p14:creationId xmlns:p14="http://schemas.microsoft.com/office/powerpoint/2010/main" val="43768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131" y="2348880"/>
            <a:ext cx="7270847"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r>
              <a:rPr lang="fr-FR" dirty="0"/>
              <a:t>Vérification </a:t>
            </a:r>
            <a:r>
              <a:rPr lang="fr-FR" dirty="0" smtClean="0"/>
              <a:t>de la configuration OSPF</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Vérification de la R.T.</a:t>
            </a:r>
          </a:p>
          <a:p>
            <a:pPr lvl="1"/>
            <a:r>
              <a:rPr lang="fr-FR" dirty="0" smtClean="0">
                <a:solidFill>
                  <a:srgbClr val="0070C0"/>
                </a:solidFill>
              </a:rPr>
              <a:t>Table de routage de R3 avant récapitulation</a:t>
            </a:r>
            <a:endParaRPr lang="fr-FR" dirty="0">
              <a:solidFill>
                <a:srgbClr val="0070C0"/>
              </a:solidFill>
            </a:endParaRPr>
          </a:p>
        </p:txBody>
      </p:sp>
      <p:sp>
        <p:nvSpPr>
          <p:cNvPr id="7" name="Rectangle 5"/>
          <p:cNvSpPr>
            <a:spLocks noChangeArrowheads="1"/>
          </p:cNvSpPr>
          <p:nvPr/>
        </p:nvSpPr>
        <p:spPr bwMode="auto">
          <a:xfrm>
            <a:off x="1043608" y="3140968"/>
            <a:ext cx="6926291" cy="46702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365</a:t>
            </a:fld>
            <a:endParaRPr lang="fr-BE" dirty="0"/>
          </a:p>
        </p:txBody>
      </p:sp>
    </p:spTree>
    <p:extLst>
      <p:ext uri="{BB962C8B-B14F-4D97-AF65-F5344CB8AC3E}">
        <p14:creationId xmlns:p14="http://schemas.microsoft.com/office/powerpoint/2010/main" val="417655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42" y="2276872"/>
            <a:ext cx="8001722" cy="3732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r>
              <a:rPr lang="fr-FR" dirty="0"/>
              <a:t>Vérification de la configuration OSPF</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Vérification de la R.T.</a:t>
            </a:r>
          </a:p>
          <a:p>
            <a:pPr lvl="1"/>
            <a:r>
              <a:rPr lang="fr-FR" dirty="0" smtClean="0">
                <a:solidFill>
                  <a:srgbClr val="0070C0"/>
                </a:solidFill>
              </a:rPr>
              <a:t>Table de routage de R3 après récapitulation</a:t>
            </a:r>
            <a:endParaRPr lang="fr-FR" dirty="0">
              <a:solidFill>
                <a:srgbClr val="0070C0"/>
              </a:solidFill>
            </a:endParaRPr>
          </a:p>
        </p:txBody>
      </p:sp>
      <p:sp>
        <p:nvSpPr>
          <p:cNvPr id="7" name="Rectangle 5"/>
          <p:cNvSpPr>
            <a:spLocks noChangeArrowheads="1"/>
          </p:cNvSpPr>
          <p:nvPr/>
        </p:nvSpPr>
        <p:spPr bwMode="auto">
          <a:xfrm>
            <a:off x="530718" y="3200649"/>
            <a:ext cx="7848872" cy="23351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366</a:t>
            </a:fld>
            <a:endParaRPr lang="fr-BE" dirty="0"/>
          </a:p>
        </p:txBody>
      </p:sp>
    </p:spTree>
    <p:extLst>
      <p:ext uri="{BB962C8B-B14F-4D97-AF65-F5344CB8AC3E}">
        <p14:creationId xmlns:p14="http://schemas.microsoft.com/office/powerpoint/2010/main" val="415154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264" y="2060848"/>
            <a:ext cx="6238056" cy="3898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r>
              <a:rPr lang="fr-FR" dirty="0"/>
              <a:t>Vérification de la configuration OSPF</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Show </a:t>
            </a:r>
            <a:r>
              <a:rPr lang="fr-FR" dirty="0" err="1" smtClean="0">
                <a:solidFill>
                  <a:schemeClr val="accent6">
                    <a:lumMod val="75000"/>
                  </a:schemeClr>
                </a:solidFill>
              </a:rPr>
              <a:t>ip</a:t>
            </a:r>
            <a:r>
              <a:rPr lang="fr-FR" dirty="0" smtClean="0">
                <a:solidFill>
                  <a:schemeClr val="accent6">
                    <a:lumMod val="75000"/>
                  </a:schemeClr>
                </a:solidFill>
              </a:rPr>
              <a:t> </a:t>
            </a:r>
            <a:r>
              <a:rPr lang="fr-FR" dirty="0" err="1" smtClean="0">
                <a:solidFill>
                  <a:schemeClr val="accent6">
                    <a:lumMod val="75000"/>
                  </a:schemeClr>
                </a:solidFill>
              </a:rPr>
              <a:t>protocols</a:t>
            </a:r>
            <a:endParaRPr lang="fr-FR" dirty="0">
              <a:solidFill>
                <a:schemeClr val="accent6">
                  <a:lumMod val="75000"/>
                </a:schemeClr>
              </a:solidFill>
            </a:endParaRPr>
          </a:p>
        </p:txBody>
      </p:sp>
      <p:sp>
        <p:nvSpPr>
          <p:cNvPr id="6" name="Rectangle 5"/>
          <p:cNvSpPr>
            <a:spLocks noChangeArrowheads="1"/>
          </p:cNvSpPr>
          <p:nvPr/>
        </p:nvSpPr>
        <p:spPr bwMode="auto">
          <a:xfrm>
            <a:off x="1403648" y="3212977"/>
            <a:ext cx="3528392" cy="23351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 name="Rectangle 7"/>
          <p:cNvSpPr>
            <a:spLocks noChangeArrowheads="1"/>
          </p:cNvSpPr>
          <p:nvPr/>
        </p:nvSpPr>
        <p:spPr bwMode="auto">
          <a:xfrm>
            <a:off x="1403648" y="3602304"/>
            <a:ext cx="3384376" cy="83480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367</a:t>
            </a:fld>
            <a:endParaRPr lang="fr-BE" dirty="0"/>
          </a:p>
        </p:txBody>
      </p:sp>
    </p:spTree>
    <p:extLst>
      <p:ext uri="{BB962C8B-B14F-4D97-AF65-F5344CB8AC3E}">
        <p14:creationId xmlns:p14="http://schemas.microsoft.com/office/powerpoint/2010/main" val="314821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16832"/>
            <a:ext cx="6286500"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r>
              <a:rPr lang="fr-FR" dirty="0"/>
              <a:t>Vérification de la configuration OSPF</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Show </a:t>
            </a:r>
            <a:r>
              <a:rPr lang="fr-FR" dirty="0" err="1" smtClean="0">
                <a:solidFill>
                  <a:schemeClr val="accent6">
                    <a:lumMod val="75000"/>
                  </a:schemeClr>
                </a:solidFill>
              </a:rPr>
              <a:t>ip</a:t>
            </a:r>
            <a:r>
              <a:rPr lang="fr-FR" dirty="0" smtClean="0">
                <a:solidFill>
                  <a:schemeClr val="accent6">
                    <a:lumMod val="75000"/>
                  </a:schemeClr>
                </a:solidFill>
              </a:rPr>
              <a:t> </a:t>
            </a:r>
            <a:r>
              <a:rPr lang="fr-FR" dirty="0" err="1" smtClean="0">
                <a:solidFill>
                  <a:schemeClr val="accent6">
                    <a:lumMod val="75000"/>
                  </a:schemeClr>
                </a:solidFill>
              </a:rPr>
              <a:t>ospf</a:t>
            </a:r>
            <a:r>
              <a:rPr lang="fr-FR" dirty="0" smtClean="0">
                <a:solidFill>
                  <a:schemeClr val="accent6">
                    <a:lumMod val="75000"/>
                  </a:schemeClr>
                </a:solidFill>
              </a:rPr>
              <a:t> interface </a:t>
            </a:r>
            <a:r>
              <a:rPr lang="fr-FR" dirty="0" err="1" smtClean="0">
                <a:solidFill>
                  <a:schemeClr val="accent6">
                    <a:lumMod val="75000"/>
                  </a:schemeClr>
                </a:solidFill>
              </a:rPr>
              <a:t>brief</a:t>
            </a:r>
            <a:endParaRPr lang="fr-FR" dirty="0" smtClean="0">
              <a:solidFill>
                <a:schemeClr val="accent6">
                  <a:lumMod val="75000"/>
                </a:schemeClr>
              </a:solidFill>
            </a:endParaRPr>
          </a:p>
          <a:p>
            <a:endParaRPr lang="fr-FR" dirty="0"/>
          </a:p>
          <a:p>
            <a:endParaRPr lang="fr-FR" dirty="0" smtClean="0"/>
          </a:p>
          <a:p>
            <a:endParaRPr lang="fr-FR" dirty="0"/>
          </a:p>
          <a:p>
            <a:endParaRPr lang="fr-FR" dirty="0" smtClean="0">
              <a:solidFill>
                <a:srgbClr val="FF6600"/>
              </a:solidFill>
            </a:endParaRPr>
          </a:p>
          <a:p>
            <a:r>
              <a:rPr lang="fr-FR" dirty="0" smtClean="0">
                <a:solidFill>
                  <a:schemeClr val="accent6">
                    <a:lumMod val="75000"/>
                  </a:schemeClr>
                </a:solidFill>
              </a:rPr>
              <a:t>Show </a:t>
            </a:r>
            <a:r>
              <a:rPr lang="fr-FR" dirty="0" err="1" smtClean="0">
                <a:solidFill>
                  <a:schemeClr val="accent6">
                    <a:lumMod val="75000"/>
                  </a:schemeClr>
                </a:solidFill>
              </a:rPr>
              <a:t>ip</a:t>
            </a:r>
            <a:r>
              <a:rPr lang="fr-FR" dirty="0" smtClean="0">
                <a:solidFill>
                  <a:schemeClr val="accent6">
                    <a:lumMod val="75000"/>
                  </a:schemeClr>
                </a:solidFill>
              </a:rPr>
              <a:t> route </a:t>
            </a:r>
            <a:r>
              <a:rPr lang="fr-FR" dirty="0" err="1" smtClean="0">
                <a:solidFill>
                  <a:schemeClr val="accent6">
                    <a:lumMod val="75000"/>
                  </a:schemeClr>
                </a:solidFill>
              </a:rPr>
              <a:t>ospf</a:t>
            </a:r>
            <a:endParaRPr lang="fr-FR" dirty="0">
              <a:solidFill>
                <a:schemeClr val="accent6">
                  <a:lumMod val="75000"/>
                </a:schemeClr>
              </a:solidFill>
            </a:endParaRPr>
          </a:p>
        </p:txBody>
      </p:sp>
      <p:sp>
        <p:nvSpPr>
          <p:cNvPr id="8" name="Rectangle 7"/>
          <p:cNvSpPr>
            <a:spLocks noChangeArrowheads="1"/>
          </p:cNvSpPr>
          <p:nvPr/>
        </p:nvSpPr>
        <p:spPr bwMode="auto">
          <a:xfrm>
            <a:off x="2771800" y="2136520"/>
            <a:ext cx="720080" cy="93610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5" name="ZoneTexte 4"/>
          <p:cNvSpPr txBox="1"/>
          <p:nvPr/>
        </p:nvSpPr>
        <p:spPr>
          <a:xfrm>
            <a:off x="1187624" y="3231282"/>
            <a:ext cx="2752677" cy="215444"/>
          </a:xfrm>
          <a:prstGeom prst="rect">
            <a:avLst/>
          </a:prstGeom>
          <a:noFill/>
        </p:spPr>
        <p:txBody>
          <a:bodyPr wrap="none" rtlCol="0">
            <a:spAutoFit/>
          </a:bodyPr>
          <a:lstStyle/>
          <a:p>
            <a:r>
              <a:rPr lang="fr-FR" sz="800" dirty="0" smtClean="0"/>
              <a:t>Source : Cisco System </a:t>
            </a:r>
            <a:r>
              <a:rPr lang="fr-FR" sz="800" dirty="0" err="1" smtClean="0"/>
              <a:t>Inc</a:t>
            </a:r>
            <a:r>
              <a:rPr lang="fr-FR" sz="800" dirty="0" smtClean="0"/>
              <a:t>, CCNA R&amp;S chapitre 6.2.3.2 </a:t>
            </a:r>
            <a:endParaRPr lang="fr-FR" sz="800"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516" y="4293096"/>
            <a:ext cx="7001492"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368</a:t>
            </a:fld>
            <a:endParaRPr lang="fr-BE" dirty="0"/>
          </a:p>
        </p:txBody>
      </p:sp>
    </p:spTree>
    <p:extLst>
      <p:ext uri="{BB962C8B-B14F-4D97-AF65-F5344CB8AC3E}">
        <p14:creationId xmlns:p14="http://schemas.microsoft.com/office/powerpoint/2010/main" val="297586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Vérification de la configuration OSPF</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Show </a:t>
            </a:r>
            <a:r>
              <a:rPr lang="fr-FR" dirty="0" err="1" smtClean="0">
                <a:solidFill>
                  <a:schemeClr val="accent6">
                    <a:lumMod val="75000"/>
                  </a:schemeClr>
                </a:solidFill>
              </a:rPr>
              <a:t>ip</a:t>
            </a:r>
            <a:r>
              <a:rPr lang="fr-FR" dirty="0" smtClean="0">
                <a:solidFill>
                  <a:schemeClr val="accent6">
                    <a:lumMod val="75000"/>
                  </a:schemeClr>
                </a:solidFill>
              </a:rPr>
              <a:t> </a:t>
            </a:r>
            <a:r>
              <a:rPr lang="fr-FR" dirty="0" err="1" smtClean="0">
                <a:solidFill>
                  <a:schemeClr val="accent6">
                    <a:lumMod val="75000"/>
                  </a:schemeClr>
                </a:solidFill>
              </a:rPr>
              <a:t>ospf</a:t>
            </a:r>
            <a:r>
              <a:rPr lang="fr-FR" dirty="0" smtClean="0">
                <a:solidFill>
                  <a:schemeClr val="accent6">
                    <a:lumMod val="75000"/>
                  </a:schemeClr>
                </a:solidFill>
              </a:rPr>
              <a:t> </a:t>
            </a:r>
            <a:r>
              <a:rPr lang="fr-FR" dirty="0" err="1" smtClean="0">
                <a:solidFill>
                  <a:schemeClr val="accent6">
                    <a:lumMod val="75000"/>
                  </a:schemeClr>
                </a:solidFill>
              </a:rPr>
              <a:t>database</a:t>
            </a:r>
            <a:endParaRPr lang="fr-FR" dirty="0">
              <a:solidFill>
                <a:schemeClr val="accent6">
                  <a:lumMod val="75000"/>
                </a:scheme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5976664" cy="408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a:spLocks noChangeArrowheads="1"/>
          </p:cNvSpPr>
          <p:nvPr/>
        </p:nvSpPr>
        <p:spPr bwMode="auto">
          <a:xfrm>
            <a:off x="1259632" y="2309966"/>
            <a:ext cx="5976664" cy="219915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7" name="Rectangle 6"/>
          <p:cNvSpPr>
            <a:spLocks noChangeArrowheads="1"/>
          </p:cNvSpPr>
          <p:nvPr/>
        </p:nvSpPr>
        <p:spPr bwMode="auto">
          <a:xfrm>
            <a:off x="1286803" y="4581127"/>
            <a:ext cx="5976664" cy="1417329"/>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5" name="ZoneTexte 4"/>
          <p:cNvSpPr txBox="1"/>
          <p:nvPr/>
        </p:nvSpPr>
        <p:spPr>
          <a:xfrm>
            <a:off x="7308304" y="2309966"/>
            <a:ext cx="1595309" cy="369332"/>
          </a:xfrm>
          <a:prstGeom prst="rect">
            <a:avLst/>
          </a:prstGeom>
          <a:noFill/>
        </p:spPr>
        <p:txBody>
          <a:bodyPr wrap="none" rtlCol="0">
            <a:spAutoFit/>
          </a:bodyPr>
          <a:lstStyle/>
          <a:p>
            <a:r>
              <a:rPr lang="fr-FR" b="1" dirty="0" smtClean="0">
                <a:solidFill>
                  <a:srgbClr val="FF0000"/>
                </a:solidFill>
              </a:rPr>
              <a:t>LSDB zone 0</a:t>
            </a:r>
            <a:endParaRPr lang="fr-FR" b="1" dirty="0">
              <a:solidFill>
                <a:srgbClr val="FF0000"/>
              </a:solidFill>
            </a:endParaRPr>
          </a:p>
        </p:txBody>
      </p:sp>
      <p:sp>
        <p:nvSpPr>
          <p:cNvPr id="9" name="ZoneTexte 8"/>
          <p:cNvSpPr txBox="1"/>
          <p:nvPr/>
        </p:nvSpPr>
        <p:spPr>
          <a:xfrm>
            <a:off x="7348468" y="4581127"/>
            <a:ext cx="1595309" cy="369332"/>
          </a:xfrm>
          <a:prstGeom prst="rect">
            <a:avLst/>
          </a:prstGeom>
          <a:noFill/>
        </p:spPr>
        <p:txBody>
          <a:bodyPr wrap="none" rtlCol="0">
            <a:spAutoFit/>
          </a:bodyPr>
          <a:lstStyle/>
          <a:p>
            <a:r>
              <a:rPr lang="fr-FR" b="1" dirty="0" smtClean="0">
                <a:solidFill>
                  <a:srgbClr val="00B050"/>
                </a:solidFill>
              </a:rPr>
              <a:t>LSDB zone 1</a:t>
            </a:r>
            <a:endParaRPr lang="fr-FR" b="1" dirty="0">
              <a:solidFill>
                <a:srgbClr val="00B050"/>
              </a:solidFill>
            </a:endParaRPr>
          </a:p>
        </p:txBody>
      </p:sp>
      <p:sp>
        <p:nvSpPr>
          <p:cNvPr id="1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369</a:t>
            </a:fld>
            <a:endParaRPr lang="fr-BE" dirty="0"/>
          </a:p>
        </p:txBody>
      </p:sp>
    </p:spTree>
    <p:extLst>
      <p:ext uri="{BB962C8B-B14F-4D97-AF65-F5344CB8AC3E}">
        <p14:creationId xmlns:p14="http://schemas.microsoft.com/office/powerpoint/2010/main" val="21716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http://blogs.wti.com/wp-content/uploads/2009/12/c6500cat-example-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084" y="1915889"/>
            <a:ext cx="407670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normAutofit/>
          </a:bodyPr>
          <a:lstStyle/>
          <a:p>
            <a:pPr>
              <a:defRPr/>
            </a:pPr>
            <a:r>
              <a:rPr lang="fr-FR" altLang="fr-FR" dirty="0" smtClean="0">
                <a:solidFill>
                  <a:schemeClr val="tx1"/>
                </a:solidFill>
              </a:rPr>
              <a:t>Choix des périphériques appropriés</a:t>
            </a:r>
            <a:endParaRPr lang="fr-FR" dirty="0"/>
          </a:p>
        </p:txBody>
      </p:sp>
      <p:sp>
        <p:nvSpPr>
          <p:cNvPr id="3" name="Espace réservé du contenu 2"/>
          <p:cNvSpPr>
            <a:spLocks noGrp="1"/>
          </p:cNvSpPr>
          <p:nvPr>
            <p:ph idx="1"/>
          </p:nvPr>
        </p:nvSpPr>
        <p:spPr>
          <a:xfrm>
            <a:off x="457200" y="1600200"/>
            <a:ext cx="4978400" cy="3341688"/>
          </a:xfrm>
        </p:spPr>
        <p:txBody>
          <a:bodyPr>
            <a:normAutofit/>
          </a:bodyPr>
          <a:lstStyle/>
          <a:p>
            <a:pPr>
              <a:defRPr/>
            </a:pPr>
            <a:r>
              <a:rPr lang="fr-FR" altLang="fr-FR" dirty="0">
                <a:solidFill>
                  <a:schemeClr val="accent6">
                    <a:lumMod val="75000"/>
                  </a:schemeClr>
                </a:solidFill>
              </a:rPr>
              <a:t>Facteurs de choix </a:t>
            </a:r>
            <a:r>
              <a:rPr lang="fr-FR" altLang="fr-FR" dirty="0" smtClean="0">
                <a:solidFill>
                  <a:schemeClr val="accent6">
                    <a:lumMod val="75000"/>
                  </a:schemeClr>
                </a:solidFill>
              </a:rPr>
              <a:t>(5)</a:t>
            </a:r>
            <a:endParaRPr lang="fr-FR" altLang="fr-FR" dirty="0">
              <a:solidFill>
                <a:schemeClr val="accent6">
                  <a:lumMod val="75000"/>
                </a:schemeClr>
              </a:solidFill>
            </a:endParaRPr>
          </a:p>
          <a:p>
            <a:pPr lvl="1">
              <a:defRPr/>
            </a:pPr>
            <a:r>
              <a:rPr lang="fr-FR" dirty="0" smtClean="0">
                <a:solidFill>
                  <a:srgbClr val="0070C0"/>
                </a:solidFill>
              </a:rPr>
              <a:t>Alimentation</a:t>
            </a:r>
          </a:p>
          <a:p>
            <a:pPr lvl="2">
              <a:defRPr/>
            </a:pPr>
            <a:r>
              <a:rPr lang="fr-FR" dirty="0"/>
              <a:t>Alimentations </a:t>
            </a:r>
            <a:r>
              <a:rPr lang="fr-FR" dirty="0" smtClean="0"/>
              <a:t>redondantes </a:t>
            </a:r>
            <a:endParaRPr lang="fr-FR" dirty="0"/>
          </a:p>
          <a:p>
            <a:pPr lvl="2">
              <a:defRPr/>
            </a:pPr>
            <a:r>
              <a:rPr lang="fr-FR" dirty="0" err="1" smtClean="0"/>
              <a:t>PoE</a:t>
            </a:r>
            <a:r>
              <a:rPr lang="fr-FR" dirty="0" smtClean="0"/>
              <a:t> (Power over Ethernet) </a:t>
            </a:r>
          </a:p>
          <a:p>
            <a:pPr lvl="3">
              <a:defRPr/>
            </a:pPr>
            <a:r>
              <a:rPr lang="fr-FR" dirty="0"/>
              <a:t>P</a:t>
            </a:r>
            <a:r>
              <a:rPr lang="fr-FR" dirty="0" smtClean="0"/>
              <a:t>our téléphone IP, point d’accès, camera IP, …</a:t>
            </a:r>
          </a:p>
          <a:p>
            <a:pPr lvl="3">
              <a:defRPr/>
            </a:pPr>
            <a:r>
              <a:rPr lang="fr-FR" dirty="0" smtClean="0"/>
              <a:t>RJ45</a:t>
            </a:r>
          </a:p>
          <a:p>
            <a:pPr lvl="3">
              <a:defRPr/>
            </a:pPr>
            <a:r>
              <a:rPr lang="fr-FR" dirty="0" smtClean="0"/>
              <a:t>Cher</a:t>
            </a:r>
          </a:p>
          <a:p>
            <a:pPr lvl="3">
              <a:defRPr/>
            </a:pPr>
            <a:r>
              <a:rPr lang="fr-FR" dirty="0"/>
              <a:t>Normes 802.3af et </a:t>
            </a:r>
            <a:r>
              <a:rPr lang="fr-FR" dirty="0" smtClean="0"/>
              <a:t>802.3at</a:t>
            </a:r>
          </a:p>
          <a:p>
            <a:pPr lvl="2">
              <a:defRPr/>
            </a:pPr>
            <a:r>
              <a:rPr lang="fr-FR" dirty="0" err="1"/>
              <a:t>Passthrough</a:t>
            </a:r>
            <a:r>
              <a:rPr lang="fr-FR" dirty="0"/>
              <a:t> </a:t>
            </a:r>
            <a:r>
              <a:rPr lang="fr-FR" dirty="0" err="1" smtClean="0"/>
              <a:t>PoE</a:t>
            </a:r>
            <a:endParaRPr lang="fr-FR" dirty="0"/>
          </a:p>
        </p:txBody>
      </p:sp>
      <p:pic>
        <p:nvPicPr>
          <p:cNvPr id="40966" name="Picture 2" descr="http://www.dlink.com/-/media/Images/Products/DGS/1008P/DGS1008PB1Image%20LFront.png?h=353&amp;w=628&amp;cro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4747443"/>
            <a:ext cx="2650153" cy="148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37</a:t>
            </a:fld>
            <a:endParaRPr lang="fr-BE" dirty="0"/>
          </a:p>
        </p:txBody>
      </p:sp>
      <p:sp>
        <p:nvSpPr>
          <p:cNvPr id="7"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4" name="ZoneTexte 3"/>
          <p:cNvSpPr txBox="1"/>
          <p:nvPr/>
        </p:nvSpPr>
        <p:spPr>
          <a:xfrm>
            <a:off x="1043608" y="6021288"/>
            <a:ext cx="4968552" cy="338554"/>
          </a:xfrm>
          <a:prstGeom prst="rect">
            <a:avLst/>
          </a:prstGeom>
          <a:noFill/>
        </p:spPr>
        <p:txBody>
          <a:bodyPr wrap="square" rtlCol="0">
            <a:spAutoFit/>
          </a:bodyPr>
          <a:lstStyle/>
          <a:p>
            <a:r>
              <a:rPr lang="fr-FR" altLang="fr-FR" sz="800" dirty="0"/>
              <a:t>Source </a:t>
            </a:r>
            <a:r>
              <a:rPr lang="fr-FR" altLang="fr-FR" sz="800" dirty="0" smtClean="0"/>
              <a:t>: http</a:t>
            </a:r>
            <a:r>
              <a:rPr lang="fr-FR" altLang="fr-FR" sz="800" dirty="0"/>
              <a:t>://www.dlink.com/-/media/Images/Products/DGS/1008P/DGS1008PB1Image%20LFront.png</a:t>
            </a:r>
          </a:p>
          <a:p>
            <a:endParaRPr lang="fr-FR" sz="800" dirty="0"/>
          </a:p>
        </p:txBody>
      </p:sp>
      <p:sp>
        <p:nvSpPr>
          <p:cNvPr id="5" name="ZoneTexte 4"/>
          <p:cNvSpPr txBox="1"/>
          <p:nvPr/>
        </p:nvSpPr>
        <p:spPr>
          <a:xfrm>
            <a:off x="5360998" y="5805264"/>
            <a:ext cx="3387466" cy="215444"/>
          </a:xfrm>
          <a:prstGeom prst="rect">
            <a:avLst/>
          </a:prstGeom>
          <a:noFill/>
        </p:spPr>
        <p:txBody>
          <a:bodyPr wrap="none" rtlCol="0">
            <a:spAutoFit/>
          </a:bodyPr>
          <a:lstStyle/>
          <a:p>
            <a:r>
              <a:rPr lang="fr-FR" altLang="fr-FR" sz="800" dirty="0" smtClean="0"/>
              <a:t>Source : http</a:t>
            </a:r>
            <a:r>
              <a:rPr lang="fr-FR" altLang="fr-FR" sz="800" dirty="0"/>
              <a:t>://blogs.wti.com/2009/12/08/remote-power-reboot-for-cisco-catalyst-6500</a:t>
            </a:r>
            <a:r>
              <a:rPr lang="fr-FR" altLang="fr-FR" sz="800" dirty="0" smtClean="0"/>
              <a:t>/</a:t>
            </a:r>
            <a:endParaRPr lang="fr-FR" altLang="fr-FR" sz="800" dirty="0"/>
          </a:p>
        </p:txBody>
      </p:sp>
    </p:spTree>
    <p:extLst>
      <p:ext uri="{BB962C8B-B14F-4D97-AF65-F5344CB8AC3E}">
        <p14:creationId xmlns:p14="http://schemas.microsoft.com/office/powerpoint/2010/main" val="259005586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normAutofit/>
          </a:bodyPr>
          <a:lstStyle/>
          <a:p>
            <a:r>
              <a:rPr lang="fr-BE" dirty="0" smtClean="0"/>
              <a:t>Module </a:t>
            </a:r>
            <a:r>
              <a:rPr lang="fr-BE" dirty="0"/>
              <a:t>7</a:t>
            </a:r>
            <a:r>
              <a:rPr lang="fr-BE" dirty="0" smtClean="0"/>
              <a:t> </a:t>
            </a:r>
            <a:br>
              <a:rPr lang="fr-BE" dirty="0" smtClean="0"/>
            </a:br>
            <a:r>
              <a:rPr lang="fr-BE" dirty="0" smtClean="0"/>
              <a:t>Analyse spectrale</a:t>
            </a:r>
            <a:endParaRPr lang="fr-BE" dirty="0"/>
          </a:p>
        </p:txBody>
      </p:sp>
      <p:sp>
        <p:nvSpPr>
          <p:cNvPr id="5" name="Sous-titre 4"/>
          <p:cNvSpPr>
            <a:spLocks noGrp="1"/>
          </p:cNvSpPr>
          <p:nvPr>
            <p:ph type="subTitle" idx="1"/>
          </p:nvPr>
        </p:nvSpPr>
        <p:spPr/>
        <p:txBody>
          <a:bodyPr/>
          <a:lstStyle/>
          <a:p>
            <a:endParaRPr lang="fr-BE" dirty="0" smtClean="0"/>
          </a:p>
        </p:txBody>
      </p:sp>
      <p:sp>
        <p:nvSpPr>
          <p:cNvPr id="6" name="Espace réservé de la date 5"/>
          <p:cNvSpPr>
            <a:spLocks noGrp="1"/>
          </p:cNvSpPr>
          <p:nvPr>
            <p:ph type="dt" sz="half" idx="10"/>
          </p:nvPr>
        </p:nvSpPr>
        <p:spPr/>
        <p:txBody>
          <a:bodyPr/>
          <a:lstStyle/>
          <a:p>
            <a:fld id="{0DD10897-BDB6-47DF-961C-AED939EF9583}" type="datetime1">
              <a:rPr lang="fr-BE" smtClean="0"/>
              <a:t>09-11-16</a:t>
            </a:fld>
            <a:endParaRPr lang="fr-BE"/>
          </a:p>
        </p:txBody>
      </p:sp>
      <p:sp>
        <p:nvSpPr>
          <p:cNvPr id="7" name="Espace réservé du pied de page 6"/>
          <p:cNvSpPr>
            <a:spLocks noGrp="1"/>
          </p:cNvSpPr>
          <p:nvPr>
            <p:ph type="ftr" sz="quarter" idx="11"/>
          </p:nvPr>
        </p:nvSpPr>
        <p:spPr/>
        <p:txBody>
          <a:bodyPr/>
          <a:lstStyle/>
          <a:p>
            <a:r>
              <a:rPr lang="fr-BE" dirty="0" smtClean="0"/>
              <a:t>www.heh.be</a:t>
            </a:r>
            <a:endParaRPr lang="fr-BE" dirty="0"/>
          </a:p>
        </p:txBody>
      </p:sp>
      <p:sp>
        <p:nvSpPr>
          <p:cNvPr id="8" name="Espace réservé du numéro de diapositive 7"/>
          <p:cNvSpPr>
            <a:spLocks noGrp="1"/>
          </p:cNvSpPr>
          <p:nvPr>
            <p:ph type="sldNum" sz="quarter" idx="12"/>
          </p:nvPr>
        </p:nvSpPr>
        <p:spPr/>
        <p:txBody>
          <a:bodyPr/>
          <a:lstStyle/>
          <a:p>
            <a:fld id="{F8B969FB-3CDB-4BA7-BB65-4C9B3D66EC11}" type="slidenum">
              <a:rPr lang="fr-BE" smtClean="0"/>
              <a:t>370</a:t>
            </a:fld>
            <a:endParaRPr lang="fr-BE" dirty="0"/>
          </a:p>
        </p:txBody>
      </p:sp>
    </p:spTree>
    <p:extLst>
      <p:ext uri="{BB962C8B-B14F-4D97-AF65-F5344CB8AC3E}">
        <p14:creationId xmlns:p14="http://schemas.microsoft.com/office/powerpoint/2010/main" val="366654968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Analyse spectrale</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Analyse spectrale</a:t>
            </a:r>
          </a:p>
          <a:p>
            <a:pPr lvl="1"/>
            <a:r>
              <a:rPr lang="fr-BE" dirty="0"/>
              <a:t>Quelle place occupe un signal dans le spectre électromagnétique?</a:t>
            </a:r>
          </a:p>
          <a:p>
            <a:pPr lvl="1"/>
            <a:r>
              <a:rPr lang="fr-BE" dirty="0" smtClean="0"/>
              <a:t>Nombre de canaux utilisables? </a:t>
            </a:r>
            <a:r>
              <a:rPr lang="fr-BE" dirty="0"/>
              <a:t>N</a:t>
            </a:r>
            <a:r>
              <a:rPr lang="fr-BE" dirty="0" smtClean="0"/>
              <a:t>ombre de communications simultanées?</a:t>
            </a:r>
          </a:p>
          <a:p>
            <a:pPr lvl="2"/>
            <a:r>
              <a:rPr lang="fr-BE" dirty="0" smtClean="0"/>
              <a:t>La bande passante disponible étant limitée, on cherche à concentrer l'énergie et à minimiser l'encombrement spectral.</a:t>
            </a:r>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371</a:t>
            </a:fld>
            <a:endParaRPr lang="fr-BE" dirty="0"/>
          </a:p>
        </p:txBody>
      </p:sp>
      <p:pic>
        <p:nvPicPr>
          <p:cNvPr id="6146" name="Picture 2" descr="Image courtesy of prophotowik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284984"/>
            <a:ext cx="6192688" cy="2675243"/>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4716016" y="5951196"/>
            <a:ext cx="3049233" cy="338554"/>
          </a:xfrm>
          <a:prstGeom prst="rect">
            <a:avLst/>
          </a:prstGeom>
          <a:noFill/>
        </p:spPr>
        <p:txBody>
          <a:bodyPr wrap="none" rtlCol="0">
            <a:spAutoFit/>
          </a:bodyPr>
          <a:lstStyle/>
          <a:p>
            <a:r>
              <a:rPr lang="fr-FR" sz="800" dirty="0" smtClean="0"/>
              <a:t>Source : </a:t>
            </a:r>
            <a:r>
              <a:rPr lang="fr-FR" sz="800" dirty="0"/>
              <a:t>http://blog.serverfault.com/files/2012/01/WiFi_Channel_Overlap.png</a:t>
            </a:r>
          </a:p>
          <a:p>
            <a:endParaRPr lang="fr-FR" sz="800" dirty="0"/>
          </a:p>
        </p:txBody>
      </p:sp>
    </p:spTree>
    <p:extLst>
      <p:ext uri="{BB962C8B-B14F-4D97-AF65-F5344CB8AC3E}">
        <p14:creationId xmlns:p14="http://schemas.microsoft.com/office/powerpoint/2010/main" val="685545241"/>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Analyse spectrale</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Analyse temporelle et analyse spectrale</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372</a:t>
            </a:fld>
            <a:endParaRPr lang="fr-BE" dirty="0"/>
          </a:p>
        </p:txBody>
      </p:sp>
      <p:pic>
        <p:nvPicPr>
          <p:cNvPr id="12" name="Image 11"/>
          <p:cNvPicPr>
            <a:picLocks noChangeAspect="1"/>
          </p:cNvPicPr>
          <p:nvPr/>
        </p:nvPicPr>
        <p:blipFill>
          <a:blip r:embed="rId3"/>
          <a:stretch>
            <a:fillRect/>
          </a:stretch>
        </p:blipFill>
        <p:spPr>
          <a:xfrm>
            <a:off x="931756" y="4082448"/>
            <a:ext cx="3419048" cy="1495238"/>
          </a:xfrm>
          <a:prstGeom prst="rect">
            <a:avLst/>
          </a:prstGeom>
        </p:spPr>
      </p:pic>
      <p:pic>
        <p:nvPicPr>
          <p:cNvPr id="13" name="Image 12"/>
          <p:cNvPicPr>
            <a:picLocks noChangeAspect="1"/>
          </p:cNvPicPr>
          <p:nvPr/>
        </p:nvPicPr>
        <p:blipFill>
          <a:blip r:embed="rId4"/>
          <a:stretch>
            <a:fillRect/>
          </a:stretch>
        </p:blipFill>
        <p:spPr>
          <a:xfrm>
            <a:off x="931756" y="2156666"/>
            <a:ext cx="3323809" cy="1533333"/>
          </a:xfrm>
          <a:prstGeom prst="rect">
            <a:avLst/>
          </a:prstGeom>
        </p:spPr>
      </p:pic>
      <p:pic>
        <p:nvPicPr>
          <p:cNvPr id="14" name="Image 13"/>
          <p:cNvPicPr>
            <a:picLocks noChangeAspect="1"/>
          </p:cNvPicPr>
          <p:nvPr/>
        </p:nvPicPr>
        <p:blipFill>
          <a:blip r:embed="rId5"/>
          <a:stretch>
            <a:fillRect/>
          </a:stretch>
        </p:blipFill>
        <p:spPr>
          <a:xfrm>
            <a:off x="4962867" y="2132856"/>
            <a:ext cx="3133333" cy="1580952"/>
          </a:xfrm>
          <a:prstGeom prst="rect">
            <a:avLst/>
          </a:prstGeom>
        </p:spPr>
      </p:pic>
      <p:pic>
        <p:nvPicPr>
          <p:cNvPr id="15" name="Image 14"/>
          <p:cNvPicPr>
            <a:picLocks noChangeAspect="1"/>
          </p:cNvPicPr>
          <p:nvPr/>
        </p:nvPicPr>
        <p:blipFill>
          <a:blip r:embed="rId6"/>
          <a:stretch>
            <a:fillRect/>
          </a:stretch>
        </p:blipFill>
        <p:spPr>
          <a:xfrm>
            <a:off x="4962867" y="4040981"/>
            <a:ext cx="3085714" cy="1600000"/>
          </a:xfrm>
          <a:prstGeom prst="rect">
            <a:avLst/>
          </a:prstGeom>
        </p:spPr>
      </p:pic>
      <p:pic>
        <p:nvPicPr>
          <p:cNvPr id="25" name="Image 24"/>
          <p:cNvPicPr>
            <a:picLocks noChangeAspect="1"/>
          </p:cNvPicPr>
          <p:nvPr/>
        </p:nvPicPr>
        <p:blipFill>
          <a:blip r:embed="rId7"/>
          <a:stretch>
            <a:fillRect/>
          </a:stretch>
        </p:blipFill>
        <p:spPr>
          <a:xfrm>
            <a:off x="4962227" y="2085237"/>
            <a:ext cx="3086354" cy="1654440"/>
          </a:xfrm>
          <a:prstGeom prst="rect">
            <a:avLst/>
          </a:prstGeom>
        </p:spPr>
      </p:pic>
      <p:pic>
        <p:nvPicPr>
          <p:cNvPr id="26" name="Image 25"/>
          <p:cNvPicPr>
            <a:picLocks noChangeAspect="1"/>
          </p:cNvPicPr>
          <p:nvPr/>
        </p:nvPicPr>
        <p:blipFill>
          <a:blip r:embed="rId8"/>
          <a:stretch>
            <a:fillRect/>
          </a:stretch>
        </p:blipFill>
        <p:spPr>
          <a:xfrm>
            <a:off x="4949279" y="4055266"/>
            <a:ext cx="3099302" cy="1618307"/>
          </a:xfrm>
          <a:prstGeom prst="rect">
            <a:avLst/>
          </a:prstGeom>
        </p:spPr>
      </p:pic>
      <p:pic>
        <p:nvPicPr>
          <p:cNvPr id="7" name="Imag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3356" y="1352169"/>
            <a:ext cx="2561701" cy="1921276"/>
          </a:xfrm>
          <a:prstGeom prst="rect">
            <a:avLst/>
          </a:prstGeom>
        </p:spPr>
      </p:pic>
    </p:spTree>
    <p:extLst>
      <p:ext uri="{BB962C8B-B14F-4D97-AF65-F5344CB8AC3E}">
        <p14:creationId xmlns:p14="http://schemas.microsoft.com/office/powerpoint/2010/main" val="31041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spectrale</a:t>
            </a:r>
          </a:p>
        </p:txBody>
      </p:sp>
      <p:sp>
        <p:nvSpPr>
          <p:cNvPr id="3" name="Espace réservé du contenu 2"/>
          <p:cNvSpPr>
            <a:spLocks noGrp="1"/>
          </p:cNvSpPr>
          <p:nvPr>
            <p:ph idx="1"/>
          </p:nvPr>
        </p:nvSpPr>
        <p:spPr/>
        <p:txBody>
          <a:bodyPr/>
          <a:lstStyle/>
          <a:p>
            <a:r>
              <a:rPr lang="fr-FR" dirty="0">
                <a:solidFill>
                  <a:schemeClr val="accent6">
                    <a:lumMod val="75000"/>
                  </a:schemeClr>
                </a:solidFill>
              </a:rPr>
              <a:t>Analyse temporelle et analyse spectrale</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373</a:t>
            </a:fld>
            <a:endParaRPr lang="fr-BE" dirty="0"/>
          </a:p>
        </p:txBody>
      </p:sp>
      <p:pic>
        <p:nvPicPr>
          <p:cNvPr id="7" name="Image 6"/>
          <p:cNvPicPr>
            <a:picLocks noChangeAspect="1"/>
          </p:cNvPicPr>
          <p:nvPr/>
        </p:nvPicPr>
        <p:blipFill>
          <a:blip r:embed="rId3"/>
          <a:stretch>
            <a:fillRect/>
          </a:stretch>
        </p:blipFill>
        <p:spPr>
          <a:xfrm>
            <a:off x="931591" y="4592339"/>
            <a:ext cx="3305636" cy="1428949"/>
          </a:xfrm>
          <a:prstGeom prst="rect">
            <a:avLst/>
          </a:prstGeom>
        </p:spPr>
      </p:pic>
      <p:pic>
        <p:nvPicPr>
          <p:cNvPr id="9" name="Image 8"/>
          <p:cNvPicPr>
            <a:picLocks noChangeAspect="1"/>
          </p:cNvPicPr>
          <p:nvPr/>
        </p:nvPicPr>
        <p:blipFill>
          <a:blip r:embed="rId4"/>
          <a:stretch>
            <a:fillRect/>
          </a:stretch>
        </p:blipFill>
        <p:spPr>
          <a:xfrm>
            <a:off x="1693480" y="2072414"/>
            <a:ext cx="1412845" cy="650861"/>
          </a:xfrm>
          <a:prstGeom prst="rect">
            <a:avLst/>
          </a:prstGeom>
        </p:spPr>
      </p:pic>
      <p:pic>
        <p:nvPicPr>
          <p:cNvPr id="10" name="Image 9"/>
          <p:cNvPicPr>
            <a:picLocks noChangeAspect="1"/>
          </p:cNvPicPr>
          <p:nvPr/>
        </p:nvPicPr>
        <p:blipFill>
          <a:blip r:embed="rId5"/>
          <a:stretch>
            <a:fillRect/>
          </a:stretch>
        </p:blipFill>
        <p:spPr>
          <a:xfrm>
            <a:off x="1625135" y="3203562"/>
            <a:ext cx="1549534" cy="693559"/>
          </a:xfrm>
          <a:prstGeom prst="rect">
            <a:avLst/>
          </a:prstGeom>
        </p:spPr>
      </p:pic>
      <p:sp>
        <p:nvSpPr>
          <p:cNvPr id="11" name="ZoneTexte 10"/>
          <p:cNvSpPr txBox="1"/>
          <p:nvPr/>
        </p:nvSpPr>
        <p:spPr>
          <a:xfrm>
            <a:off x="2215397" y="2636912"/>
            <a:ext cx="369012" cy="553998"/>
          </a:xfrm>
          <a:prstGeom prst="rect">
            <a:avLst/>
          </a:prstGeom>
          <a:noFill/>
        </p:spPr>
        <p:txBody>
          <a:bodyPr wrap="none" rtlCol="0">
            <a:spAutoFit/>
          </a:bodyPr>
          <a:lstStyle/>
          <a:p>
            <a:r>
              <a:rPr lang="fr-FR" sz="3000" dirty="0" smtClean="0"/>
              <a:t>+</a:t>
            </a:r>
            <a:endParaRPr lang="fr-FR" sz="3000" dirty="0"/>
          </a:p>
        </p:txBody>
      </p:sp>
      <p:sp>
        <p:nvSpPr>
          <p:cNvPr id="14" name="ZoneTexte 13"/>
          <p:cNvSpPr txBox="1"/>
          <p:nvPr/>
        </p:nvSpPr>
        <p:spPr>
          <a:xfrm>
            <a:off x="6372200" y="2708920"/>
            <a:ext cx="369012" cy="553998"/>
          </a:xfrm>
          <a:prstGeom prst="rect">
            <a:avLst/>
          </a:prstGeom>
          <a:noFill/>
        </p:spPr>
        <p:txBody>
          <a:bodyPr wrap="none" rtlCol="0">
            <a:spAutoFit/>
          </a:bodyPr>
          <a:lstStyle/>
          <a:p>
            <a:r>
              <a:rPr lang="fr-FR" sz="3000" dirty="0" smtClean="0"/>
              <a:t>+</a:t>
            </a:r>
            <a:endParaRPr lang="fr-FR" sz="3000" dirty="0"/>
          </a:p>
        </p:txBody>
      </p:sp>
      <p:sp>
        <p:nvSpPr>
          <p:cNvPr id="15" name="ZoneTexte 14"/>
          <p:cNvSpPr txBox="1"/>
          <p:nvPr/>
        </p:nvSpPr>
        <p:spPr>
          <a:xfrm>
            <a:off x="2215396" y="3983200"/>
            <a:ext cx="369012" cy="553998"/>
          </a:xfrm>
          <a:prstGeom prst="rect">
            <a:avLst/>
          </a:prstGeom>
          <a:noFill/>
        </p:spPr>
        <p:txBody>
          <a:bodyPr wrap="none" rtlCol="0">
            <a:spAutoFit/>
          </a:bodyPr>
          <a:lstStyle/>
          <a:p>
            <a:r>
              <a:rPr lang="fr-FR" sz="3000" dirty="0"/>
              <a:t>=</a:t>
            </a:r>
          </a:p>
        </p:txBody>
      </p:sp>
      <p:sp>
        <p:nvSpPr>
          <p:cNvPr id="16" name="ZoneTexte 15"/>
          <p:cNvSpPr txBox="1"/>
          <p:nvPr/>
        </p:nvSpPr>
        <p:spPr>
          <a:xfrm>
            <a:off x="6506615" y="3981277"/>
            <a:ext cx="369012" cy="553998"/>
          </a:xfrm>
          <a:prstGeom prst="rect">
            <a:avLst/>
          </a:prstGeom>
          <a:noFill/>
        </p:spPr>
        <p:txBody>
          <a:bodyPr wrap="none" rtlCol="0">
            <a:spAutoFit/>
          </a:bodyPr>
          <a:lstStyle/>
          <a:p>
            <a:r>
              <a:rPr lang="fr-FR" sz="3000" dirty="0"/>
              <a:t>=</a:t>
            </a:r>
          </a:p>
        </p:txBody>
      </p:sp>
      <p:pic>
        <p:nvPicPr>
          <p:cNvPr id="17" name="Image 16"/>
          <p:cNvPicPr>
            <a:picLocks noChangeAspect="1"/>
          </p:cNvPicPr>
          <p:nvPr/>
        </p:nvPicPr>
        <p:blipFill>
          <a:blip r:embed="rId6"/>
          <a:stretch>
            <a:fillRect/>
          </a:stretch>
        </p:blipFill>
        <p:spPr>
          <a:xfrm>
            <a:off x="5416251" y="4589231"/>
            <a:ext cx="2844008" cy="1533446"/>
          </a:xfrm>
          <a:prstGeom prst="rect">
            <a:avLst/>
          </a:prstGeom>
        </p:spPr>
      </p:pic>
      <p:pic>
        <p:nvPicPr>
          <p:cNvPr id="18" name="Image 17"/>
          <p:cNvPicPr>
            <a:picLocks noChangeAspect="1"/>
          </p:cNvPicPr>
          <p:nvPr/>
        </p:nvPicPr>
        <p:blipFill>
          <a:blip r:embed="rId7"/>
          <a:stretch>
            <a:fillRect/>
          </a:stretch>
        </p:blipFill>
        <p:spPr>
          <a:xfrm>
            <a:off x="5784433" y="2012313"/>
            <a:ext cx="1544546" cy="809048"/>
          </a:xfrm>
          <a:prstGeom prst="rect">
            <a:avLst/>
          </a:prstGeom>
        </p:spPr>
      </p:pic>
      <p:pic>
        <p:nvPicPr>
          <p:cNvPr id="19" name="Image 18"/>
          <p:cNvPicPr>
            <a:picLocks noChangeAspect="1"/>
          </p:cNvPicPr>
          <p:nvPr/>
        </p:nvPicPr>
        <p:blipFill>
          <a:blip r:embed="rId8"/>
          <a:stretch>
            <a:fillRect/>
          </a:stretch>
        </p:blipFill>
        <p:spPr>
          <a:xfrm>
            <a:off x="5796136" y="3243899"/>
            <a:ext cx="1581514" cy="820410"/>
          </a:xfrm>
          <a:prstGeom prst="rect">
            <a:avLst/>
          </a:prstGeom>
        </p:spPr>
      </p:pic>
    </p:spTree>
    <p:extLst>
      <p:ext uri="{BB962C8B-B14F-4D97-AF65-F5344CB8AC3E}">
        <p14:creationId xmlns:p14="http://schemas.microsoft.com/office/powerpoint/2010/main" val="16750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spectrale</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Simulation</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374</a:t>
            </a:fld>
            <a:endParaRPr lang="fr-BE" dirty="0"/>
          </a:p>
        </p:txBody>
      </p:sp>
      <p:pic>
        <p:nvPicPr>
          <p:cNvPr id="7170" name="Picture 2" descr="http://img.medscape.com/fullsize/migrated/560/221/jce560221.fig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908" y="1193874"/>
            <a:ext cx="4762500" cy="509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43908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Analyse spectrale</a:t>
            </a: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smtClean="0">
                    <a:solidFill>
                      <a:schemeClr val="accent6">
                        <a:lumMod val="75000"/>
                      </a:schemeClr>
                    </a:solidFill>
                  </a:rPr>
                  <a:t>Série de Fourier</a:t>
                </a:r>
              </a:p>
              <a:p>
                <a:pPr lvl="1"/>
                <a:r>
                  <a:rPr lang="fr-FR" dirty="0"/>
                  <a:t>T</a:t>
                </a:r>
                <a:r>
                  <a:rPr lang="fr-FR" dirty="0" smtClean="0"/>
                  <a:t>oute </a:t>
                </a:r>
                <a:r>
                  <a:rPr lang="fr-FR" dirty="0"/>
                  <a:t>onde </a:t>
                </a:r>
                <a:r>
                  <a:rPr lang="fr-FR" dirty="0" smtClean="0"/>
                  <a:t>périodique peut être décomposée en </a:t>
                </a:r>
                <a:r>
                  <a:rPr lang="fr-FR" dirty="0"/>
                  <a:t>une somme de sinusoïdes </a:t>
                </a:r>
                <a:r>
                  <a:rPr lang="fr-FR" dirty="0" smtClean="0"/>
                  <a:t>et </a:t>
                </a:r>
                <a:r>
                  <a:rPr lang="fr-FR" dirty="0" err="1" smtClean="0"/>
                  <a:t>cosinusoïdes</a:t>
                </a:r>
                <a:r>
                  <a:rPr lang="fr-FR" dirty="0" smtClean="0"/>
                  <a:t> d'amplitudes </a:t>
                </a:r>
                <a:r>
                  <a:rPr lang="fr-FR" dirty="0"/>
                  <a:t>et </a:t>
                </a:r>
                <a:r>
                  <a:rPr lang="fr-FR" dirty="0" smtClean="0"/>
                  <a:t>de </a:t>
                </a:r>
                <a:r>
                  <a:rPr lang="fr-FR" dirty="0"/>
                  <a:t>positions de phase </a:t>
                </a:r>
                <a:r>
                  <a:rPr lang="fr-FR" dirty="0" smtClean="0"/>
                  <a:t>appropriées.</a:t>
                </a:r>
              </a:p>
              <a:p>
                <a:pPr lvl="1"/>
                <a:endParaRPr lang="fr-FR" dirty="0" smtClean="0"/>
              </a:p>
              <a:p>
                <a:pPr marL="914400" lvl="2" indent="0">
                  <a:buNone/>
                </a:pPr>
                <a:r>
                  <a:rPr lang="fr-FR" sz="2200" dirty="0" smtClean="0"/>
                  <a:t>x(t</a:t>
                </a:r>
                <a:r>
                  <a:rPr lang="fr-FR" sz="2200" dirty="0"/>
                  <a:t>) = a</a:t>
                </a:r>
                <a:r>
                  <a:rPr lang="fr-FR" sz="2200" baseline="-25000" dirty="0"/>
                  <a:t>0</a:t>
                </a:r>
                <a:r>
                  <a:rPr lang="fr-FR" sz="2200" dirty="0"/>
                  <a:t> + </a:t>
                </a:r>
                <a14:m>
                  <m:oMath xmlns:m="http://schemas.openxmlformats.org/officeDocument/2006/math">
                    <m:nary>
                      <m:naryPr>
                        <m:chr m:val="∑"/>
                        <m:ctrlPr>
                          <a:rPr lang="fr-FR" sz="2200" i="1">
                            <a:latin typeface="Cambria Math" panose="02040503050406030204" pitchFamily="18" charset="0"/>
                          </a:rPr>
                        </m:ctrlPr>
                      </m:naryPr>
                      <m:sub>
                        <m:r>
                          <m:rPr>
                            <m:brk m:alnAt="23"/>
                          </m:rPr>
                          <a:rPr lang="fr-FR" sz="2200" i="1">
                            <a:latin typeface="Cambria Math" panose="02040503050406030204" pitchFamily="18" charset="0"/>
                          </a:rPr>
                          <m:t>𝑛</m:t>
                        </m:r>
                        <m:r>
                          <a:rPr lang="fr-FR" sz="2200" i="1">
                            <a:latin typeface="Cambria Math" panose="02040503050406030204" pitchFamily="18" charset="0"/>
                          </a:rPr>
                          <m:t>=1</m:t>
                        </m:r>
                      </m:sub>
                      <m:sup>
                        <m:r>
                          <a:rPr lang="fr-FR" sz="2200" i="1">
                            <a:latin typeface="Cambria Math" panose="02040503050406030204" pitchFamily="18" charset="0"/>
                            <a:ea typeface="Cambria Math" panose="02040503050406030204" pitchFamily="18" charset="0"/>
                          </a:rPr>
                          <m:t>∞</m:t>
                        </m:r>
                      </m:sup>
                      <m:e>
                        <m:r>
                          <a:rPr lang="fr-FR" sz="2200" i="1">
                            <a:latin typeface="Cambria Math" panose="02040503050406030204" pitchFamily="18" charset="0"/>
                          </a:rPr>
                          <m:t>(</m:t>
                        </m:r>
                        <m:r>
                          <a:rPr lang="fr-FR" sz="2200" i="1">
                            <a:latin typeface="Cambria Math" panose="02040503050406030204" pitchFamily="18" charset="0"/>
                          </a:rPr>
                          <m:t>𝑎𝑛</m:t>
                        </m:r>
                        <m:func>
                          <m:funcPr>
                            <m:ctrlPr>
                              <a:rPr lang="fr-FR" sz="2200" i="1">
                                <a:latin typeface="Cambria Math" panose="02040503050406030204" pitchFamily="18" charset="0"/>
                              </a:rPr>
                            </m:ctrlPr>
                          </m:funcPr>
                          <m:fName>
                            <m:r>
                              <m:rPr>
                                <m:sty m:val="p"/>
                              </m:rPr>
                              <a:rPr lang="fr-FR" sz="2200">
                                <a:latin typeface="Cambria Math" panose="02040503050406030204" pitchFamily="18" charset="0"/>
                              </a:rPr>
                              <m:t>cos</m:t>
                            </m:r>
                          </m:fName>
                          <m:e>
                            <m:r>
                              <a:rPr lang="fr-FR" sz="2200" i="1">
                                <a:latin typeface="Cambria Math" panose="02040503050406030204" pitchFamily="18" charset="0"/>
                              </a:rPr>
                              <m:t>𝑛</m:t>
                            </m:r>
                            <m:r>
                              <a:rPr lang="fr-FR" sz="2200" i="1">
                                <a:latin typeface="Cambria Math" panose="02040503050406030204" pitchFamily="18" charset="0"/>
                                <a:ea typeface="Cambria Math" panose="02040503050406030204" pitchFamily="18" charset="0"/>
                              </a:rPr>
                              <m:t>𝜔</m:t>
                            </m:r>
                            <m:r>
                              <a:rPr lang="fr-FR" sz="2200" i="1">
                                <a:latin typeface="Cambria Math" panose="02040503050406030204" pitchFamily="18" charset="0"/>
                                <a:ea typeface="Cambria Math" panose="02040503050406030204" pitchFamily="18" charset="0"/>
                              </a:rPr>
                              <m:t>𝑡</m:t>
                            </m:r>
                            <m:r>
                              <a:rPr lang="fr-FR" sz="2200" i="1">
                                <a:latin typeface="Cambria Math" panose="02040503050406030204" pitchFamily="18" charset="0"/>
                                <a:ea typeface="Cambria Math" panose="02040503050406030204" pitchFamily="18" charset="0"/>
                              </a:rPr>
                              <m:t>+</m:t>
                            </m:r>
                            <m:r>
                              <a:rPr lang="fr-FR" sz="2200" i="1">
                                <a:latin typeface="Cambria Math" panose="02040503050406030204" pitchFamily="18" charset="0"/>
                                <a:ea typeface="Cambria Math" panose="02040503050406030204" pitchFamily="18" charset="0"/>
                              </a:rPr>
                              <m:t>𝑏𝑛</m:t>
                            </m:r>
                            <m:func>
                              <m:funcPr>
                                <m:ctrlPr>
                                  <a:rPr lang="fr-FR" sz="2200" i="1">
                                    <a:latin typeface="Cambria Math" panose="02040503050406030204" pitchFamily="18" charset="0"/>
                                    <a:ea typeface="Cambria Math" panose="02040503050406030204" pitchFamily="18" charset="0"/>
                                  </a:rPr>
                                </m:ctrlPr>
                              </m:funcPr>
                              <m:fName>
                                <m:r>
                                  <m:rPr>
                                    <m:sty m:val="p"/>
                                  </m:rPr>
                                  <a:rPr lang="fr-FR" sz="2200">
                                    <a:latin typeface="Cambria Math" panose="02040503050406030204" pitchFamily="18" charset="0"/>
                                    <a:ea typeface="Cambria Math" panose="02040503050406030204" pitchFamily="18" charset="0"/>
                                  </a:rPr>
                                  <m:t>sin</m:t>
                                </m:r>
                              </m:fName>
                              <m:e>
                                <m:r>
                                  <a:rPr lang="fr-FR" sz="2200" i="1">
                                    <a:latin typeface="Cambria Math" panose="02040503050406030204" pitchFamily="18" charset="0"/>
                                    <a:ea typeface="Cambria Math" panose="02040503050406030204" pitchFamily="18" charset="0"/>
                                  </a:rPr>
                                  <m:t>𝑛</m:t>
                                </m:r>
                                <m:r>
                                  <a:rPr lang="fr-FR" sz="2200" i="1">
                                    <a:latin typeface="Cambria Math" panose="02040503050406030204" pitchFamily="18" charset="0"/>
                                    <a:ea typeface="Cambria Math" panose="02040503050406030204" pitchFamily="18" charset="0"/>
                                  </a:rPr>
                                  <m:t>𝜔</m:t>
                                </m:r>
                                <m:r>
                                  <a:rPr lang="fr-FR" sz="2200" i="1">
                                    <a:latin typeface="Cambria Math" panose="02040503050406030204" pitchFamily="18" charset="0"/>
                                    <a:ea typeface="Cambria Math" panose="02040503050406030204" pitchFamily="18" charset="0"/>
                                  </a:rPr>
                                  <m:t>𝑡</m:t>
                                </m:r>
                                <m:r>
                                  <a:rPr lang="fr-FR" sz="2200" i="1">
                                    <a:latin typeface="Cambria Math" panose="02040503050406030204" pitchFamily="18" charset="0"/>
                                    <a:ea typeface="Cambria Math" panose="02040503050406030204" pitchFamily="18" charset="0"/>
                                  </a:rPr>
                                  <m:t>)</m:t>
                                </m:r>
                              </m:e>
                            </m:func>
                          </m:e>
                        </m:func>
                      </m:e>
                    </m:nary>
                  </m:oMath>
                </a14:m>
                <a:endParaRPr lang="fr-FR" sz="2200" dirty="0" smtClean="0"/>
              </a:p>
              <a:p>
                <a:pPr lvl="1"/>
                <a:endParaRPr lang="fr-FR" dirty="0" smtClean="0"/>
              </a:p>
              <a:p>
                <a:pPr lvl="1"/>
                <a:endParaRPr lang="fr-FR" dirty="0" smtClean="0"/>
              </a:p>
              <a:p>
                <a:pPr lvl="1"/>
                <a:r>
                  <a:rPr lang="fr-FR" dirty="0" smtClean="0"/>
                  <a:t>Exemple du signal carré : </a:t>
                </a:r>
              </a:p>
              <a:p>
                <a:pPr lvl="1"/>
                <a:endParaRPr lang="fr-FR" dirty="0" smtClean="0"/>
              </a:p>
              <a:p>
                <a:pPr marL="914400" lvl="2" indent="0">
                  <a:buNone/>
                </a:pPr>
                <a:r>
                  <a:rPr lang="fr-FR" sz="2200" dirty="0" err="1" smtClean="0"/>
                  <a:t>x</a:t>
                </a:r>
                <a:r>
                  <a:rPr lang="fr-FR" sz="2200" baseline="-25000" dirty="0" err="1" smtClean="0"/>
                  <a:t>carré</a:t>
                </a:r>
                <a:r>
                  <a:rPr lang="fr-FR" sz="2200" dirty="0" smtClean="0"/>
                  <a:t>(t) = </a:t>
                </a:r>
                <a14:m>
                  <m:oMath xmlns:m="http://schemas.openxmlformats.org/officeDocument/2006/math">
                    <m:f>
                      <m:fPr>
                        <m:ctrlPr>
                          <a:rPr lang="fr-FR" sz="2200" i="1" smtClean="0">
                            <a:latin typeface="Cambria Math" panose="02040503050406030204" pitchFamily="18" charset="0"/>
                          </a:rPr>
                        </m:ctrlPr>
                      </m:fPr>
                      <m:num>
                        <m:r>
                          <a:rPr lang="fr-FR" sz="2200" b="0" i="1" smtClean="0">
                            <a:latin typeface="Cambria Math" panose="02040503050406030204" pitchFamily="18" charset="0"/>
                          </a:rPr>
                          <m:t>4</m:t>
                        </m:r>
                        <m:r>
                          <a:rPr lang="fr-FR" sz="2200" b="0" i="1" smtClean="0">
                            <a:latin typeface="Cambria Math" panose="02040503050406030204" pitchFamily="18" charset="0"/>
                          </a:rPr>
                          <m:t>𝐴</m:t>
                        </m:r>
                      </m:num>
                      <m:den>
                        <m:r>
                          <a:rPr lang="fr-FR" sz="2200" i="1" smtClean="0">
                            <a:latin typeface="Cambria Math" panose="02040503050406030204" pitchFamily="18" charset="0"/>
                            <a:ea typeface="Cambria Math" panose="02040503050406030204" pitchFamily="18" charset="0"/>
                          </a:rPr>
                          <m:t>𝜋</m:t>
                        </m:r>
                      </m:den>
                    </m:f>
                  </m:oMath>
                </a14:m>
                <a:r>
                  <a:rPr lang="fr-FR" sz="2200" dirty="0" smtClean="0"/>
                  <a:t> [ sin(</a:t>
                </a:r>
                <a14:m>
                  <m:oMath xmlns:m="http://schemas.openxmlformats.org/officeDocument/2006/math">
                    <m:r>
                      <a:rPr lang="fr-FR" sz="2200" i="1" smtClean="0">
                        <a:latin typeface="Cambria Math" panose="02040503050406030204" pitchFamily="18" charset="0"/>
                        <a:ea typeface="Cambria Math" panose="02040503050406030204" pitchFamily="18" charset="0"/>
                      </a:rPr>
                      <m:t>𝜔</m:t>
                    </m:r>
                    <m:r>
                      <a:rPr lang="fr-FR" sz="2200" b="0" i="1" smtClean="0">
                        <a:latin typeface="Cambria Math" panose="02040503050406030204" pitchFamily="18" charset="0"/>
                        <a:ea typeface="Cambria Math" panose="02040503050406030204" pitchFamily="18" charset="0"/>
                      </a:rPr>
                      <m:t>𝑡</m:t>
                    </m:r>
                    <m:r>
                      <a:rPr lang="fr-FR" sz="2200" b="0" i="1" smtClean="0">
                        <a:latin typeface="Cambria Math" panose="02040503050406030204" pitchFamily="18" charset="0"/>
                        <a:ea typeface="Cambria Math" panose="02040503050406030204" pitchFamily="18" charset="0"/>
                      </a:rPr>
                      <m:t>)+ </m:t>
                    </m:r>
                    <m:f>
                      <m:fPr>
                        <m:ctrlPr>
                          <a:rPr lang="fr-FR" sz="2200" b="0" i="1" smtClean="0">
                            <a:latin typeface="Cambria Math" panose="02040503050406030204" pitchFamily="18" charset="0"/>
                            <a:ea typeface="Cambria Math" panose="02040503050406030204" pitchFamily="18" charset="0"/>
                          </a:rPr>
                        </m:ctrlPr>
                      </m:fPr>
                      <m:num>
                        <m:r>
                          <a:rPr lang="fr-FR" sz="2200" b="0" i="1" smtClean="0">
                            <a:latin typeface="Cambria Math" panose="02040503050406030204" pitchFamily="18" charset="0"/>
                            <a:ea typeface="Cambria Math" panose="02040503050406030204" pitchFamily="18" charset="0"/>
                          </a:rPr>
                          <m:t>1</m:t>
                        </m:r>
                      </m:num>
                      <m:den>
                        <m:r>
                          <a:rPr lang="fr-FR" sz="2200" b="0" i="1" smtClean="0">
                            <a:latin typeface="Cambria Math" panose="02040503050406030204" pitchFamily="18" charset="0"/>
                            <a:ea typeface="Cambria Math" panose="02040503050406030204" pitchFamily="18" charset="0"/>
                          </a:rPr>
                          <m:t>3</m:t>
                        </m:r>
                      </m:den>
                    </m:f>
                  </m:oMath>
                </a14:m>
                <a:r>
                  <a:rPr lang="fr-FR" sz="2200" dirty="0" smtClean="0"/>
                  <a:t> sin(</a:t>
                </a:r>
                <a14:m>
                  <m:oMath xmlns:m="http://schemas.openxmlformats.org/officeDocument/2006/math">
                    <m:r>
                      <a:rPr lang="fr-FR" sz="2200" b="0" i="0" smtClean="0">
                        <a:latin typeface="Cambria Math" panose="02040503050406030204" pitchFamily="18" charset="0"/>
                        <a:ea typeface="Cambria Math" panose="02040503050406030204" pitchFamily="18" charset="0"/>
                      </a:rPr>
                      <m:t>3</m:t>
                    </m:r>
                    <m:r>
                      <a:rPr lang="fr-FR" sz="2200" i="1" smtClean="0">
                        <a:latin typeface="Cambria Math" panose="02040503050406030204" pitchFamily="18" charset="0"/>
                        <a:ea typeface="Cambria Math" panose="02040503050406030204" pitchFamily="18" charset="0"/>
                      </a:rPr>
                      <m:t>𝜔</m:t>
                    </m:r>
                    <m:r>
                      <a:rPr lang="fr-FR" sz="2200" b="0" i="1" smtClean="0">
                        <a:latin typeface="Cambria Math" panose="02040503050406030204" pitchFamily="18" charset="0"/>
                        <a:ea typeface="Cambria Math" panose="02040503050406030204" pitchFamily="18" charset="0"/>
                      </a:rPr>
                      <m:t>𝑡</m:t>
                    </m:r>
                  </m:oMath>
                </a14:m>
                <a:r>
                  <a:rPr lang="fr-FR" sz="2200" dirty="0" smtClean="0"/>
                  <a:t>) + </a:t>
                </a:r>
                <a14:m>
                  <m:oMath xmlns:m="http://schemas.openxmlformats.org/officeDocument/2006/math">
                    <m:f>
                      <m:fPr>
                        <m:ctrlPr>
                          <a:rPr lang="fr-FR" sz="2200" i="1">
                            <a:latin typeface="Cambria Math" panose="02040503050406030204" pitchFamily="18" charset="0"/>
                            <a:ea typeface="Cambria Math" panose="02040503050406030204" pitchFamily="18" charset="0"/>
                          </a:rPr>
                        </m:ctrlPr>
                      </m:fPr>
                      <m:num>
                        <m:r>
                          <a:rPr lang="fr-FR" sz="2200" i="1">
                            <a:latin typeface="Cambria Math" panose="02040503050406030204" pitchFamily="18" charset="0"/>
                            <a:ea typeface="Cambria Math" panose="02040503050406030204" pitchFamily="18" charset="0"/>
                          </a:rPr>
                          <m:t>1</m:t>
                        </m:r>
                      </m:num>
                      <m:den>
                        <m:r>
                          <a:rPr lang="fr-FR" sz="2200" b="0" i="1" smtClean="0">
                            <a:latin typeface="Cambria Math" panose="02040503050406030204" pitchFamily="18" charset="0"/>
                            <a:ea typeface="Cambria Math" panose="02040503050406030204" pitchFamily="18" charset="0"/>
                          </a:rPr>
                          <m:t>5</m:t>
                        </m:r>
                      </m:den>
                    </m:f>
                  </m:oMath>
                </a14:m>
                <a:r>
                  <a:rPr lang="fr-FR" sz="2200" dirty="0"/>
                  <a:t> sin(</a:t>
                </a:r>
                <a14:m>
                  <m:oMath xmlns:m="http://schemas.openxmlformats.org/officeDocument/2006/math">
                    <m:r>
                      <a:rPr lang="fr-FR" sz="2200" dirty="0" smtClean="0">
                        <a:latin typeface="Cambria Math" panose="02040503050406030204" pitchFamily="18" charset="0"/>
                        <a:ea typeface="Cambria Math" panose="02040503050406030204" pitchFamily="18" charset="0"/>
                      </a:rPr>
                      <m:t>5</m:t>
                    </m:r>
                    <m:r>
                      <a:rPr lang="fr-FR" sz="2200" i="1">
                        <a:latin typeface="Cambria Math" panose="02040503050406030204" pitchFamily="18" charset="0"/>
                        <a:ea typeface="Cambria Math" panose="02040503050406030204" pitchFamily="18" charset="0"/>
                      </a:rPr>
                      <m:t>𝜔</m:t>
                    </m:r>
                    <m:r>
                      <a:rPr lang="fr-FR" sz="2200" i="1">
                        <a:latin typeface="Cambria Math" panose="02040503050406030204" pitchFamily="18" charset="0"/>
                        <a:ea typeface="Cambria Math" panose="02040503050406030204" pitchFamily="18" charset="0"/>
                      </a:rPr>
                      <m:t>𝑡</m:t>
                    </m:r>
                  </m:oMath>
                </a14:m>
                <a:r>
                  <a:rPr lang="fr-FR" sz="2200" dirty="0"/>
                  <a:t>) </a:t>
                </a:r>
                <a:r>
                  <a:rPr lang="fr-FR" sz="2200" dirty="0" smtClean="0"/>
                  <a:t>+ </a:t>
                </a:r>
                <a14:m>
                  <m:oMath xmlns:m="http://schemas.openxmlformats.org/officeDocument/2006/math">
                    <m:f>
                      <m:fPr>
                        <m:ctrlPr>
                          <a:rPr lang="fr-FR" sz="2200" i="1">
                            <a:latin typeface="Cambria Math" panose="02040503050406030204" pitchFamily="18" charset="0"/>
                            <a:ea typeface="Cambria Math" panose="02040503050406030204" pitchFamily="18" charset="0"/>
                          </a:rPr>
                        </m:ctrlPr>
                      </m:fPr>
                      <m:num>
                        <m:r>
                          <a:rPr lang="fr-FR" sz="2200" i="1">
                            <a:latin typeface="Cambria Math" panose="02040503050406030204" pitchFamily="18" charset="0"/>
                            <a:ea typeface="Cambria Math" panose="02040503050406030204" pitchFamily="18" charset="0"/>
                          </a:rPr>
                          <m:t>1</m:t>
                        </m:r>
                      </m:num>
                      <m:den>
                        <m:r>
                          <a:rPr lang="fr-FR" sz="2200" b="0" i="1" smtClean="0">
                            <a:latin typeface="Cambria Math" panose="02040503050406030204" pitchFamily="18" charset="0"/>
                            <a:ea typeface="Cambria Math" panose="02040503050406030204" pitchFamily="18" charset="0"/>
                          </a:rPr>
                          <m:t>7</m:t>
                        </m:r>
                      </m:den>
                    </m:f>
                  </m:oMath>
                </a14:m>
                <a:r>
                  <a:rPr lang="fr-FR" sz="2200" dirty="0"/>
                  <a:t> sin(</a:t>
                </a:r>
                <a14:m>
                  <m:oMath xmlns:m="http://schemas.openxmlformats.org/officeDocument/2006/math">
                    <m:r>
                      <a:rPr lang="fr-FR" sz="2200" b="0" i="0" smtClean="0">
                        <a:latin typeface="Cambria Math" panose="02040503050406030204" pitchFamily="18" charset="0"/>
                        <a:ea typeface="Cambria Math" panose="02040503050406030204" pitchFamily="18" charset="0"/>
                      </a:rPr>
                      <m:t>7</m:t>
                    </m:r>
                    <m:r>
                      <a:rPr lang="fr-FR" sz="2200" i="1">
                        <a:latin typeface="Cambria Math" panose="02040503050406030204" pitchFamily="18" charset="0"/>
                        <a:ea typeface="Cambria Math" panose="02040503050406030204" pitchFamily="18" charset="0"/>
                      </a:rPr>
                      <m:t>𝜔</m:t>
                    </m:r>
                    <m:r>
                      <a:rPr lang="fr-FR" sz="2200" i="1">
                        <a:latin typeface="Cambria Math" panose="02040503050406030204" pitchFamily="18" charset="0"/>
                        <a:ea typeface="Cambria Math" panose="02040503050406030204" pitchFamily="18" charset="0"/>
                      </a:rPr>
                      <m:t>𝑡</m:t>
                    </m:r>
                  </m:oMath>
                </a14:m>
                <a:r>
                  <a:rPr lang="fr-FR" sz="2200" dirty="0"/>
                  <a:t>) </a:t>
                </a:r>
                <a:r>
                  <a:rPr lang="fr-FR" sz="2200" dirty="0" smtClean="0"/>
                  <a:t>+ …]</a:t>
                </a:r>
                <a:endParaRPr lang="fr-FR" sz="2200"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3"/>
                <a:stretch>
                  <a:fillRect l="-963" t="-906" r="-148"/>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375</a:t>
            </a:fld>
            <a:endParaRPr lang="fr-BE" dirty="0"/>
          </a:p>
        </p:txBody>
      </p:sp>
    </p:spTree>
    <p:extLst>
      <p:ext uri="{BB962C8B-B14F-4D97-AF65-F5344CB8AC3E}">
        <p14:creationId xmlns:p14="http://schemas.microsoft.com/office/powerpoint/2010/main" val="1884687893"/>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Analyse spectrale</a:t>
            </a:r>
            <a:endParaRPr lang="fr-FR" dirty="0"/>
          </a:p>
        </p:txBody>
      </p:sp>
      <p:sp>
        <p:nvSpPr>
          <p:cNvPr id="3" name="Espace réservé du contenu 2"/>
          <p:cNvSpPr>
            <a:spLocks noGrp="1"/>
          </p:cNvSpPr>
          <p:nvPr>
            <p:ph idx="1"/>
          </p:nvPr>
        </p:nvSpPr>
        <p:spPr>
          <a:xfrm>
            <a:off x="457200" y="1379909"/>
            <a:ext cx="8229600" cy="4713387"/>
          </a:xfrm>
        </p:spPr>
        <p:txBody>
          <a:bodyPr/>
          <a:lstStyle/>
          <a:p>
            <a:r>
              <a:rPr lang="fr-FR" dirty="0" smtClean="0">
                <a:solidFill>
                  <a:schemeClr val="accent6">
                    <a:lumMod val="75000"/>
                  </a:schemeClr>
                </a:solidFill>
              </a:rPr>
              <a:t>Analyse spectrale</a:t>
            </a:r>
          </a:p>
          <a:p>
            <a:pPr lvl="1"/>
            <a:r>
              <a:rPr lang="fr-FR" dirty="0">
                <a:solidFill>
                  <a:srgbClr val="0070C0"/>
                </a:solidFill>
              </a:rPr>
              <a:t>Fréquence fondamentale et harmoniques</a:t>
            </a:r>
          </a:p>
          <a:p>
            <a:pPr lvl="1"/>
            <a:endParaRPr lang="fr-FR" dirty="0" smtClean="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376</a:t>
            </a:fld>
            <a:endParaRPr lang="fr-BE" dirty="0"/>
          </a:p>
        </p:txBody>
      </p:sp>
      <p:pic>
        <p:nvPicPr>
          <p:cNvPr id="1026" name="Picture 2" descr="http://www.pianoweb.fr/synthese/constitutionduson-etcreation-4-agrand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41" y="2277963"/>
            <a:ext cx="7800975" cy="374332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5076056" y="6021868"/>
            <a:ext cx="3324949" cy="215444"/>
          </a:xfrm>
          <a:prstGeom prst="rect">
            <a:avLst/>
          </a:prstGeom>
          <a:noFill/>
        </p:spPr>
        <p:txBody>
          <a:bodyPr wrap="none" rtlCol="0">
            <a:spAutoFit/>
          </a:bodyPr>
          <a:lstStyle/>
          <a:p>
            <a:r>
              <a:rPr lang="fr-FR" sz="800" dirty="0" smtClean="0"/>
              <a:t>Source : </a:t>
            </a:r>
            <a:r>
              <a:rPr lang="fr-FR" sz="800" dirty="0"/>
              <a:t>http://</a:t>
            </a:r>
            <a:r>
              <a:rPr lang="fr-FR" sz="800" dirty="0" smtClean="0"/>
              <a:t>www.pianoweb.fr/synthese/constitutionduson-etcreation-4-agrandi.jpg</a:t>
            </a:r>
            <a:endParaRPr lang="fr-FR" sz="800" dirty="0"/>
          </a:p>
        </p:txBody>
      </p:sp>
    </p:spTree>
    <p:extLst>
      <p:ext uri="{BB962C8B-B14F-4D97-AF65-F5344CB8AC3E}">
        <p14:creationId xmlns:p14="http://schemas.microsoft.com/office/powerpoint/2010/main" val="2790338558"/>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spectrale</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 de spectres réels</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377</a:t>
            </a:fld>
            <a:endParaRPr lang="fr-BE"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603737"/>
            <a:ext cx="4032448" cy="302433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371" y="2587317"/>
            <a:ext cx="4047429" cy="3035572"/>
          </a:xfrm>
          <a:prstGeom prst="rect">
            <a:avLst/>
          </a:prstGeom>
        </p:spPr>
      </p:pic>
      <p:sp>
        <p:nvSpPr>
          <p:cNvPr id="9" name="ZoneTexte 8"/>
          <p:cNvSpPr txBox="1"/>
          <p:nvPr/>
        </p:nvSpPr>
        <p:spPr>
          <a:xfrm>
            <a:off x="1314051" y="2105647"/>
            <a:ext cx="1619354" cy="369332"/>
          </a:xfrm>
          <a:prstGeom prst="rect">
            <a:avLst/>
          </a:prstGeom>
          <a:noFill/>
        </p:spPr>
        <p:txBody>
          <a:bodyPr wrap="none" rtlCol="0">
            <a:spAutoFit/>
          </a:bodyPr>
          <a:lstStyle/>
          <a:p>
            <a:r>
              <a:rPr lang="fr-FR" dirty="0" smtClean="0"/>
              <a:t>Signal sinusoïdal</a:t>
            </a:r>
            <a:endParaRPr lang="fr-FR" dirty="0"/>
          </a:p>
        </p:txBody>
      </p:sp>
      <p:sp>
        <p:nvSpPr>
          <p:cNvPr id="10" name="ZoneTexte 9"/>
          <p:cNvSpPr txBox="1"/>
          <p:nvPr/>
        </p:nvSpPr>
        <p:spPr>
          <a:xfrm>
            <a:off x="5724128" y="2037965"/>
            <a:ext cx="1196161" cy="369332"/>
          </a:xfrm>
          <a:prstGeom prst="rect">
            <a:avLst/>
          </a:prstGeom>
          <a:noFill/>
        </p:spPr>
        <p:txBody>
          <a:bodyPr wrap="none" rtlCol="0">
            <a:spAutoFit/>
          </a:bodyPr>
          <a:lstStyle/>
          <a:p>
            <a:r>
              <a:rPr lang="fr-FR" dirty="0" smtClean="0"/>
              <a:t>Signal carré</a:t>
            </a:r>
            <a:endParaRPr lang="fr-FR" dirty="0"/>
          </a:p>
        </p:txBody>
      </p:sp>
    </p:spTree>
    <p:extLst>
      <p:ext uri="{BB962C8B-B14F-4D97-AF65-F5344CB8AC3E}">
        <p14:creationId xmlns:p14="http://schemas.microsoft.com/office/powerpoint/2010/main" val="232085605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5067250" y="4248497"/>
            <a:ext cx="3105150" cy="1628775"/>
          </a:xfrm>
          <a:prstGeom prst="rect">
            <a:avLst/>
          </a:prstGeom>
        </p:spPr>
      </p:pic>
      <p:sp>
        <p:nvSpPr>
          <p:cNvPr id="2" name="Titre 1"/>
          <p:cNvSpPr>
            <a:spLocks noGrp="1"/>
          </p:cNvSpPr>
          <p:nvPr>
            <p:ph type="title"/>
          </p:nvPr>
        </p:nvSpPr>
        <p:spPr/>
        <p:txBody>
          <a:bodyPr/>
          <a:lstStyle/>
          <a:p>
            <a:r>
              <a:rPr lang="fr-FR" dirty="0" smtClean="0"/>
              <a:t>Analyse spectrale</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Remarque</a:t>
            </a: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378</a:t>
            </a:fld>
            <a:endParaRPr lang="fr-BE" dirty="0"/>
          </a:p>
        </p:txBody>
      </p:sp>
      <p:pic>
        <p:nvPicPr>
          <p:cNvPr id="9" name="Image 8"/>
          <p:cNvPicPr>
            <a:picLocks noChangeAspect="1"/>
          </p:cNvPicPr>
          <p:nvPr/>
        </p:nvPicPr>
        <p:blipFill>
          <a:blip r:embed="rId3"/>
          <a:stretch>
            <a:fillRect/>
          </a:stretch>
        </p:blipFill>
        <p:spPr>
          <a:xfrm>
            <a:off x="5067250" y="2016249"/>
            <a:ext cx="3105150" cy="1628775"/>
          </a:xfrm>
          <a:prstGeom prst="rect">
            <a:avLst/>
          </a:prstGeom>
        </p:spPr>
      </p:pic>
      <p:pic>
        <p:nvPicPr>
          <p:cNvPr id="13" name="Image 12"/>
          <p:cNvPicPr>
            <a:picLocks noChangeAspect="1"/>
          </p:cNvPicPr>
          <p:nvPr/>
        </p:nvPicPr>
        <p:blipFill>
          <a:blip r:embed="rId4"/>
          <a:stretch>
            <a:fillRect/>
          </a:stretch>
        </p:blipFill>
        <p:spPr>
          <a:xfrm>
            <a:off x="1082809" y="4248498"/>
            <a:ext cx="3057143" cy="1552381"/>
          </a:xfrm>
          <a:prstGeom prst="rect">
            <a:avLst/>
          </a:prstGeom>
        </p:spPr>
      </p:pic>
      <p:pic>
        <p:nvPicPr>
          <p:cNvPr id="14" name="Image 13"/>
          <p:cNvPicPr>
            <a:picLocks noChangeAspect="1"/>
          </p:cNvPicPr>
          <p:nvPr/>
        </p:nvPicPr>
        <p:blipFill>
          <a:blip r:embed="rId5"/>
          <a:stretch>
            <a:fillRect/>
          </a:stretch>
        </p:blipFill>
        <p:spPr>
          <a:xfrm>
            <a:off x="5076056" y="1980669"/>
            <a:ext cx="3047619" cy="1704762"/>
          </a:xfrm>
          <a:prstGeom prst="rect">
            <a:avLst/>
          </a:prstGeom>
        </p:spPr>
      </p:pic>
      <p:pic>
        <p:nvPicPr>
          <p:cNvPr id="16" name="Image 15"/>
          <p:cNvPicPr>
            <a:picLocks noChangeAspect="1"/>
          </p:cNvPicPr>
          <p:nvPr/>
        </p:nvPicPr>
        <p:blipFill>
          <a:blip r:embed="rId6"/>
          <a:stretch>
            <a:fillRect/>
          </a:stretch>
        </p:blipFill>
        <p:spPr>
          <a:xfrm>
            <a:off x="949599" y="2190193"/>
            <a:ext cx="3280320" cy="1454831"/>
          </a:xfrm>
          <a:prstGeom prst="rect">
            <a:avLst/>
          </a:prstGeom>
        </p:spPr>
      </p:pic>
      <p:pic>
        <p:nvPicPr>
          <p:cNvPr id="7" name="Image 6"/>
          <p:cNvPicPr>
            <a:picLocks noChangeAspect="1"/>
          </p:cNvPicPr>
          <p:nvPr/>
        </p:nvPicPr>
        <p:blipFill>
          <a:blip r:embed="rId7"/>
          <a:stretch>
            <a:fillRect/>
          </a:stretch>
        </p:blipFill>
        <p:spPr>
          <a:xfrm>
            <a:off x="5109916" y="4220129"/>
            <a:ext cx="2990476" cy="1657143"/>
          </a:xfrm>
          <a:prstGeom prst="rect">
            <a:avLst/>
          </a:prstGeom>
        </p:spPr>
      </p:pic>
    </p:spTree>
    <p:extLst>
      <p:ext uri="{BB962C8B-B14F-4D97-AF65-F5344CB8AC3E}">
        <p14:creationId xmlns:p14="http://schemas.microsoft.com/office/powerpoint/2010/main" val="6147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spectrale</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457200" y="1412776"/>
                <a:ext cx="8229600" cy="2160239"/>
              </a:xfrm>
            </p:spPr>
            <p:txBody>
              <a:bodyPr>
                <a:normAutofit fontScale="92500" lnSpcReduction="20000"/>
              </a:bodyPr>
              <a:lstStyle/>
              <a:p>
                <a:r>
                  <a:rPr lang="fr-FR" sz="2600" dirty="0" smtClean="0">
                    <a:solidFill>
                      <a:schemeClr val="accent6">
                        <a:lumMod val="75000"/>
                      </a:schemeClr>
                    </a:solidFill>
                  </a:rPr>
                  <a:t>Les décibels</a:t>
                </a:r>
              </a:p>
              <a:p>
                <a:pPr marL="457200" lvl="1" indent="0">
                  <a:buNone/>
                </a:pPr>
                <a:r>
                  <a:rPr lang="fr-FR" sz="2400" dirty="0" smtClean="0"/>
                  <a:t>			dB = 10 log </a:t>
                </a:r>
                <a14:m>
                  <m:oMath xmlns:m="http://schemas.openxmlformats.org/officeDocument/2006/math">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𝑃</m:t>
                        </m:r>
                        <m:r>
                          <a:rPr lang="fr-FR" sz="2400" b="0" i="1" smtClean="0">
                            <a:latin typeface="Cambria Math" panose="02040503050406030204" pitchFamily="18" charset="0"/>
                          </a:rPr>
                          <m:t>1</m:t>
                        </m:r>
                      </m:num>
                      <m:den>
                        <m:r>
                          <a:rPr lang="fr-FR" sz="2400" b="0" i="1" smtClean="0">
                            <a:latin typeface="Cambria Math" panose="02040503050406030204" pitchFamily="18" charset="0"/>
                          </a:rPr>
                          <m:t>𝑃</m:t>
                        </m:r>
                        <m:r>
                          <a:rPr lang="fr-FR" sz="2400" b="0" i="1" smtClean="0">
                            <a:latin typeface="Cambria Math" panose="02040503050406030204" pitchFamily="18" charset="0"/>
                          </a:rPr>
                          <m:t>2</m:t>
                        </m:r>
                      </m:den>
                    </m:f>
                  </m:oMath>
                </a14:m>
                <a:r>
                  <a:rPr lang="fr-FR" sz="2400" dirty="0" smtClean="0"/>
                  <a:t>  </a:t>
                </a:r>
              </a:p>
              <a:p>
                <a:endParaRPr lang="fr-FR" dirty="0" smtClean="0"/>
              </a:p>
              <a:p>
                <a:r>
                  <a:rPr lang="fr-FR" sz="2600" dirty="0" smtClean="0">
                    <a:solidFill>
                      <a:schemeClr val="accent6">
                        <a:lumMod val="75000"/>
                      </a:schemeClr>
                    </a:solidFill>
                  </a:rPr>
                  <a:t>Valeurs courantes </a:t>
                </a:r>
              </a:p>
              <a:p>
                <a:pPr lvl="1"/>
                <a:r>
                  <a:rPr lang="fr-FR" dirty="0" smtClean="0"/>
                  <a:t>3dB = facteur 2</a:t>
                </a:r>
              </a:p>
              <a:p>
                <a:pPr lvl="1"/>
                <a:r>
                  <a:rPr lang="fr-FR" dirty="0" smtClean="0"/>
                  <a:t>10 dB = facteur 10</a:t>
                </a:r>
              </a:p>
              <a:p>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457200" y="1412776"/>
                <a:ext cx="8229600" cy="2160239"/>
              </a:xfrm>
              <a:blipFill rotWithShape="0">
                <a:blip r:embed="rId3"/>
                <a:stretch>
                  <a:fillRect l="-963" t="-5367" b="-3955"/>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379</a:t>
            </a:fld>
            <a:endParaRPr lang="fr-BE" dirty="0"/>
          </a:p>
        </p:txBody>
      </p:sp>
      <p:graphicFrame>
        <p:nvGraphicFramePr>
          <p:cNvPr id="7" name="Tableau 6"/>
          <p:cNvGraphicFramePr>
            <a:graphicFrameLocks noGrp="1"/>
          </p:cNvGraphicFramePr>
          <p:nvPr>
            <p:extLst/>
          </p:nvPr>
        </p:nvGraphicFramePr>
        <p:xfrm>
          <a:off x="1644352" y="3569424"/>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fr-FR" dirty="0" smtClean="0"/>
                        <a:t>Décibel</a:t>
                      </a:r>
                      <a:endParaRPr lang="fr-FR" dirty="0"/>
                    </a:p>
                  </a:txBody>
                  <a:tcPr/>
                </a:tc>
                <a:tc>
                  <a:txBody>
                    <a:bodyPr/>
                    <a:lstStyle/>
                    <a:p>
                      <a:pPr algn="ctr"/>
                      <a:r>
                        <a:rPr lang="fr-FR" dirty="0" smtClean="0"/>
                        <a:t>Correspond à une puissance …</a:t>
                      </a:r>
                      <a:endParaRPr lang="fr-FR" dirty="0"/>
                    </a:p>
                  </a:txBody>
                  <a:tcPr/>
                </a:tc>
              </a:tr>
              <a:tr h="370840">
                <a:tc>
                  <a:txBody>
                    <a:bodyPr/>
                    <a:lstStyle/>
                    <a:p>
                      <a:pPr algn="ctr"/>
                      <a:r>
                        <a:rPr lang="fr-FR" dirty="0" smtClean="0"/>
                        <a:t>Diminution</a:t>
                      </a:r>
                      <a:r>
                        <a:rPr lang="fr-FR" baseline="0" dirty="0" smtClean="0"/>
                        <a:t> de </a:t>
                      </a:r>
                      <a:r>
                        <a:rPr lang="fr-FR" dirty="0" smtClean="0"/>
                        <a:t> 3 dB</a:t>
                      </a:r>
                      <a:endParaRPr lang="fr-FR" dirty="0"/>
                    </a:p>
                  </a:txBody>
                  <a:tcPr/>
                </a:tc>
                <a:tc>
                  <a:txBody>
                    <a:bodyPr/>
                    <a:lstStyle/>
                    <a:p>
                      <a:pPr algn="ctr"/>
                      <a:r>
                        <a:rPr lang="fr-FR" dirty="0" smtClean="0"/>
                        <a:t>Divisée par 2</a:t>
                      </a:r>
                      <a:endParaRPr lang="fr-FR"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Augmentation</a:t>
                      </a:r>
                      <a:r>
                        <a:rPr lang="fr-FR" baseline="0" dirty="0" smtClean="0"/>
                        <a:t> de</a:t>
                      </a:r>
                      <a:r>
                        <a:rPr lang="fr-FR" dirty="0" smtClean="0"/>
                        <a:t> 3 dB</a:t>
                      </a:r>
                    </a:p>
                  </a:txBody>
                  <a:tcPr/>
                </a:tc>
                <a:tc>
                  <a:txBody>
                    <a:bodyPr/>
                    <a:lstStyle/>
                    <a:p>
                      <a:pPr algn="ctr"/>
                      <a:r>
                        <a:rPr lang="fr-FR" dirty="0" smtClean="0"/>
                        <a:t>Multipliée par 2</a:t>
                      </a:r>
                      <a:endParaRPr lang="fr-FR"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Diminution</a:t>
                      </a:r>
                      <a:r>
                        <a:rPr lang="fr-FR" baseline="0" dirty="0" smtClean="0"/>
                        <a:t> de </a:t>
                      </a:r>
                      <a:r>
                        <a:rPr lang="fr-FR" dirty="0" smtClean="0"/>
                        <a:t>- 10 dB</a:t>
                      </a:r>
                    </a:p>
                  </a:txBody>
                  <a:tcPr/>
                </a:tc>
                <a:tc>
                  <a:txBody>
                    <a:bodyPr/>
                    <a:lstStyle/>
                    <a:p>
                      <a:pPr algn="ctr"/>
                      <a:r>
                        <a:rPr lang="fr-FR" dirty="0" smtClean="0"/>
                        <a:t>Divisée par 10</a:t>
                      </a:r>
                      <a:endParaRPr lang="fr-FR"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Augmentation</a:t>
                      </a:r>
                      <a:r>
                        <a:rPr lang="fr-FR" baseline="0" dirty="0" smtClean="0"/>
                        <a:t> de</a:t>
                      </a:r>
                      <a:r>
                        <a:rPr lang="fr-FR" dirty="0" smtClean="0"/>
                        <a:t> + 10 dB</a:t>
                      </a:r>
                    </a:p>
                  </a:txBody>
                  <a:tcPr/>
                </a:tc>
                <a:tc>
                  <a:txBody>
                    <a:bodyPr/>
                    <a:lstStyle/>
                    <a:p>
                      <a:pPr algn="ctr"/>
                      <a:r>
                        <a:rPr lang="fr-FR" dirty="0" smtClean="0"/>
                        <a:t>Multipliée par 10</a:t>
                      </a:r>
                      <a:endParaRPr lang="fr-FR"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Diminution</a:t>
                      </a:r>
                      <a:r>
                        <a:rPr lang="fr-FR" baseline="0" dirty="0" smtClean="0"/>
                        <a:t> de </a:t>
                      </a:r>
                      <a:r>
                        <a:rPr lang="fr-FR" dirty="0" smtClean="0"/>
                        <a:t>- 20 dB</a:t>
                      </a:r>
                    </a:p>
                  </a:txBody>
                  <a:tcPr/>
                </a:tc>
                <a:tc>
                  <a:txBody>
                    <a:bodyPr/>
                    <a:lstStyle/>
                    <a:p>
                      <a:pPr algn="ctr"/>
                      <a:r>
                        <a:rPr lang="fr-FR" dirty="0" smtClean="0"/>
                        <a:t>Divisée par 100</a:t>
                      </a:r>
                      <a:endParaRPr lang="fr-FR"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Augmentation</a:t>
                      </a:r>
                      <a:r>
                        <a:rPr lang="fr-FR" baseline="0" dirty="0" smtClean="0"/>
                        <a:t> de</a:t>
                      </a:r>
                      <a:r>
                        <a:rPr lang="fr-FR" dirty="0" smtClean="0"/>
                        <a:t> + 20 dB</a:t>
                      </a:r>
                    </a:p>
                  </a:txBody>
                  <a:tcPr/>
                </a:tc>
                <a:tc>
                  <a:txBody>
                    <a:bodyPr/>
                    <a:lstStyle/>
                    <a:p>
                      <a:pPr algn="ctr"/>
                      <a:r>
                        <a:rPr lang="fr-FR" dirty="0" smtClean="0"/>
                        <a:t>Multipliée par 100</a:t>
                      </a:r>
                      <a:endParaRPr lang="fr-FR" dirty="0"/>
                    </a:p>
                  </a:txBody>
                  <a:tcPr/>
                </a:tc>
              </a:tr>
            </a:tbl>
          </a:graphicData>
        </a:graphic>
      </p:graphicFrame>
      <p:sp>
        <p:nvSpPr>
          <p:cNvPr id="8" name="ZoneTexte 7"/>
          <p:cNvSpPr txBox="1"/>
          <p:nvPr/>
        </p:nvSpPr>
        <p:spPr>
          <a:xfrm>
            <a:off x="6225065" y="1412776"/>
            <a:ext cx="1587294" cy="369332"/>
          </a:xfrm>
          <a:prstGeom prst="rect">
            <a:avLst/>
          </a:prstGeom>
          <a:noFill/>
        </p:spPr>
        <p:txBody>
          <a:bodyPr wrap="none" rtlCol="0">
            <a:spAutoFit/>
          </a:bodyPr>
          <a:lstStyle/>
          <a:p>
            <a:r>
              <a:rPr lang="fr-FR" dirty="0" smtClean="0">
                <a:sym typeface="Wingdings" panose="05000000000000000000" pitchFamily="2" charset="2"/>
              </a:rPr>
              <a:t>Puissance reçue</a:t>
            </a:r>
            <a:endParaRPr lang="fr-FR" dirty="0"/>
          </a:p>
        </p:txBody>
      </p:sp>
      <p:sp>
        <p:nvSpPr>
          <p:cNvPr id="9" name="ZoneTexte 8"/>
          <p:cNvSpPr txBox="1"/>
          <p:nvPr/>
        </p:nvSpPr>
        <p:spPr>
          <a:xfrm>
            <a:off x="6194609" y="2146794"/>
            <a:ext cx="1617751" cy="369332"/>
          </a:xfrm>
          <a:prstGeom prst="rect">
            <a:avLst/>
          </a:prstGeom>
          <a:noFill/>
        </p:spPr>
        <p:txBody>
          <a:bodyPr wrap="none" rtlCol="0">
            <a:spAutoFit/>
          </a:bodyPr>
          <a:lstStyle/>
          <a:p>
            <a:r>
              <a:rPr lang="fr-FR" dirty="0" smtClean="0">
                <a:sym typeface="Wingdings" panose="05000000000000000000" pitchFamily="2" charset="2"/>
              </a:rPr>
              <a:t>Puissance émise</a:t>
            </a:r>
            <a:endParaRPr lang="fr-FR" dirty="0"/>
          </a:p>
        </p:txBody>
      </p:sp>
      <p:cxnSp>
        <p:nvCxnSpPr>
          <p:cNvPr id="11" name="Connecteur droit avec flèche 10"/>
          <p:cNvCxnSpPr>
            <a:endCxn id="8" idx="1"/>
          </p:cNvCxnSpPr>
          <p:nvPr/>
        </p:nvCxnSpPr>
        <p:spPr>
          <a:xfrm flipV="1">
            <a:off x="4788024" y="1597442"/>
            <a:ext cx="1437041" cy="269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a:endCxn id="9" idx="1"/>
          </p:cNvCxnSpPr>
          <p:nvPr/>
        </p:nvCxnSpPr>
        <p:spPr>
          <a:xfrm>
            <a:off x="4788024" y="2146794"/>
            <a:ext cx="1406585"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094702" y="1682223"/>
            <a:ext cx="1981354" cy="7340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008081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normAutofit/>
          </a:bodyPr>
          <a:lstStyle/>
          <a:p>
            <a:pPr eaLnBrk="1" hangingPunct="1"/>
            <a:r>
              <a:rPr lang="fr-BE" altLang="fr-FR" dirty="0"/>
              <a:t>Conception de réseau hiérarchique</a:t>
            </a:r>
          </a:p>
        </p:txBody>
      </p:sp>
      <p:sp>
        <p:nvSpPr>
          <p:cNvPr id="41988" name="Rectangle 3"/>
          <p:cNvSpPr>
            <a:spLocks noGrp="1" noChangeArrowheads="1"/>
          </p:cNvSpPr>
          <p:nvPr>
            <p:ph type="body" idx="1"/>
          </p:nvPr>
        </p:nvSpPr>
        <p:spPr/>
        <p:txBody>
          <a:bodyPr/>
          <a:lstStyle/>
          <a:p>
            <a:pPr eaLnBrk="1" hangingPunct="1">
              <a:lnSpc>
                <a:spcPct val="90000"/>
              </a:lnSpc>
            </a:pPr>
            <a:r>
              <a:rPr lang="fr-FR" altLang="fr-FR" sz="2800" dirty="0" smtClean="0">
                <a:solidFill>
                  <a:schemeClr val="accent6">
                    <a:lumMod val="75000"/>
                  </a:schemeClr>
                </a:solidFill>
              </a:rPr>
              <a:t>Analyse de flux de trafic</a:t>
            </a:r>
          </a:p>
          <a:p>
            <a:pPr lvl="1" eaLnBrk="1" hangingPunct="1">
              <a:lnSpc>
                <a:spcPct val="90000"/>
              </a:lnSpc>
            </a:pPr>
            <a:r>
              <a:rPr lang="fr-FR" altLang="fr-FR" sz="2400" dirty="0" smtClean="0">
                <a:solidFill>
                  <a:srgbClr val="0070C0"/>
                </a:solidFill>
              </a:rPr>
              <a:t>Mesurer </a:t>
            </a:r>
          </a:p>
          <a:p>
            <a:pPr lvl="2" eaLnBrk="1" hangingPunct="1">
              <a:lnSpc>
                <a:spcPct val="90000"/>
              </a:lnSpc>
            </a:pPr>
            <a:r>
              <a:rPr lang="fr-FR" altLang="fr-FR" sz="2000" dirty="0" smtClean="0"/>
              <a:t>L’utilisation de la bande passante sur un réseau</a:t>
            </a:r>
          </a:p>
          <a:p>
            <a:pPr lvl="2" eaLnBrk="1" hangingPunct="1">
              <a:lnSpc>
                <a:spcPct val="90000"/>
              </a:lnSpc>
            </a:pPr>
            <a:r>
              <a:rPr lang="fr-FR" altLang="fr-FR" sz="2000" dirty="0" smtClean="0"/>
              <a:t>Toutes les données du réseau contribuent au trafic, quelle que soit leur utilité ou leur source </a:t>
            </a:r>
          </a:p>
          <a:p>
            <a:pPr lvl="1" eaLnBrk="1" hangingPunct="1">
              <a:lnSpc>
                <a:spcPct val="90000"/>
              </a:lnSpc>
            </a:pPr>
            <a:r>
              <a:rPr lang="fr-FR" altLang="fr-FR" sz="2400" dirty="0" smtClean="0">
                <a:solidFill>
                  <a:srgbClr val="0070C0"/>
                </a:solidFill>
              </a:rPr>
              <a:t>Analyser </a:t>
            </a:r>
          </a:p>
          <a:p>
            <a:pPr lvl="2" eaLnBrk="1" hangingPunct="1">
              <a:lnSpc>
                <a:spcPct val="90000"/>
              </a:lnSpc>
            </a:pPr>
            <a:r>
              <a:rPr lang="fr-FR" altLang="fr-FR" sz="2000" dirty="0" smtClean="0"/>
              <a:t>Les données pour le réglage des performances,  la mise à niveau du matériel</a:t>
            </a:r>
          </a:p>
          <a:p>
            <a:pPr lvl="1" eaLnBrk="1" hangingPunct="1">
              <a:lnSpc>
                <a:spcPct val="90000"/>
              </a:lnSpc>
            </a:pPr>
            <a:r>
              <a:rPr lang="fr-FR" altLang="fr-FR" sz="2400" dirty="0" smtClean="0">
                <a:solidFill>
                  <a:srgbClr val="0070C0"/>
                </a:solidFill>
              </a:rPr>
              <a:t>Régulièrement</a:t>
            </a:r>
          </a:p>
          <a:p>
            <a:pPr lvl="2" eaLnBrk="1" hangingPunct="1">
              <a:lnSpc>
                <a:spcPct val="90000"/>
              </a:lnSpc>
            </a:pPr>
            <a:r>
              <a:rPr lang="fr-FR" altLang="fr-FR" sz="2000" dirty="0" smtClean="0"/>
              <a:t>Effectuez et conservez régulièrement des analyses de flux de trafic</a:t>
            </a:r>
          </a:p>
          <a:p>
            <a:pPr lvl="2" eaLnBrk="1" hangingPunct="1">
              <a:lnSpc>
                <a:spcPct val="90000"/>
              </a:lnSpc>
            </a:pPr>
            <a:r>
              <a:rPr lang="fr-FR" altLang="fr-FR" sz="2000" dirty="0" smtClean="0"/>
              <a:t>A réaliser à différents moments de la journée</a:t>
            </a:r>
            <a:endParaRPr lang="fr-BE" altLang="fr-FR" sz="2000" dirty="0" smtClean="0"/>
          </a:p>
        </p:txBody>
      </p:sp>
      <p:sp>
        <p:nvSpPr>
          <p:cNvPr id="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38</a:t>
            </a:fld>
            <a:endParaRPr lang="fr-BE" dirty="0"/>
          </a:p>
        </p:txBody>
      </p:sp>
      <p:sp>
        <p:nvSpPr>
          <p:cNvPr id="5"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640293211"/>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spectrale</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Facilité d'utilisation</a:t>
            </a:r>
          </a:p>
          <a:p>
            <a:pPr lvl="1"/>
            <a:r>
              <a:rPr lang="fr-FR" dirty="0" smtClean="0">
                <a:solidFill>
                  <a:srgbClr val="0070C0"/>
                </a:solidFill>
              </a:rPr>
              <a:t>Au niveau des graphiques</a:t>
            </a:r>
          </a:p>
          <a:p>
            <a:pPr lvl="2"/>
            <a:r>
              <a:rPr lang="fr-FR" dirty="0" smtClean="0"/>
              <a:t> Des valeurs dont l'écart est important peuvent être facilement représentées sur un graphique. </a:t>
            </a:r>
          </a:p>
          <a:p>
            <a:pPr lvl="1"/>
            <a:r>
              <a:rPr lang="fr-FR" dirty="0" smtClean="0">
                <a:solidFill>
                  <a:srgbClr val="0070C0"/>
                </a:solidFill>
              </a:rPr>
              <a:t>Au niveau des calculs</a:t>
            </a:r>
          </a:p>
          <a:p>
            <a:pPr lvl="2"/>
            <a:r>
              <a:rPr lang="fr-FR" dirty="0" smtClean="0"/>
              <a:t>Exprimés </a:t>
            </a:r>
            <a:r>
              <a:rPr lang="fr-FR" dirty="0"/>
              <a:t>en dB, les gains ou pertes de puissances s'additionnent.</a:t>
            </a:r>
          </a:p>
          <a:p>
            <a:pPr lvl="3"/>
            <a:r>
              <a:rPr lang="fr-FR" dirty="0" smtClean="0"/>
              <a:t>Si chacun des câbles jusqu'à l'antenne occasionne -1,5dB </a:t>
            </a:r>
            <a:r>
              <a:rPr lang="fr-FR" dirty="0"/>
              <a:t>de </a:t>
            </a:r>
            <a:r>
              <a:rPr lang="fr-FR" dirty="0" smtClean="0"/>
              <a:t>pertes. </a:t>
            </a:r>
          </a:p>
          <a:p>
            <a:pPr lvl="3"/>
            <a:r>
              <a:rPr lang="fr-FR" dirty="0" smtClean="0"/>
              <a:t>L'atténuation résultante est de 50% : -1,5 -1,5 = -3dB</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380</a:t>
            </a:fld>
            <a:endParaRPr lang="fr-BE"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723" y="4221088"/>
            <a:ext cx="4526494" cy="1944216"/>
          </a:xfrm>
          <a:prstGeom prst="rect">
            <a:avLst/>
          </a:prstGeom>
        </p:spPr>
      </p:pic>
    </p:spTree>
    <p:extLst>
      <p:ext uri="{BB962C8B-B14F-4D97-AF65-F5344CB8AC3E}">
        <p14:creationId xmlns:p14="http://schemas.microsoft.com/office/powerpoint/2010/main" val="393509919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spectrale</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smtClean="0">
                    <a:solidFill>
                      <a:schemeClr val="accent6">
                        <a:lumMod val="75000"/>
                      </a:schemeClr>
                    </a:solidFill>
                  </a:rPr>
                  <a:t>Les décibels</a:t>
                </a:r>
              </a:p>
              <a:p>
                <a:pPr lvl="1"/>
                <a:r>
                  <a:rPr lang="fr-FR" dirty="0"/>
                  <a:t>La sensibilité d'un récepteur RF peut lui permettre de détecter un signal de </a:t>
                </a:r>
                <a:r>
                  <a:rPr lang="fr-FR" dirty="0" smtClean="0"/>
                  <a:t>0,000000001Watts (graduation des axes difficile). </a:t>
                </a:r>
                <a:endParaRPr lang="fr-FR" dirty="0"/>
              </a:p>
              <a:p>
                <a:r>
                  <a:rPr lang="fr-FR" dirty="0" smtClean="0">
                    <a:solidFill>
                      <a:schemeClr val="accent6">
                        <a:lumMod val="75000"/>
                      </a:schemeClr>
                    </a:solidFill>
                  </a:rPr>
                  <a:t>Les dBm</a:t>
                </a:r>
              </a:p>
              <a:p>
                <a:pPr lvl="1"/>
                <a:r>
                  <a:rPr lang="fr-FR" dirty="0" smtClean="0"/>
                  <a:t>Les dB fournissent des rapports, pas des valeurs absolues.</a:t>
                </a:r>
              </a:p>
              <a:p>
                <a:pPr lvl="1"/>
                <a:r>
                  <a:rPr lang="fr-FR" dirty="0" smtClean="0"/>
                  <a:t>Formules : </a:t>
                </a:r>
              </a:p>
              <a:p>
                <a:pPr lvl="2"/>
                <a:r>
                  <a:rPr lang="fr-FR" sz="2200" dirty="0" smtClean="0"/>
                  <a:t>dBm </a:t>
                </a:r>
                <a:r>
                  <a:rPr lang="fr-FR" sz="2200" dirty="0"/>
                  <a:t>= 10 log </a:t>
                </a:r>
                <a14:m>
                  <m:oMath xmlns:m="http://schemas.openxmlformats.org/officeDocument/2006/math">
                    <m:f>
                      <m:fPr>
                        <m:ctrlPr>
                          <a:rPr lang="fr-FR" sz="2600" i="1">
                            <a:latin typeface="Cambria Math" panose="02040503050406030204" pitchFamily="18" charset="0"/>
                          </a:rPr>
                        </m:ctrlPr>
                      </m:fPr>
                      <m:num>
                        <m:r>
                          <m:rPr>
                            <m:sty m:val="p"/>
                          </m:rPr>
                          <a:rPr lang="fr-FR" sz="2600" i="0">
                            <a:latin typeface="Cambria Math" panose="02040503050406030204" pitchFamily="18" charset="0"/>
                          </a:rPr>
                          <m:t>P</m:t>
                        </m:r>
                        <m:r>
                          <a:rPr lang="fr-FR" sz="2600" i="0" baseline="-25000">
                            <a:latin typeface="Cambria Math" panose="02040503050406030204" pitchFamily="18" charset="0"/>
                          </a:rPr>
                          <m:t>1</m:t>
                        </m:r>
                      </m:num>
                      <m:den>
                        <m:r>
                          <m:rPr>
                            <m:sty m:val="p"/>
                          </m:rPr>
                          <a:rPr lang="fr-FR" sz="2600" i="0">
                            <a:latin typeface="Cambria Math" panose="02040503050406030204" pitchFamily="18" charset="0"/>
                          </a:rPr>
                          <m:t>P</m:t>
                        </m:r>
                        <m:r>
                          <m:rPr>
                            <m:sty m:val="p"/>
                          </m:rPr>
                          <a:rPr lang="fr-FR" sz="2600" b="0" i="0" baseline="-25000" smtClean="0">
                            <a:latin typeface="Cambria Math" panose="02040503050406030204" pitchFamily="18" charset="0"/>
                          </a:rPr>
                          <m:t>r</m:t>
                        </m:r>
                        <m:r>
                          <a:rPr lang="fr-FR" sz="2600" b="0" i="0" baseline="-25000" smtClean="0">
                            <a:latin typeface="Cambria Math" panose="02040503050406030204" pitchFamily="18" charset="0"/>
                          </a:rPr>
                          <m:t>é</m:t>
                        </m:r>
                        <m:r>
                          <m:rPr>
                            <m:sty m:val="p"/>
                          </m:rPr>
                          <a:rPr lang="fr-FR" sz="2600" b="0" i="0" baseline="-25000" smtClean="0">
                            <a:latin typeface="Cambria Math" panose="02040503050406030204" pitchFamily="18" charset="0"/>
                          </a:rPr>
                          <m:t>f</m:t>
                        </m:r>
                      </m:den>
                    </m:f>
                  </m:oMath>
                </a14:m>
                <a:r>
                  <a:rPr lang="fr-FR" sz="2200" dirty="0"/>
                  <a:t>  </a:t>
                </a:r>
                <a:r>
                  <a:rPr lang="fr-FR" sz="2200" dirty="0" smtClean="0"/>
                  <a:t>= </a:t>
                </a:r>
                <a:r>
                  <a:rPr lang="fr-FR" sz="2200" dirty="0"/>
                  <a:t>10 </a:t>
                </a:r>
                <a:r>
                  <a:rPr lang="fr-FR" sz="2200" dirty="0" smtClean="0"/>
                  <a:t>log </a:t>
                </a:r>
                <a14:m>
                  <m:oMath xmlns:m="http://schemas.openxmlformats.org/officeDocument/2006/math">
                    <m:f>
                      <m:fPr>
                        <m:ctrlPr>
                          <a:rPr lang="fr-FR" sz="2600" i="1" smtClean="0">
                            <a:latin typeface="Cambria Math" panose="02040503050406030204" pitchFamily="18" charset="0"/>
                          </a:rPr>
                        </m:ctrlPr>
                      </m:fPr>
                      <m:num>
                        <m:r>
                          <a:rPr lang="fr-FR" sz="2600" b="0" i="1" smtClean="0">
                            <a:latin typeface="Cambria Math" panose="02040503050406030204" pitchFamily="18" charset="0"/>
                          </a:rPr>
                          <m:t>𝑃</m:t>
                        </m:r>
                        <m:r>
                          <a:rPr lang="fr-FR" sz="2600" b="0" i="1" baseline="-25000" smtClean="0">
                            <a:latin typeface="Cambria Math" panose="02040503050406030204" pitchFamily="18" charset="0"/>
                          </a:rPr>
                          <m:t>1</m:t>
                        </m:r>
                      </m:num>
                      <m:den>
                        <m:r>
                          <a:rPr lang="fr-FR" sz="2600" b="0" i="1" smtClean="0">
                            <a:latin typeface="Cambria Math" panose="02040503050406030204" pitchFamily="18" charset="0"/>
                          </a:rPr>
                          <m:t>1</m:t>
                        </m:r>
                        <m:r>
                          <a:rPr lang="fr-FR" sz="2600" b="0" i="1" smtClean="0">
                            <a:latin typeface="Cambria Math" panose="02040503050406030204" pitchFamily="18" charset="0"/>
                          </a:rPr>
                          <m:t>𝑚𝑊</m:t>
                        </m:r>
                      </m:den>
                    </m:f>
                  </m:oMath>
                </a14:m>
                <a:r>
                  <a:rPr lang="fr-FR" sz="2200" dirty="0" smtClean="0"/>
                  <a:t> = </a:t>
                </a:r>
                <a:r>
                  <a:rPr lang="fr-FR" sz="2200" dirty="0"/>
                  <a:t>10 log </a:t>
                </a:r>
                <a:r>
                  <a:rPr lang="fr-FR" sz="2200" dirty="0" smtClean="0"/>
                  <a:t>P</a:t>
                </a:r>
                <a:r>
                  <a:rPr lang="fr-FR" sz="2200" baseline="-25000" dirty="0" smtClean="0"/>
                  <a:t>1</a:t>
                </a:r>
                <a:r>
                  <a:rPr lang="fr-FR" sz="2200" dirty="0" smtClean="0"/>
                  <a:t> (exprimé en mW)</a:t>
                </a:r>
              </a:p>
              <a:p>
                <a:pPr lvl="2"/>
                <a:r>
                  <a:rPr lang="fr-FR" sz="2200" dirty="0" err="1" smtClean="0"/>
                  <a:t>log</a:t>
                </a:r>
                <a:r>
                  <a:rPr lang="fr-FR" sz="2200" baseline="-25000" dirty="0" err="1" smtClean="0"/>
                  <a:t>a</a:t>
                </a:r>
                <a:r>
                  <a:rPr lang="fr-FR" sz="2200" dirty="0" smtClean="0"/>
                  <a:t> (</a:t>
                </a:r>
                <a:r>
                  <a:rPr lang="fr-FR" sz="2200" dirty="0" err="1" smtClean="0"/>
                  <a:t>x.y</a:t>
                </a:r>
                <a:r>
                  <a:rPr lang="fr-FR" sz="2200" dirty="0" smtClean="0"/>
                  <a:t>) = </a:t>
                </a:r>
                <a:r>
                  <a:rPr lang="fr-FR" sz="2200" dirty="0" err="1" smtClean="0"/>
                  <a:t>log</a:t>
                </a:r>
                <a:r>
                  <a:rPr lang="fr-FR" sz="2200" baseline="-25000" dirty="0" err="1" smtClean="0"/>
                  <a:t>a</a:t>
                </a:r>
                <a:r>
                  <a:rPr lang="fr-FR" sz="2200" baseline="-25000" dirty="0" smtClean="0"/>
                  <a:t> </a:t>
                </a:r>
                <a:r>
                  <a:rPr lang="fr-FR" sz="2200" dirty="0" smtClean="0"/>
                  <a:t> (x) + </a:t>
                </a:r>
                <a:r>
                  <a:rPr lang="fr-FR" sz="2200" dirty="0" err="1" smtClean="0"/>
                  <a:t>log</a:t>
                </a:r>
                <a:r>
                  <a:rPr lang="fr-FR" sz="2200" baseline="-25000" dirty="0" err="1" smtClean="0"/>
                  <a:t>a</a:t>
                </a:r>
                <a:r>
                  <a:rPr lang="fr-FR" sz="2200" dirty="0" smtClean="0"/>
                  <a:t> (y)</a:t>
                </a:r>
              </a:p>
              <a:p>
                <a:pPr lvl="2"/>
                <a:r>
                  <a:rPr lang="fr-FR" sz="2200" dirty="0" err="1" smtClean="0"/>
                  <a:t>Log</a:t>
                </a:r>
                <a:r>
                  <a:rPr lang="fr-FR" sz="2200" baseline="-25000" dirty="0" err="1" smtClean="0"/>
                  <a:t>a</a:t>
                </a:r>
                <a:r>
                  <a:rPr lang="fr-FR" sz="2200" dirty="0" smtClean="0"/>
                  <a:t> (</a:t>
                </a:r>
                <a:r>
                  <a:rPr lang="fr-FR" sz="2200" dirty="0" err="1" smtClean="0"/>
                  <a:t>x</a:t>
                </a:r>
                <a:r>
                  <a:rPr lang="fr-FR" sz="2200" baseline="30000" dirty="0" err="1" smtClean="0"/>
                  <a:t>n</a:t>
                </a:r>
                <a:r>
                  <a:rPr lang="fr-FR" sz="2200" dirty="0" smtClean="0"/>
                  <a:t>) = n </a:t>
                </a:r>
                <a:r>
                  <a:rPr lang="fr-FR" sz="2200" dirty="0" err="1" smtClean="0"/>
                  <a:t>log</a:t>
                </a:r>
                <a:r>
                  <a:rPr lang="fr-FR" sz="2200" baseline="-25000" dirty="0" err="1" smtClean="0"/>
                  <a:t>a</a:t>
                </a:r>
                <a:r>
                  <a:rPr lang="fr-FR" sz="2200" dirty="0" smtClean="0"/>
                  <a:t> (x)</a:t>
                </a:r>
              </a:p>
              <a:p>
                <a:pPr lvl="2"/>
                <a:r>
                  <a:rPr lang="fr-FR" sz="2200" dirty="0" smtClean="0"/>
                  <a:t>P</a:t>
                </a:r>
                <a:r>
                  <a:rPr lang="fr-FR" sz="2200" baseline="-25000" dirty="0" smtClean="0"/>
                  <a:t>1</a:t>
                </a:r>
                <a:r>
                  <a:rPr lang="fr-FR" sz="2200" dirty="0" smtClean="0"/>
                  <a:t> </a:t>
                </a:r>
                <a:r>
                  <a:rPr lang="fr-FR" sz="2200" dirty="0"/>
                  <a:t>= 10</a:t>
                </a:r>
                <a:r>
                  <a:rPr lang="fr-FR" sz="2500" baseline="30000" dirty="0"/>
                  <a:t>(dBm/10)</a:t>
                </a:r>
                <a:r>
                  <a:rPr lang="fr-FR" sz="2200" dirty="0"/>
                  <a:t> (La valeur dBm est exprimée en mW)</a:t>
                </a:r>
              </a:p>
              <a:p>
                <a:pPr lvl="2"/>
                <a:endParaRPr lang="fr-FR" sz="2200" dirty="0" smtClean="0"/>
              </a:p>
              <a:p>
                <a:pPr marL="914400" lvl="2" indent="0">
                  <a:buNone/>
                </a:pPr>
                <a:endParaRPr lang="fr-FR" dirty="0" smtClean="0"/>
              </a:p>
              <a:p>
                <a:pPr lvl="2"/>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2"/>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381</a:t>
            </a:fld>
            <a:endParaRPr lang="fr-BE" dirty="0"/>
          </a:p>
        </p:txBody>
      </p:sp>
    </p:spTree>
    <p:extLst>
      <p:ext uri="{BB962C8B-B14F-4D97-AF65-F5344CB8AC3E}">
        <p14:creationId xmlns:p14="http://schemas.microsoft.com/office/powerpoint/2010/main" val="4187772633"/>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spectrale</a:t>
            </a:r>
          </a:p>
        </p:txBody>
      </p:sp>
      <p:sp>
        <p:nvSpPr>
          <p:cNvPr id="3" name="Espace réservé du contenu 2"/>
          <p:cNvSpPr>
            <a:spLocks noGrp="1"/>
          </p:cNvSpPr>
          <p:nvPr>
            <p:ph idx="1"/>
          </p:nvPr>
        </p:nvSpPr>
        <p:spPr/>
        <p:txBody>
          <a:bodyPr/>
          <a:lstStyle/>
          <a:p>
            <a:r>
              <a:rPr lang="fr-FR" dirty="0">
                <a:solidFill>
                  <a:schemeClr val="accent6">
                    <a:lumMod val="75000"/>
                  </a:schemeClr>
                </a:solidFill>
              </a:rPr>
              <a:t>Attention : axe logarithmique !</a:t>
            </a:r>
          </a:p>
          <a:p>
            <a:pPr lvl="1"/>
            <a:r>
              <a:rPr lang="fr-FR" dirty="0" smtClean="0"/>
              <a:t>43 – 27 = 16 dB de différence</a:t>
            </a:r>
          </a:p>
          <a:p>
            <a:pPr lvl="1"/>
            <a:r>
              <a:rPr lang="fr-FR" dirty="0" smtClean="0"/>
              <a:t>16 = 10 +3 +3 </a:t>
            </a:r>
          </a:p>
          <a:p>
            <a:pPr lvl="1"/>
            <a:r>
              <a:rPr lang="fr-FR" dirty="0" smtClean="0"/>
              <a:t>16 dB correspond à un facteur 40.</a:t>
            </a:r>
          </a:p>
          <a:p>
            <a:pPr marL="457200" lvl="1" indent="0">
              <a:buNone/>
            </a:pPr>
            <a:r>
              <a:rPr lang="fr-FR" dirty="0" smtClean="0">
                <a:sym typeface="Wingdings" panose="05000000000000000000" pitchFamily="2" charset="2"/>
              </a:rPr>
              <a:t> Le signal F1 est 40 fois plus puissant que le signal F2</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382</a:t>
            </a:fld>
            <a:endParaRPr lang="fr-BE" dirty="0"/>
          </a:p>
        </p:txBody>
      </p:sp>
      <p:pic>
        <p:nvPicPr>
          <p:cNvPr id="10" name="Image 9"/>
          <p:cNvPicPr>
            <a:picLocks noChangeAspect="1"/>
          </p:cNvPicPr>
          <p:nvPr/>
        </p:nvPicPr>
        <p:blipFill>
          <a:blip r:embed="rId2"/>
          <a:stretch>
            <a:fillRect/>
          </a:stretch>
        </p:blipFill>
        <p:spPr>
          <a:xfrm>
            <a:off x="2411760" y="3428999"/>
            <a:ext cx="3608040" cy="2640029"/>
          </a:xfrm>
          <a:prstGeom prst="rect">
            <a:avLst/>
          </a:prstGeom>
        </p:spPr>
      </p:pic>
    </p:spTree>
    <p:extLst>
      <p:ext uri="{BB962C8B-B14F-4D97-AF65-F5344CB8AC3E}">
        <p14:creationId xmlns:p14="http://schemas.microsoft.com/office/powerpoint/2010/main" val="58553665"/>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97110" y="1844824"/>
            <a:ext cx="8764080" cy="2088232"/>
          </a:xfrm>
          <a:prstGeom prst="rect">
            <a:avLst/>
          </a:prstGeom>
        </p:spPr>
      </p:pic>
      <p:pic>
        <p:nvPicPr>
          <p:cNvPr id="8" name="Image 7"/>
          <p:cNvPicPr>
            <a:picLocks noChangeAspect="1"/>
          </p:cNvPicPr>
          <p:nvPr/>
        </p:nvPicPr>
        <p:blipFill>
          <a:blip r:embed="rId3"/>
          <a:stretch>
            <a:fillRect/>
          </a:stretch>
        </p:blipFill>
        <p:spPr>
          <a:xfrm>
            <a:off x="6900780" y="1303412"/>
            <a:ext cx="2135715" cy="4544906"/>
          </a:xfrm>
          <a:prstGeom prst="rect">
            <a:avLst/>
          </a:prstGeom>
        </p:spPr>
      </p:pic>
      <p:sp>
        <p:nvSpPr>
          <p:cNvPr id="2" name="Titre 1"/>
          <p:cNvSpPr>
            <a:spLocks noGrp="1"/>
          </p:cNvSpPr>
          <p:nvPr>
            <p:ph type="title"/>
          </p:nvPr>
        </p:nvSpPr>
        <p:spPr/>
        <p:txBody>
          <a:bodyPr/>
          <a:lstStyle/>
          <a:p>
            <a:r>
              <a:rPr lang="fr-FR" dirty="0"/>
              <a:t>Analyse spectrale</a:t>
            </a:r>
          </a:p>
        </p:txBody>
      </p:sp>
      <p:sp>
        <p:nvSpPr>
          <p:cNvPr id="3" name="Espace réservé du contenu 2"/>
          <p:cNvSpPr>
            <a:spLocks noGrp="1"/>
          </p:cNvSpPr>
          <p:nvPr>
            <p:ph idx="1"/>
          </p:nvPr>
        </p:nvSpPr>
        <p:spPr>
          <a:xfrm>
            <a:off x="457200" y="1399937"/>
            <a:ext cx="6131024" cy="4713387"/>
          </a:xfrm>
        </p:spPr>
        <p:txBody>
          <a:bodyPr/>
          <a:lstStyle/>
          <a:p>
            <a:r>
              <a:rPr lang="fr-FR" dirty="0">
                <a:solidFill>
                  <a:schemeClr val="accent6">
                    <a:lumMod val="75000"/>
                  </a:schemeClr>
                </a:solidFill>
              </a:rPr>
              <a:t>Attention : axe logarithmique !</a:t>
            </a:r>
          </a:p>
          <a:p>
            <a:endParaRPr lang="fr-FR" dirty="0" smtClean="0"/>
          </a:p>
          <a:p>
            <a:endParaRPr lang="fr-FR" dirty="0"/>
          </a:p>
          <a:p>
            <a:endParaRPr lang="fr-FR" dirty="0" smtClean="0"/>
          </a:p>
          <a:p>
            <a:endParaRPr lang="fr-FR" dirty="0"/>
          </a:p>
          <a:p>
            <a:endParaRPr lang="fr-FR" dirty="0" smtClean="0"/>
          </a:p>
          <a:p>
            <a:pPr lvl="1"/>
            <a:endParaRPr lang="fr-FR" dirty="0" smtClean="0">
              <a:sym typeface="Wingdings" panose="05000000000000000000" pitchFamily="2" charset="2"/>
            </a:endParaRPr>
          </a:p>
          <a:p>
            <a:pPr lvl="1"/>
            <a:r>
              <a:rPr lang="fr-FR" dirty="0" smtClean="0">
                <a:sym typeface="Wingdings" panose="05000000000000000000" pitchFamily="2" charset="2"/>
              </a:rPr>
              <a:t>New </a:t>
            </a:r>
            <a:r>
              <a:rPr lang="fr-FR" dirty="0" err="1">
                <a:sym typeface="Wingdings" panose="05000000000000000000" pitchFamily="2" charset="2"/>
              </a:rPr>
              <a:t>Galaxy</a:t>
            </a:r>
            <a:r>
              <a:rPr lang="fr-FR" dirty="0">
                <a:sym typeface="Wingdings" panose="05000000000000000000" pitchFamily="2" charset="2"/>
              </a:rPr>
              <a:t>  (-</a:t>
            </a:r>
            <a:r>
              <a:rPr lang="fr-FR" dirty="0" smtClean="0">
                <a:sym typeface="Wingdings" panose="05000000000000000000" pitchFamily="2" charset="2"/>
              </a:rPr>
              <a:t>50dBm) est 20 fois plus puissant que </a:t>
            </a:r>
            <a:r>
              <a:rPr lang="fr-FR" dirty="0" err="1" smtClean="0">
                <a:sym typeface="Wingdings" panose="05000000000000000000" pitchFamily="2" charset="2"/>
              </a:rPr>
              <a:t>Sea</a:t>
            </a:r>
            <a:r>
              <a:rPr lang="fr-FR" dirty="0" smtClean="0">
                <a:sym typeface="Wingdings" panose="05000000000000000000" pitchFamily="2" charset="2"/>
              </a:rPr>
              <a:t> Wireless (-63dBm).</a:t>
            </a:r>
          </a:p>
          <a:p>
            <a:pPr lvl="1"/>
            <a:r>
              <a:rPr lang="fr-FR" dirty="0" err="1">
                <a:sym typeface="Wingdings" panose="05000000000000000000" pitchFamily="2" charset="2"/>
              </a:rPr>
              <a:t>Sea</a:t>
            </a:r>
            <a:r>
              <a:rPr lang="fr-FR" dirty="0">
                <a:sym typeface="Wingdings" panose="05000000000000000000" pitchFamily="2" charset="2"/>
              </a:rPr>
              <a:t> Wireless (-63dBm</a:t>
            </a:r>
            <a:r>
              <a:rPr lang="fr-FR" dirty="0" smtClean="0">
                <a:sym typeface="Wingdings" panose="05000000000000000000" pitchFamily="2" charset="2"/>
              </a:rPr>
              <a:t>) est 2 fois plus puissant que </a:t>
            </a:r>
            <a:r>
              <a:rPr lang="fr-FR" dirty="0" err="1" smtClean="0">
                <a:sym typeface="Wingdings" panose="05000000000000000000" pitchFamily="2" charset="2"/>
              </a:rPr>
              <a:t>BasketballNet</a:t>
            </a:r>
            <a:r>
              <a:rPr lang="fr-FR" dirty="0" smtClean="0">
                <a:sym typeface="Wingdings" panose="05000000000000000000" pitchFamily="2" charset="2"/>
              </a:rPr>
              <a:t> (-66dBm).</a:t>
            </a:r>
            <a:endParaRPr lang="fr-FR" dirty="0">
              <a:sym typeface="Wingdings" panose="05000000000000000000" pitchFamily="2" charset="2"/>
            </a:endParaRPr>
          </a:p>
          <a:p>
            <a:pPr lvl="1"/>
            <a:endParaRPr lang="fr-FR" dirty="0" smtClean="0">
              <a:sym typeface="Wingdings" panose="05000000000000000000" pitchFamily="2" charset="2"/>
            </a:endParaRPr>
          </a:p>
          <a:p>
            <a:pPr lvl="1"/>
            <a:endParaRPr lang="fr-FR" dirty="0">
              <a:sym typeface="Wingdings" panose="05000000000000000000" pitchFamily="2" charset="2"/>
            </a:endParaRPr>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383</a:t>
            </a:fld>
            <a:endParaRPr lang="fr-BE" dirty="0"/>
          </a:p>
        </p:txBody>
      </p:sp>
      <p:sp>
        <p:nvSpPr>
          <p:cNvPr id="9" name="ZoneTexte 8"/>
          <p:cNvSpPr txBox="1"/>
          <p:nvPr/>
        </p:nvSpPr>
        <p:spPr>
          <a:xfrm>
            <a:off x="0" y="3598680"/>
            <a:ext cx="2287806" cy="215444"/>
          </a:xfrm>
          <a:prstGeom prst="rect">
            <a:avLst/>
          </a:prstGeom>
          <a:noFill/>
        </p:spPr>
        <p:txBody>
          <a:bodyPr wrap="none" rtlCol="0">
            <a:spAutoFit/>
          </a:bodyPr>
          <a:lstStyle/>
          <a:p>
            <a:r>
              <a:rPr lang="fr-FR" sz="800" dirty="0"/>
              <a:t>Source : http://cdn.arstechnica.net/wispy_chanelizer.png</a:t>
            </a:r>
          </a:p>
        </p:txBody>
      </p:sp>
      <p:sp>
        <p:nvSpPr>
          <p:cNvPr id="10" name="ZoneTexte 9"/>
          <p:cNvSpPr txBox="1"/>
          <p:nvPr/>
        </p:nvSpPr>
        <p:spPr>
          <a:xfrm>
            <a:off x="0" y="3945881"/>
            <a:ext cx="2287806" cy="215444"/>
          </a:xfrm>
          <a:prstGeom prst="rect">
            <a:avLst/>
          </a:prstGeom>
          <a:noFill/>
        </p:spPr>
        <p:txBody>
          <a:bodyPr wrap="none" rtlCol="0">
            <a:spAutoFit/>
          </a:bodyPr>
          <a:lstStyle/>
          <a:p>
            <a:r>
              <a:rPr lang="fr-FR" sz="800" dirty="0"/>
              <a:t>Source : http://cdn.arstechnica.net/wispy_chanelizer.png</a:t>
            </a:r>
          </a:p>
        </p:txBody>
      </p:sp>
      <p:sp>
        <p:nvSpPr>
          <p:cNvPr id="15" name="Ellipse 14"/>
          <p:cNvSpPr/>
          <p:nvPr/>
        </p:nvSpPr>
        <p:spPr>
          <a:xfrm>
            <a:off x="3491880" y="2780928"/>
            <a:ext cx="1152128" cy="203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3575005" y="2368179"/>
            <a:ext cx="1152128" cy="203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4644008" y="2708948"/>
            <a:ext cx="1152128" cy="203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258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spectrale</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Tableau de conversion dBm-Watt</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384</a:t>
            </a:fld>
            <a:endParaRPr lang="fr-BE" dirty="0"/>
          </a:p>
        </p:txBody>
      </p:sp>
      <p:pic>
        <p:nvPicPr>
          <p:cNvPr id="8194" name="Picture 2" descr="http://www.cwtd.org/dB/Power%20Ch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872543"/>
            <a:ext cx="5184576" cy="4278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182855"/>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spectrale</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Terminologie</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385</a:t>
            </a:fld>
            <a:endParaRPr lang="fr-BE" dirty="0"/>
          </a:p>
        </p:txBody>
      </p:sp>
      <p:pic>
        <p:nvPicPr>
          <p:cNvPr id="7" name="Image 6"/>
          <p:cNvPicPr>
            <a:picLocks noChangeAspect="1"/>
          </p:cNvPicPr>
          <p:nvPr/>
        </p:nvPicPr>
        <p:blipFill>
          <a:blip r:embed="rId3"/>
          <a:stretch>
            <a:fillRect/>
          </a:stretch>
        </p:blipFill>
        <p:spPr>
          <a:xfrm>
            <a:off x="1187624" y="2132856"/>
            <a:ext cx="6586048" cy="3550841"/>
          </a:xfrm>
          <a:prstGeom prst="rect">
            <a:avLst/>
          </a:prstGeom>
        </p:spPr>
      </p:pic>
      <p:sp>
        <p:nvSpPr>
          <p:cNvPr id="8" name="Rectangle 7"/>
          <p:cNvSpPr/>
          <p:nvPr/>
        </p:nvSpPr>
        <p:spPr>
          <a:xfrm>
            <a:off x="4937212" y="2564904"/>
            <a:ext cx="1296144"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4937212" y="2276872"/>
            <a:ext cx="1296144" cy="2880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187624" y="2093715"/>
            <a:ext cx="1220654" cy="3271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6143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spectrale</a:t>
            </a:r>
          </a:p>
        </p:txBody>
      </p:sp>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704" y="3250753"/>
            <a:ext cx="3694047" cy="2770535"/>
          </a:xfrm>
        </p:spPr>
      </p:pic>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386</a:t>
            </a:fld>
            <a:endParaRPr lang="fr-BE"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3281991"/>
            <a:ext cx="3610744" cy="2708058"/>
          </a:xfrm>
          <a:prstGeom prst="rect">
            <a:avLst/>
          </a:prstGeom>
        </p:spPr>
      </p:pic>
      <p:sp>
        <p:nvSpPr>
          <p:cNvPr id="9" name="Espace réservé du contenu 2"/>
          <p:cNvSpPr txBox="1">
            <a:spLocks/>
          </p:cNvSpPr>
          <p:nvPr/>
        </p:nvSpPr>
        <p:spPr>
          <a:xfrm>
            <a:off x="457200" y="1412777"/>
            <a:ext cx="8229600" cy="143716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solidFill>
                  <a:schemeClr val="accent6">
                    <a:lumMod val="75000"/>
                  </a:schemeClr>
                </a:solidFill>
              </a:rPr>
              <a:t>Terminologie</a:t>
            </a:r>
          </a:p>
          <a:p>
            <a:pPr lvl="1"/>
            <a:r>
              <a:rPr lang="fr-FR" dirty="0"/>
              <a:t>FFT : </a:t>
            </a:r>
            <a:r>
              <a:rPr lang="fr-FR" dirty="0" err="1"/>
              <a:t>Fast</a:t>
            </a:r>
            <a:r>
              <a:rPr lang="fr-FR" dirty="0"/>
              <a:t> Fourier </a:t>
            </a:r>
            <a:r>
              <a:rPr lang="fr-FR" dirty="0" err="1"/>
              <a:t>Transform</a:t>
            </a:r>
            <a:endParaRPr lang="fr-FR" dirty="0"/>
          </a:p>
          <a:p>
            <a:pPr lvl="1"/>
            <a:r>
              <a:rPr lang="fr-FR" dirty="0" err="1"/>
              <a:t>Span</a:t>
            </a:r>
            <a:r>
              <a:rPr lang="fr-FR" dirty="0"/>
              <a:t> : excursion de </a:t>
            </a:r>
            <a:r>
              <a:rPr lang="fr-FR" dirty="0" smtClean="0"/>
              <a:t>fréquences</a:t>
            </a:r>
            <a:endParaRPr lang="fr-FR" dirty="0"/>
          </a:p>
          <a:p>
            <a:pPr lvl="1"/>
            <a:r>
              <a:rPr lang="fr-FR" dirty="0"/>
              <a:t>RBW : </a:t>
            </a:r>
            <a:r>
              <a:rPr lang="fr-FR" dirty="0" err="1"/>
              <a:t>Resolution</a:t>
            </a:r>
            <a:r>
              <a:rPr lang="fr-FR" dirty="0"/>
              <a:t> </a:t>
            </a:r>
            <a:r>
              <a:rPr lang="fr-FR" dirty="0" err="1"/>
              <a:t>Bandwidth</a:t>
            </a:r>
            <a:endParaRPr lang="fr-FR" dirty="0"/>
          </a:p>
          <a:p>
            <a:endParaRPr lang="fr-FR" dirty="0"/>
          </a:p>
        </p:txBody>
      </p:sp>
      <p:cxnSp>
        <p:nvCxnSpPr>
          <p:cNvPr id="11" name="Connecteur droit 10"/>
          <p:cNvCxnSpPr/>
          <p:nvPr/>
        </p:nvCxnSpPr>
        <p:spPr>
          <a:xfrm>
            <a:off x="539552" y="5238731"/>
            <a:ext cx="2667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5148064" y="5013176"/>
            <a:ext cx="2667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89913" y="4500509"/>
            <a:ext cx="813735" cy="306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5220072" y="4518650"/>
            <a:ext cx="799728"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251520" y="5517232"/>
            <a:ext cx="792088" cy="43204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4788024" y="5519544"/>
            <a:ext cx="792088" cy="43204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277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normAutofit/>
          </a:bodyPr>
          <a:lstStyle/>
          <a:p>
            <a:r>
              <a:rPr lang="fr-BE" dirty="0" smtClean="0"/>
              <a:t>Module </a:t>
            </a:r>
            <a:r>
              <a:rPr lang="fr-BE" dirty="0"/>
              <a:t>8</a:t>
            </a:r>
            <a:r>
              <a:rPr lang="fr-BE" dirty="0" smtClean="0"/>
              <a:t/>
            </a:r>
            <a:br>
              <a:rPr lang="fr-BE" dirty="0" smtClean="0"/>
            </a:br>
            <a:r>
              <a:rPr lang="fr-BE" dirty="0" smtClean="0"/>
              <a:t>Modulations</a:t>
            </a:r>
            <a:endParaRPr lang="fr-BE" dirty="0"/>
          </a:p>
        </p:txBody>
      </p:sp>
      <p:sp>
        <p:nvSpPr>
          <p:cNvPr id="5" name="Sous-titre 4"/>
          <p:cNvSpPr>
            <a:spLocks noGrp="1"/>
          </p:cNvSpPr>
          <p:nvPr>
            <p:ph type="subTitle" idx="1"/>
          </p:nvPr>
        </p:nvSpPr>
        <p:spPr/>
        <p:txBody>
          <a:bodyPr/>
          <a:lstStyle/>
          <a:p>
            <a:endParaRPr lang="fr-BE" dirty="0" smtClean="0"/>
          </a:p>
        </p:txBody>
      </p:sp>
      <p:sp>
        <p:nvSpPr>
          <p:cNvPr id="6" name="Espace réservé de la date 5"/>
          <p:cNvSpPr>
            <a:spLocks noGrp="1"/>
          </p:cNvSpPr>
          <p:nvPr>
            <p:ph type="dt" sz="half" idx="10"/>
          </p:nvPr>
        </p:nvSpPr>
        <p:spPr/>
        <p:txBody>
          <a:bodyPr/>
          <a:lstStyle/>
          <a:p>
            <a:fld id="{0DD10897-BDB6-47DF-961C-AED939EF9583}" type="datetime1">
              <a:rPr lang="fr-BE" smtClean="0"/>
              <a:t>09-11-16</a:t>
            </a:fld>
            <a:endParaRPr lang="fr-BE"/>
          </a:p>
        </p:txBody>
      </p:sp>
      <p:sp>
        <p:nvSpPr>
          <p:cNvPr id="7" name="Espace réservé du pied de page 6"/>
          <p:cNvSpPr>
            <a:spLocks noGrp="1"/>
          </p:cNvSpPr>
          <p:nvPr>
            <p:ph type="ftr" sz="quarter" idx="11"/>
          </p:nvPr>
        </p:nvSpPr>
        <p:spPr/>
        <p:txBody>
          <a:bodyPr/>
          <a:lstStyle/>
          <a:p>
            <a:r>
              <a:rPr lang="fr-BE" dirty="0" smtClean="0"/>
              <a:t>www.heh.be</a:t>
            </a:r>
            <a:endParaRPr lang="fr-BE" dirty="0"/>
          </a:p>
        </p:txBody>
      </p:sp>
      <p:sp>
        <p:nvSpPr>
          <p:cNvPr id="8" name="Espace réservé du numéro de diapositive 7"/>
          <p:cNvSpPr>
            <a:spLocks noGrp="1"/>
          </p:cNvSpPr>
          <p:nvPr>
            <p:ph type="sldNum" sz="quarter" idx="12"/>
          </p:nvPr>
        </p:nvSpPr>
        <p:spPr/>
        <p:txBody>
          <a:bodyPr/>
          <a:lstStyle/>
          <a:p>
            <a:fld id="{F8B969FB-3CDB-4BA7-BB65-4C9B3D66EC11}" type="slidenum">
              <a:rPr lang="fr-BE" smtClean="0"/>
              <a:t>387</a:t>
            </a:fld>
            <a:endParaRPr lang="fr-BE" dirty="0"/>
          </a:p>
        </p:txBody>
      </p:sp>
    </p:spTree>
    <p:extLst>
      <p:ext uri="{BB962C8B-B14F-4D97-AF65-F5344CB8AC3E}">
        <p14:creationId xmlns:p14="http://schemas.microsoft.com/office/powerpoint/2010/main" val="30723842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smtClean="0"/>
              <a:t>modulations analogiques</a:t>
            </a:r>
            <a:endParaRPr lang="fr-FR"/>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Rôle de la modulation</a:t>
            </a:r>
          </a:p>
          <a:p>
            <a:pPr lvl="1"/>
            <a:r>
              <a:rPr lang="fr-FR" dirty="0" smtClean="0"/>
              <a:t>Faire subir des </a:t>
            </a:r>
            <a:r>
              <a:rPr lang="fr-FR" dirty="0"/>
              <a:t>modifications </a:t>
            </a:r>
            <a:r>
              <a:rPr lang="fr-FR" dirty="0" smtClean="0"/>
              <a:t>au </a:t>
            </a:r>
            <a:r>
              <a:rPr lang="fr-FR" dirty="0"/>
              <a:t>signal à </a:t>
            </a:r>
            <a:r>
              <a:rPr lang="fr-FR" dirty="0" smtClean="0"/>
              <a:t>transmettre afin </a:t>
            </a:r>
            <a:r>
              <a:rPr lang="fr-FR" dirty="0"/>
              <a:t>de déplacer son spectre vers des fréquences élevées plus facilement </a:t>
            </a:r>
            <a:r>
              <a:rPr lang="fr-FR" dirty="0" smtClean="0"/>
              <a:t>transportables.</a:t>
            </a:r>
          </a:p>
          <a:p>
            <a:r>
              <a:rPr lang="fr-FR" dirty="0" smtClean="0">
                <a:solidFill>
                  <a:schemeClr val="accent6">
                    <a:lumMod val="75000"/>
                  </a:schemeClr>
                </a:solidFill>
              </a:rPr>
              <a:t>Avantages de la modulation</a:t>
            </a:r>
          </a:p>
          <a:p>
            <a:pPr lvl="1"/>
            <a:r>
              <a:rPr lang="fr-FR" dirty="0" smtClean="0"/>
              <a:t>Adaptation des fréquences utilisées selon </a:t>
            </a:r>
            <a:r>
              <a:rPr lang="fr-FR" smtClean="0"/>
              <a:t>les besoins.</a:t>
            </a:r>
            <a:endParaRPr lang="fr-FR" dirty="0" smtClean="0"/>
          </a:p>
          <a:p>
            <a:pPr lvl="2"/>
            <a:r>
              <a:rPr lang="fr-FR" dirty="0" smtClean="0"/>
              <a:t>Bandes de fréquences utilisables sur le support de transmission.</a:t>
            </a:r>
          </a:p>
          <a:p>
            <a:pPr lvl="2"/>
            <a:r>
              <a:rPr lang="fr-FR" dirty="0" smtClean="0"/>
              <a:t>Dimensions des antennes.</a:t>
            </a:r>
          </a:p>
          <a:p>
            <a:pPr lvl="1"/>
            <a:r>
              <a:rPr lang="fr-FR" dirty="0" smtClean="0"/>
              <a:t>Meilleure </a:t>
            </a:r>
            <a:r>
              <a:rPr lang="fr-FR" dirty="0"/>
              <a:t>protection contre le bruit et les interférences.</a:t>
            </a:r>
          </a:p>
          <a:p>
            <a:pPr lvl="1"/>
            <a:r>
              <a:rPr lang="fr-FR" dirty="0" smtClean="0"/>
              <a:t>Utilisation du multiplexage fréquentiel.</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388</a:t>
            </a:fld>
            <a:endParaRPr lang="fr-BE" dirty="0"/>
          </a:p>
        </p:txBody>
      </p:sp>
    </p:spTree>
    <p:extLst>
      <p:ext uri="{BB962C8B-B14F-4D97-AF65-F5344CB8AC3E}">
        <p14:creationId xmlns:p14="http://schemas.microsoft.com/office/powerpoint/2010/main" val="1185230417"/>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smtClean="0"/>
              <a:t>modulations analogiques</a:t>
            </a:r>
            <a:endParaRPr lang="fr-F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smtClean="0">
                    <a:solidFill>
                      <a:schemeClr val="accent6">
                        <a:lumMod val="75000"/>
                      </a:schemeClr>
                    </a:solidFill>
                  </a:rPr>
                  <a:t>Dimension </a:t>
                </a:r>
                <a:r>
                  <a:rPr lang="fr-FR" dirty="0">
                    <a:solidFill>
                      <a:schemeClr val="accent6">
                        <a:lumMod val="75000"/>
                      </a:schemeClr>
                    </a:solidFill>
                  </a:rPr>
                  <a:t>des antennes</a:t>
                </a:r>
              </a:p>
              <a:p>
                <a:pPr lvl="1"/>
                <a:r>
                  <a:rPr lang="fr-FR" dirty="0" smtClean="0"/>
                  <a:t>La longueur d'une antenne </a:t>
                </a:r>
                <a:r>
                  <a:rPr lang="fr-FR" dirty="0"/>
                  <a:t>filaire </a:t>
                </a:r>
                <a:r>
                  <a:rPr lang="fr-FR" dirty="0" smtClean="0"/>
                  <a:t>doit être de l'ordre de grandeur de la </a:t>
                </a:r>
                <a:r>
                  <a:rPr lang="fr-FR" dirty="0"/>
                  <a:t>longueur d'onde </a:t>
                </a:r>
                <a:r>
                  <a:rPr lang="fr-FR" dirty="0" smtClean="0"/>
                  <a:t>du signal à transmettre. </a:t>
                </a:r>
              </a:p>
              <a:p>
                <a:pPr lvl="1"/>
                <a:r>
                  <a:rPr lang="fr-FR" dirty="0" smtClean="0"/>
                  <a:t>Les sons audibles : environs de 20Hz </a:t>
                </a:r>
                <a:r>
                  <a:rPr lang="fr-FR" dirty="0"/>
                  <a:t>à 20kHz</a:t>
                </a:r>
                <a:r>
                  <a:rPr lang="fr-FR" dirty="0" smtClean="0"/>
                  <a:t>.</a:t>
                </a:r>
              </a:p>
              <a:p>
                <a:pPr lvl="2"/>
                <a:r>
                  <a:rPr lang="fr-FR" dirty="0" smtClean="0"/>
                  <a:t>Prenons </a:t>
                </a:r>
                <a:r>
                  <a:rPr lang="fr-FR" dirty="0"/>
                  <a:t>v = c = 300 000 km/s et signal = </a:t>
                </a:r>
                <a:r>
                  <a:rPr lang="fr-FR" dirty="0" smtClean="0"/>
                  <a:t>300Hz</a:t>
                </a:r>
              </a:p>
              <a:p>
                <a:pPr marL="914400" lvl="2" indent="0" algn="ctr">
                  <a:buNone/>
                </a:pPr>
                <a:r>
                  <a:rPr lang="el-GR" sz="2200" dirty="0"/>
                  <a:t>λ</a:t>
                </a:r>
                <a:r>
                  <a:rPr lang="fr-FR" sz="2200" dirty="0"/>
                  <a:t> = </a:t>
                </a:r>
                <a14:m>
                  <m:oMath xmlns:m="http://schemas.openxmlformats.org/officeDocument/2006/math">
                    <m:f>
                      <m:fPr>
                        <m:ctrlPr>
                          <a:rPr lang="fr-FR" sz="2200" i="1">
                            <a:latin typeface="Cambria Math" panose="02040503050406030204" pitchFamily="18" charset="0"/>
                          </a:rPr>
                        </m:ctrlPr>
                      </m:fPr>
                      <m:num>
                        <m:r>
                          <m:rPr>
                            <m:sty m:val="p"/>
                          </m:rPr>
                          <a:rPr lang="fr-FR" sz="2200">
                            <a:latin typeface="Cambria Math" panose="02040503050406030204" pitchFamily="18" charset="0"/>
                          </a:rPr>
                          <m:t>v</m:t>
                        </m:r>
                      </m:num>
                      <m:den>
                        <m:r>
                          <m:rPr>
                            <m:sty m:val="p"/>
                          </m:rPr>
                          <a:rPr lang="fr-FR" sz="2200">
                            <a:latin typeface="Cambria Math" panose="02040503050406030204" pitchFamily="18" charset="0"/>
                          </a:rPr>
                          <m:t>f</m:t>
                        </m:r>
                      </m:den>
                    </m:f>
                  </m:oMath>
                </a14:m>
                <a:r>
                  <a:rPr lang="fr-FR" sz="2200" dirty="0"/>
                  <a:t>  =  </a:t>
                </a:r>
                <a14:m>
                  <m:oMath xmlns:m="http://schemas.openxmlformats.org/officeDocument/2006/math">
                    <m:f>
                      <m:fPr>
                        <m:ctrlPr>
                          <a:rPr lang="fr-FR" sz="2200" i="1">
                            <a:latin typeface="Cambria Math" panose="02040503050406030204" pitchFamily="18" charset="0"/>
                          </a:rPr>
                        </m:ctrlPr>
                      </m:fPr>
                      <m:num>
                        <m:r>
                          <a:rPr lang="fr-FR" sz="2200" i="1">
                            <a:latin typeface="Cambria Math" panose="02040503050406030204" pitchFamily="18" charset="0"/>
                          </a:rPr>
                          <m:t>300 000 </m:t>
                        </m:r>
                        <m:r>
                          <a:rPr lang="fr-FR" sz="2200" b="0" i="1" smtClean="0">
                            <a:latin typeface="Cambria Math" panose="02040503050406030204" pitchFamily="18" charset="0"/>
                          </a:rPr>
                          <m:t>000</m:t>
                        </m:r>
                      </m:num>
                      <m:den>
                        <m:r>
                          <a:rPr lang="fr-FR" sz="2200" i="1">
                            <a:latin typeface="Cambria Math" panose="02040503050406030204" pitchFamily="18" charset="0"/>
                          </a:rPr>
                          <m:t>300</m:t>
                        </m:r>
                      </m:den>
                    </m:f>
                  </m:oMath>
                </a14:m>
                <a:r>
                  <a:rPr lang="fr-FR" sz="2200" dirty="0"/>
                  <a:t> = 1 000 km</a:t>
                </a:r>
              </a:p>
              <a:p>
                <a:pPr lvl="2"/>
                <a:r>
                  <a:rPr lang="fr-FR" dirty="0"/>
                  <a:t>Prenons v = c = 300 000 km/s et signal = </a:t>
                </a:r>
                <a:r>
                  <a:rPr lang="fr-FR" dirty="0" smtClean="0"/>
                  <a:t>100Mz (Radio FM)</a:t>
                </a:r>
              </a:p>
              <a:p>
                <a:pPr marL="914400" lvl="2" indent="0" algn="ctr">
                  <a:buNone/>
                </a:pPr>
                <a:r>
                  <a:rPr lang="el-GR" sz="2200" dirty="0"/>
                  <a:t>λ</a:t>
                </a:r>
                <a:r>
                  <a:rPr lang="fr-FR" sz="2200" dirty="0"/>
                  <a:t> = </a:t>
                </a:r>
                <a14:m>
                  <m:oMath xmlns:m="http://schemas.openxmlformats.org/officeDocument/2006/math">
                    <m:f>
                      <m:fPr>
                        <m:ctrlPr>
                          <a:rPr lang="fr-FR" sz="2200" i="1">
                            <a:latin typeface="Cambria Math" panose="02040503050406030204" pitchFamily="18" charset="0"/>
                          </a:rPr>
                        </m:ctrlPr>
                      </m:fPr>
                      <m:num>
                        <m:r>
                          <m:rPr>
                            <m:sty m:val="p"/>
                          </m:rPr>
                          <a:rPr lang="fr-FR" sz="2200">
                            <a:latin typeface="Cambria Math" panose="02040503050406030204" pitchFamily="18" charset="0"/>
                          </a:rPr>
                          <m:t>v</m:t>
                        </m:r>
                      </m:num>
                      <m:den>
                        <m:r>
                          <m:rPr>
                            <m:sty m:val="p"/>
                          </m:rPr>
                          <a:rPr lang="fr-FR" sz="2200">
                            <a:latin typeface="Cambria Math" panose="02040503050406030204" pitchFamily="18" charset="0"/>
                          </a:rPr>
                          <m:t>f</m:t>
                        </m:r>
                      </m:den>
                    </m:f>
                  </m:oMath>
                </a14:m>
                <a:r>
                  <a:rPr lang="fr-FR" sz="2200" dirty="0"/>
                  <a:t>  =  </a:t>
                </a:r>
                <a14:m>
                  <m:oMath xmlns:m="http://schemas.openxmlformats.org/officeDocument/2006/math">
                    <m:f>
                      <m:fPr>
                        <m:ctrlPr>
                          <a:rPr lang="fr-FR" sz="2200" i="1">
                            <a:latin typeface="Cambria Math" panose="02040503050406030204" pitchFamily="18" charset="0"/>
                          </a:rPr>
                        </m:ctrlPr>
                      </m:fPr>
                      <m:num>
                        <m:r>
                          <a:rPr lang="fr-FR" sz="2200" i="1">
                            <a:latin typeface="Cambria Math" panose="02040503050406030204" pitchFamily="18" charset="0"/>
                          </a:rPr>
                          <m:t>300 000 </m:t>
                        </m:r>
                        <m:r>
                          <a:rPr lang="fr-FR" sz="2200" b="0" i="1" smtClean="0">
                            <a:latin typeface="Cambria Math" panose="02040503050406030204" pitchFamily="18" charset="0"/>
                          </a:rPr>
                          <m:t>000</m:t>
                        </m:r>
                      </m:num>
                      <m:den>
                        <m:r>
                          <a:rPr lang="fr-FR" sz="2200" b="0" i="1" smtClean="0">
                            <a:latin typeface="Cambria Math" panose="02040503050406030204" pitchFamily="18" charset="0"/>
                          </a:rPr>
                          <m:t>1</m:t>
                        </m:r>
                        <m:r>
                          <a:rPr lang="fr-FR" sz="2200" i="1">
                            <a:latin typeface="Cambria Math" panose="02040503050406030204" pitchFamily="18" charset="0"/>
                          </a:rPr>
                          <m:t>00</m:t>
                        </m:r>
                        <m:r>
                          <a:rPr lang="fr-FR" sz="2200" b="0" i="1" smtClean="0">
                            <a:latin typeface="Cambria Math" panose="02040503050406030204" pitchFamily="18" charset="0"/>
                          </a:rPr>
                          <m:t> 000 000</m:t>
                        </m:r>
                      </m:den>
                    </m:f>
                  </m:oMath>
                </a14:m>
                <a:r>
                  <a:rPr lang="fr-FR" sz="2200" dirty="0"/>
                  <a:t> = </a:t>
                </a:r>
                <a:r>
                  <a:rPr lang="fr-FR" sz="2200" dirty="0" smtClean="0"/>
                  <a:t>3 m</a:t>
                </a:r>
                <a:endParaRPr lang="fr-FR" sz="2200" dirty="0"/>
              </a:p>
              <a:p>
                <a:pPr marL="914400" lvl="2" indent="0">
                  <a:buNone/>
                </a:pPr>
                <a:endParaRPr lang="fr-FR" dirty="0"/>
              </a:p>
              <a:p>
                <a:pPr lvl="2"/>
                <a:endParaRPr lang="fr-FR" dirty="0" smtClean="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2"/>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389</a:t>
            </a:fld>
            <a:endParaRPr lang="fr-BE" dirty="0"/>
          </a:p>
        </p:txBody>
      </p:sp>
    </p:spTree>
    <p:extLst>
      <p:ext uri="{BB962C8B-B14F-4D97-AF65-F5344CB8AC3E}">
        <p14:creationId xmlns:p14="http://schemas.microsoft.com/office/powerpoint/2010/main" val="35964902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type="body" sz="half" idx="1"/>
          </p:nvPr>
        </p:nvSpPr>
        <p:spPr/>
        <p:txBody>
          <a:bodyPr/>
          <a:lstStyle/>
          <a:p>
            <a:pPr eaLnBrk="1" hangingPunct="1">
              <a:lnSpc>
                <a:spcPct val="90000"/>
              </a:lnSpc>
            </a:pPr>
            <a:r>
              <a:rPr lang="fr-FR" altLang="fr-FR" sz="2800" dirty="0" smtClean="0">
                <a:solidFill>
                  <a:schemeClr val="accent6">
                    <a:lumMod val="75000"/>
                  </a:schemeClr>
                </a:solidFill>
              </a:rPr>
              <a:t>Exemples d’analyseurs de flux de trafic</a:t>
            </a:r>
          </a:p>
          <a:p>
            <a:pPr lvl="1" eaLnBrk="1" hangingPunct="1">
              <a:lnSpc>
                <a:spcPct val="90000"/>
              </a:lnSpc>
            </a:pPr>
            <a:r>
              <a:rPr lang="fr-BE" altLang="fr-FR" sz="2400" dirty="0" err="1" smtClean="0"/>
              <a:t>NetFlow</a:t>
            </a:r>
            <a:r>
              <a:rPr lang="fr-BE" altLang="fr-FR" sz="2400" dirty="0" smtClean="0"/>
              <a:t> Analyzer</a:t>
            </a:r>
          </a:p>
          <a:p>
            <a:pPr lvl="1" eaLnBrk="1" hangingPunct="1">
              <a:lnSpc>
                <a:spcPct val="90000"/>
              </a:lnSpc>
            </a:pPr>
            <a:r>
              <a:rPr lang="fr-BE" altLang="fr-FR" sz="2400" dirty="0" smtClean="0"/>
              <a:t>Observer Standard </a:t>
            </a:r>
          </a:p>
          <a:p>
            <a:pPr lvl="1" eaLnBrk="1" hangingPunct="1">
              <a:lnSpc>
                <a:spcPct val="90000"/>
              </a:lnSpc>
            </a:pPr>
            <a:r>
              <a:rPr lang="fr-BE" altLang="fr-FR" sz="2400" dirty="0" smtClean="0"/>
              <a:t>PRTG Network Monitor</a:t>
            </a:r>
          </a:p>
          <a:p>
            <a:pPr lvl="1" eaLnBrk="1" hangingPunct="1">
              <a:lnSpc>
                <a:spcPct val="90000"/>
              </a:lnSpc>
            </a:pPr>
            <a:r>
              <a:rPr lang="fr-BE" altLang="fr-FR" sz="2400" dirty="0" err="1" smtClean="0"/>
              <a:t>ntop</a:t>
            </a:r>
            <a:endParaRPr lang="fr-BE" altLang="fr-FR" sz="2400" dirty="0" smtClean="0"/>
          </a:p>
        </p:txBody>
      </p:sp>
      <p:pic>
        <p:nvPicPr>
          <p:cNvPr id="43013" name="Picture 4" descr="PRTG_BP_Us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3789040"/>
            <a:ext cx="4320480" cy="214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5" descr="Observer_alarm_stn-scr-b"/>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50825" y="3789040"/>
            <a:ext cx="3960813" cy="2105025"/>
          </a:xfrm>
          <a:noFill/>
        </p:spPr>
      </p:pic>
      <p:sp>
        <p:nvSpPr>
          <p:cNvPr id="43015" name="Text Box 6"/>
          <p:cNvSpPr txBox="1">
            <a:spLocks noChangeArrowheads="1"/>
          </p:cNvSpPr>
          <p:nvPr/>
        </p:nvSpPr>
        <p:spPr bwMode="auto">
          <a:xfrm>
            <a:off x="181298" y="5877272"/>
            <a:ext cx="40306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http://www.networkinstruments.com/products/observer/images/stn-scr-b.png</a:t>
            </a:r>
          </a:p>
        </p:txBody>
      </p:sp>
      <p:sp>
        <p:nvSpPr>
          <p:cNvPr id="43016" name="Text Box 7"/>
          <p:cNvSpPr txBox="1">
            <a:spLocks noChangeArrowheads="1"/>
          </p:cNvSpPr>
          <p:nvPr/>
        </p:nvSpPr>
        <p:spPr bwMode="auto">
          <a:xfrm>
            <a:off x="4572000" y="5950991"/>
            <a:ext cx="364013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http://www.paessler.com/e521/e1619/e2036/e2506/sniffer_eng.png</a:t>
            </a:r>
          </a:p>
        </p:txBody>
      </p:sp>
      <p:sp>
        <p:nvSpPr>
          <p:cNvPr id="9" name="Rectangle 2"/>
          <p:cNvSpPr>
            <a:spLocks noGrp="1" noChangeArrowheads="1"/>
          </p:cNvSpPr>
          <p:nvPr>
            <p:ph type="title"/>
          </p:nvPr>
        </p:nvSpPr>
        <p:spPr>
          <a:xfrm>
            <a:off x="2123728" y="116632"/>
            <a:ext cx="6563072" cy="936104"/>
          </a:xfrm>
        </p:spPr>
        <p:txBody>
          <a:bodyPr>
            <a:normAutofit/>
          </a:bodyPr>
          <a:lstStyle/>
          <a:p>
            <a:pPr eaLnBrk="1" hangingPunct="1"/>
            <a:r>
              <a:rPr lang="fr-BE" altLang="fr-FR" sz="2800" dirty="0"/>
              <a:t>Conception de réseau hiérarchique</a:t>
            </a:r>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39</a:t>
            </a:fld>
            <a:endParaRPr lang="fr-BE" dirty="0"/>
          </a:p>
        </p:txBody>
      </p:sp>
      <p:sp>
        <p:nvSpPr>
          <p:cNvPr id="11"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3380618127"/>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modulations analogiques</a:t>
            </a:r>
            <a:endParaRPr lang="fr-FR" dirty="0"/>
          </a:p>
        </p:txBody>
      </p:sp>
      <p:sp>
        <p:nvSpPr>
          <p:cNvPr id="3" name="Espace réservé du contenu 2"/>
          <p:cNvSpPr>
            <a:spLocks noGrp="1"/>
          </p:cNvSpPr>
          <p:nvPr>
            <p:ph idx="1"/>
          </p:nvPr>
        </p:nvSpPr>
        <p:spPr/>
        <p:txBody>
          <a:bodyPr/>
          <a:lstStyle/>
          <a:p>
            <a:r>
              <a:rPr lang="fr-FR" smtClean="0">
                <a:solidFill>
                  <a:schemeClr val="accent6">
                    <a:lumMod val="75000"/>
                  </a:schemeClr>
                </a:solidFill>
              </a:rPr>
              <a:t>Analyse </a:t>
            </a:r>
            <a:r>
              <a:rPr lang="fr-FR" dirty="0" smtClean="0">
                <a:solidFill>
                  <a:schemeClr val="accent6">
                    <a:lumMod val="75000"/>
                  </a:schemeClr>
                </a:solidFill>
              </a:rPr>
              <a:t>spectrale du son "O"</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390</a:t>
            </a:fld>
            <a:endParaRPr lang="fr-BE" dirty="0"/>
          </a:p>
        </p:txBody>
      </p:sp>
      <p:pic>
        <p:nvPicPr>
          <p:cNvPr id="2052" name="Picture 4" descr="http://www.exo.net/%7Epauld/workshops/atomicoperaworkshop/vowelsospectrumpd80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060848"/>
            <a:ext cx="5075783" cy="385759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835696" y="6126163"/>
            <a:ext cx="3825086" cy="215444"/>
          </a:xfrm>
          <a:prstGeom prst="rect">
            <a:avLst/>
          </a:prstGeom>
          <a:noFill/>
        </p:spPr>
        <p:txBody>
          <a:bodyPr wrap="none" rtlCol="0">
            <a:spAutoFit/>
          </a:bodyPr>
          <a:lstStyle/>
          <a:p>
            <a:r>
              <a:rPr lang="fr-FR" sz="800" dirty="0" smtClean="0"/>
              <a:t>Source : http</a:t>
            </a:r>
            <a:r>
              <a:rPr lang="fr-FR" sz="800" dirty="0"/>
              <a:t>://www.exo.net/~pauld/workshops/atomicoperaworkshop/vowelsospectrumpd800.jpeg</a:t>
            </a:r>
          </a:p>
        </p:txBody>
      </p:sp>
      <p:sp>
        <p:nvSpPr>
          <p:cNvPr id="9" name="ZoneTexte 8"/>
          <p:cNvSpPr txBox="1"/>
          <p:nvPr/>
        </p:nvSpPr>
        <p:spPr>
          <a:xfrm>
            <a:off x="118537" y="2564904"/>
            <a:ext cx="2374368" cy="646331"/>
          </a:xfrm>
          <a:prstGeom prst="rect">
            <a:avLst/>
          </a:prstGeom>
          <a:noFill/>
        </p:spPr>
        <p:txBody>
          <a:bodyPr wrap="none" rtlCol="0">
            <a:spAutoFit/>
          </a:bodyPr>
          <a:lstStyle/>
          <a:p>
            <a:r>
              <a:rPr lang="fr-FR" dirty="0" smtClean="0"/>
              <a:t>Un son est composé d'un </a:t>
            </a:r>
          </a:p>
          <a:p>
            <a:r>
              <a:rPr lang="fr-FR" dirty="0" smtClean="0"/>
              <a:t>ensemble de fréquences</a:t>
            </a:r>
            <a:endParaRPr lang="fr-FR" dirty="0"/>
          </a:p>
        </p:txBody>
      </p:sp>
      <p:cxnSp>
        <p:nvCxnSpPr>
          <p:cNvPr id="13" name="Connecteur droit avec flèche 12"/>
          <p:cNvCxnSpPr/>
          <p:nvPr/>
        </p:nvCxnSpPr>
        <p:spPr>
          <a:xfrm>
            <a:off x="2492905" y="2960078"/>
            <a:ext cx="1503031" cy="684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512943"/>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stretch>
            <a:fillRect/>
          </a:stretch>
        </p:blipFill>
        <p:spPr>
          <a:xfrm>
            <a:off x="5940152" y="3274263"/>
            <a:ext cx="3066667" cy="1495238"/>
          </a:xfrm>
          <a:prstGeom prst="rect">
            <a:avLst/>
          </a:prstGeom>
        </p:spPr>
      </p:pic>
      <p:pic>
        <p:nvPicPr>
          <p:cNvPr id="10" name="Image 9"/>
          <p:cNvPicPr>
            <a:picLocks noChangeAspect="1"/>
          </p:cNvPicPr>
          <p:nvPr/>
        </p:nvPicPr>
        <p:blipFill>
          <a:blip r:embed="rId3"/>
          <a:stretch>
            <a:fillRect/>
          </a:stretch>
        </p:blipFill>
        <p:spPr>
          <a:xfrm>
            <a:off x="801390" y="4717099"/>
            <a:ext cx="2492073" cy="1200450"/>
          </a:xfrm>
          <a:prstGeom prst="rect">
            <a:avLst/>
          </a:prstGeom>
        </p:spPr>
      </p:pic>
      <p:pic>
        <p:nvPicPr>
          <p:cNvPr id="9" name="Image 8"/>
          <p:cNvPicPr>
            <a:picLocks noChangeAspect="1"/>
          </p:cNvPicPr>
          <p:nvPr/>
        </p:nvPicPr>
        <p:blipFill>
          <a:blip r:embed="rId4"/>
          <a:stretch>
            <a:fillRect/>
          </a:stretch>
        </p:blipFill>
        <p:spPr>
          <a:xfrm>
            <a:off x="902983" y="3350445"/>
            <a:ext cx="2409411" cy="1182668"/>
          </a:xfrm>
          <a:prstGeom prst="rect">
            <a:avLst/>
          </a:prstGeom>
        </p:spPr>
      </p:pic>
      <p:pic>
        <p:nvPicPr>
          <p:cNvPr id="8" name="Image 7"/>
          <p:cNvPicPr>
            <a:picLocks noChangeAspect="1"/>
          </p:cNvPicPr>
          <p:nvPr/>
        </p:nvPicPr>
        <p:blipFill>
          <a:blip r:embed="rId5"/>
          <a:stretch>
            <a:fillRect/>
          </a:stretch>
        </p:blipFill>
        <p:spPr>
          <a:xfrm>
            <a:off x="898338" y="2007440"/>
            <a:ext cx="2391861" cy="1159019"/>
          </a:xfrm>
          <a:prstGeom prst="rect">
            <a:avLst/>
          </a:prstGeom>
        </p:spPr>
      </p:pic>
      <p:sp>
        <p:nvSpPr>
          <p:cNvPr id="2" name="Titre 1"/>
          <p:cNvSpPr>
            <a:spLocks noGrp="1"/>
          </p:cNvSpPr>
          <p:nvPr>
            <p:ph type="title"/>
          </p:nvPr>
        </p:nvSpPr>
        <p:spPr/>
        <p:txBody>
          <a:bodyPr/>
          <a:lstStyle/>
          <a:p>
            <a:r>
              <a:rPr lang="fr-FR" dirty="0"/>
              <a:t>Les modulations analogiques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Multiplexage </a:t>
            </a:r>
            <a:r>
              <a:rPr lang="fr-FR" dirty="0" smtClean="0">
                <a:solidFill>
                  <a:schemeClr val="accent6">
                    <a:lumMod val="75000"/>
                  </a:schemeClr>
                </a:solidFill>
              </a:rPr>
              <a:t>fréquentiel</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391</a:t>
            </a:fld>
            <a:endParaRPr lang="fr-BE" dirty="0"/>
          </a:p>
        </p:txBody>
      </p:sp>
      <p:pic>
        <p:nvPicPr>
          <p:cNvPr id="7" name="Image 6"/>
          <p:cNvPicPr>
            <a:picLocks noChangeAspect="1"/>
          </p:cNvPicPr>
          <p:nvPr/>
        </p:nvPicPr>
        <p:blipFill>
          <a:blip r:embed="rId6"/>
          <a:stretch>
            <a:fillRect/>
          </a:stretch>
        </p:blipFill>
        <p:spPr>
          <a:xfrm>
            <a:off x="4057253" y="4021882"/>
            <a:ext cx="1666875" cy="304800"/>
          </a:xfrm>
          <a:prstGeom prst="rect">
            <a:avLst/>
          </a:prstGeom>
        </p:spPr>
      </p:pic>
      <p:cxnSp>
        <p:nvCxnSpPr>
          <p:cNvPr id="17" name="Connecteur droit avec flèche 16"/>
          <p:cNvCxnSpPr/>
          <p:nvPr/>
        </p:nvCxnSpPr>
        <p:spPr>
          <a:xfrm>
            <a:off x="3275856" y="2576468"/>
            <a:ext cx="666067" cy="1479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3290199" y="3909555"/>
            <a:ext cx="587250" cy="2647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V="1">
            <a:off x="3310897" y="4314925"/>
            <a:ext cx="595332" cy="103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5066476" y="1584910"/>
            <a:ext cx="3620324" cy="646331"/>
          </a:xfrm>
          <a:prstGeom prst="rect">
            <a:avLst/>
          </a:prstGeom>
          <a:noFill/>
        </p:spPr>
        <p:txBody>
          <a:bodyPr wrap="square" rtlCol="0">
            <a:spAutoFit/>
          </a:bodyPr>
          <a:lstStyle/>
          <a:p>
            <a:r>
              <a:rPr lang="fr-FR" dirty="0" smtClean="0">
                <a:solidFill>
                  <a:srgbClr val="B0B84E"/>
                </a:solidFill>
              </a:rPr>
              <a:t>Représentation simplifiée du spectre </a:t>
            </a:r>
          </a:p>
          <a:p>
            <a:r>
              <a:rPr lang="fr-FR" dirty="0" smtClean="0">
                <a:solidFill>
                  <a:srgbClr val="B0B84E"/>
                </a:solidFill>
              </a:rPr>
              <a:t>              = un triangle</a:t>
            </a:r>
            <a:endParaRPr lang="fr-FR" dirty="0">
              <a:solidFill>
                <a:srgbClr val="B0B84E"/>
              </a:solidFill>
            </a:endParaRPr>
          </a:p>
        </p:txBody>
      </p:sp>
      <p:pic>
        <p:nvPicPr>
          <p:cNvPr id="27" name="Image 26"/>
          <p:cNvPicPr>
            <a:picLocks noChangeAspect="1"/>
          </p:cNvPicPr>
          <p:nvPr/>
        </p:nvPicPr>
        <p:blipFill>
          <a:blip r:embed="rId7"/>
          <a:stretch>
            <a:fillRect/>
          </a:stretch>
        </p:blipFill>
        <p:spPr>
          <a:xfrm>
            <a:off x="6304676" y="4095819"/>
            <a:ext cx="571580" cy="438211"/>
          </a:xfrm>
          <a:prstGeom prst="rect">
            <a:avLst/>
          </a:prstGeom>
        </p:spPr>
      </p:pic>
      <p:pic>
        <p:nvPicPr>
          <p:cNvPr id="29" name="Image 28"/>
          <p:cNvPicPr>
            <a:picLocks noChangeAspect="1"/>
          </p:cNvPicPr>
          <p:nvPr/>
        </p:nvPicPr>
        <p:blipFill>
          <a:blip r:embed="rId8"/>
          <a:stretch>
            <a:fillRect/>
          </a:stretch>
        </p:blipFill>
        <p:spPr>
          <a:xfrm>
            <a:off x="6304676" y="4075093"/>
            <a:ext cx="581106" cy="447737"/>
          </a:xfrm>
          <a:prstGeom prst="rect">
            <a:avLst/>
          </a:prstGeom>
        </p:spPr>
      </p:pic>
      <p:pic>
        <p:nvPicPr>
          <p:cNvPr id="28" name="Image 27"/>
          <p:cNvPicPr>
            <a:picLocks noChangeAspect="1"/>
          </p:cNvPicPr>
          <p:nvPr/>
        </p:nvPicPr>
        <p:blipFill>
          <a:blip r:embed="rId9"/>
          <a:stretch>
            <a:fillRect/>
          </a:stretch>
        </p:blipFill>
        <p:spPr>
          <a:xfrm>
            <a:off x="6308928" y="4095819"/>
            <a:ext cx="581106" cy="438211"/>
          </a:xfrm>
          <a:prstGeom prst="rect">
            <a:avLst/>
          </a:prstGeom>
        </p:spPr>
      </p:pic>
      <p:pic>
        <p:nvPicPr>
          <p:cNvPr id="26" name="Image 25"/>
          <p:cNvPicPr>
            <a:picLocks noChangeAspect="1"/>
          </p:cNvPicPr>
          <p:nvPr/>
        </p:nvPicPr>
        <p:blipFill>
          <a:blip r:embed="rId10"/>
          <a:stretch>
            <a:fillRect/>
          </a:stretch>
        </p:blipFill>
        <p:spPr>
          <a:xfrm>
            <a:off x="6300192" y="3501008"/>
            <a:ext cx="641805" cy="1021822"/>
          </a:xfrm>
          <a:prstGeom prst="rect">
            <a:avLst/>
          </a:prstGeom>
        </p:spPr>
      </p:pic>
      <p:cxnSp>
        <p:nvCxnSpPr>
          <p:cNvPr id="31" name="Connecteur droit avec flèche 30"/>
          <p:cNvCxnSpPr/>
          <p:nvPr/>
        </p:nvCxnSpPr>
        <p:spPr>
          <a:xfrm flipV="1">
            <a:off x="1835696" y="1988840"/>
            <a:ext cx="3054994" cy="770758"/>
          </a:xfrm>
          <a:prstGeom prst="straightConnector1">
            <a:avLst/>
          </a:prstGeom>
          <a:ln>
            <a:solidFill>
              <a:srgbClr val="B0B84E"/>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V="1">
            <a:off x="1958639" y="2145070"/>
            <a:ext cx="3107837" cy="1942003"/>
          </a:xfrm>
          <a:prstGeom prst="straightConnector1">
            <a:avLst/>
          </a:prstGeom>
          <a:ln>
            <a:solidFill>
              <a:srgbClr val="B0B84E"/>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V="1">
            <a:off x="1988096" y="2274439"/>
            <a:ext cx="3181603" cy="3198958"/>
          </a:xfrm>
          <a:prstGeom prst="straightConnector1">
            <a:avLst/>
          </a:prstGeom>
          <a:ln>
            <a:solidFill>
              <a:srgbClr val="B0B84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00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 47"/>
          <p:cNvPicPr>
            <a:picLocks noChangeAspect="1"/>
          </p:cNvPicPr>
          <p:nvPr/>
        </p:nvPicPr>
        <p:blipFill>
          <a:blip r:embed="rId3"/>
          <a:stretch>
            <a:fillRect/>
          </a:stretch>
        </p:blipFill>
        <p:spPr>
          <a:xfrm>
            <a:off x="4079125" y="3429000"/>
            <a:ext cx="4162220" cy="1244776"/>
          </a:xfrm>
          <a:prstGeom prst="rect">
            <a:avLst/>
          </a:prstGeom>
        </p:spPr>
      </p:pic>
      <p:pic>
        <p:nvPicPr>
          <p:cNvPr id="49" name="Image 48"/>
          <p:cNvPicPr>
            <a:picLocks noChangeAspect="1"/>
          </p:cNvPicPr>
          <p:nvPr/>
        </p:nvPicPr>
        <p:blipFill>
          <a:blip r:embed="rId3"/>
          <a:stretch>
            <a:fillRect/>
          </a:stretch>
        </p:blipFill>
        <p:spPr>
          <a:xfrm>
            <a:off x="4067944" y="4848520"/>
            <a:ext cx="4162220" cy="1244776"/>
          </a:xfrm>
          <a:prstGeom prst="rect">
            <a:avLst/>
          </a:prstGeom>
        </p:spPr>
      </p:pic>
      <p:pic>
        <p:nvPicPr>
          <p:cNvPr id="8" name="Image 7"/>
          <p:cNvPicPr>
            <a:picLocks noChangeAspect="1"/>
          </p:cNvPicPr>
          <p:nvPr/>
        </p:nvPicPr>
        <p:blipFill>
          <a:blip r:embed="rId3"/>
          <a:stretch>
            <a:fillRect/>
          </a:stretch>
        </p:blipFill>
        <p:spPr>
          <a:xfrm>
            <a:off x="4067944" y="1968200"/>
            <a:ext cx="4162220" cy="1244776"/>
          </a:xfrm>
          <a:prstGeom prst="rect">
            <a:avLst/>
          </a:prstGeom>
        </p:spPr>
      </p:pic>
      <p:pic>
        <p:nvPicPr>
          <p:cNvPr id="45" name="Image 44"/>
          <p:cNvPicPr>
            <a:picLocks noChangeAspect="1"/>
          </p:cNvPicPr>
          <p:nvPr/>
        </p:nvPicPr>
        <p:blipFill>
          <a:blip r:embed="rId4"/>
          <a:stretch>
            <a:fillRect/>
          </a:stretch>
        </p:blipFill>
        <p:spPr>
          <a:xfrm>
            <a:off x="135711" y="4820838"/>
            <a:ext cx="2492073" cy="1200450"/>
          </a:xfrm>
          <a:prstGeom prst="rect">
            <a:avLst/>
          </a:prstGeom>
        </p:spPr>
      </p:pic>
      <p:pic>
        <p:nvPicPr>
          <p:cNvPr id="46" name="Image 45"/>
          <p:cNvPicPr>
            <a:picLocks noChangeAspect="1"/>
          </p:cNvPicPr>
          <p:nvPr/>
        </p:nvPicPr>
        <p:blipFill>
          <a:blip r:embed="rId5"/>
          <a:stretch>
            <a:fillRect/>
          </a:stretch>
        </p:blipFill>
        <p:spPr>
          <a:xfrm>
            <a:off x="146996" y="3387882"/>
            <a:ext cx="2409411" cy="1182668"/>
          </a:xfrm>
          <a:prstGeom prst="rect">
            <a:avLst/>
          </a:prstGeom>
        </p:spPr>
      </p:pic>
      <p:pic>
        <p:nvPicPr>
          <p:cNvPr id="47" name="Image 46"/>
          <p:cNvPicPr>
            <a:picLocks noChangeAspect="1"/>
          </p:cNvPicPr>
          <p:nvPr/>
        </p:nvPicPr>
        <p:blipFill>
          <a:blip r:embed="rId6"/>
          <a:stretch>
            <a:fillRect/>
          </a:stretch>
        </p:blipFill>
        <p:spPr>
          <a:xfrm>
            <a:off x="142351" y="2044877"/>
            <a:ext cx="2391861" cy="1159019"/>
          </a:xfrm>
          <a:prstGeom prst="rect">
            <a:avLst/>
          </a:prstGeom>
        </p:spPr>
      </p:pic>
      <p:sp>
        <p:nvSpPr>
          <p:cNvPr id="2" name="Titre 1"/>
          <p:cNvSpPr>
            <a:spLocks noGrp="1"/>
          </p:cNvSpPr>
          <p:nvPr>
            <p:ph type="title"/>
          </p:nvPr>
        </p:nvSpPr>
        <p:spPr/>
        <p:txBody>
          <a:bodyPr/>
          <a:lstStyle/>
          <a:p>
            <a:r>
              <a:rPr lang="fr-FR" dirty="0"/>
              <a:t>Les modulations analogiques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Multiplexage </a:t>
            </a:r>
            <a:r>
              <a:rPr lang="fr-FR" dirty="0" smtClean="0">
                <a:solidFill>
                  <a:schemeClr val="accent6">
                    <a:lumMod val="75000"/>
                  </a:schemeClr>
                </a:solidFill>
              </a:rPr>
              <a:t>fréquentiel : modulation</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392</a:t>
            </a:fld>
            <a:endParaRPr lang="fr-BE" dirty="0"/>
          </a:p>
        </p:txBody>
      </p:sp>
      <p:grpSp>
        <p:nvGrpSpPr>
          <p:cNvPr id="39" name="Groupe 38"/>
          <p:cNvGrpSpPr/>
          <p:nvPr/>
        </p:nvGrpSpPr>
        <p:grpSpPr>
          <a:xfrm>
            <a:off x="936668" y="2124925"/>
            <a:ext cx="4499428" cy="800019"/>
            <a:chOff x="936668" y="2124925"/>
            <a:chExt cx="4499428" cy="800019"/>
          </a:xfrm>
        </p:grpSpPr>
        <p:sp>
          <p:nvSpPr>
            <p:cNvPr id="31" name="Forme libre 30"/>
            <p:cNvSpPr/>
            <p:nvPr/>
          </p:nvSpPr>
          <p:spPr>
            <a:xfrm>
              <a:off x="936668" y="2124925"/>
              <a:ext cx="4499428" cy="800019"/>
            </a:xfrm>
            <a:custGeom>
              <a:avLst/>
              <a:gdLst>
                <a:gd name="connsiteX0" fmla="*/ 0 w 4499428"/>
                <a:gd name="connsiteY0" fmla="*/ 800019 h 800019"/>
                <a:gd name="connsiteX1" fmla="*/ 2510971 w 4499428"/>
                <a:gd name="connsiteY1" fmla="*/ 1733 h 800019"/>
                <a:gd name="connsiteX2" fmla="*/ 4499428 w 4499428"/>
                <a:gd name="connsiteY2" fmla="*/ 596819 h 800019"/>
              </a:gdLst>
              <a:ahLst/>
              <a:cxnLst>
                <a:cxn ang="0">
                  <a:pos x="connsiteX0" y="connsiteY0"/>
                </a:cxn>
                <a:cxn ang="0">
                  <a:pos x="connsiteX1" y="connsiteY1"/>
                </a:cxn>
                <a:cxn ang="0">
                  <a:pos x="connsiteX2" y="connsiteY2"/>
                </a:cxn>
              </a:cxnLst>
              <a:rect l="l" t="t" r="r" b="b"/>
              <a:pathLst>
                <a:path w="4499428" h="800019">
                  <a:moveTo>
                    <a:pt x="0" y="800019"/>
                  </a:moveTo>
                  <a:cubicBezTo>
                    <a:pt x="880533" y="417809"/>
                    <a:pt x="1761066" y="35600"/>
                    <a:pt x="2510971" y="1733"/>
                  </a:cubicBezTo>
                  <a:cubicBezTo>
                    <a:pt x="3260876" y="-32134"/>
                    <a:pt x="4204304" y="439581"/>
                    <a:pt x="4499428" y="5968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34"/>
            <p:cNvCxnSpPr>
              <a:stCxn id="31" idx="2"/>
            </p:cNvCxnSpPr>
            <p:nvPr/>
          </p:nvCxnSpPr>
          <p:spPr>
            <a:xfrm flipH="1" flipV="1">
              <a:off x="5292080" y="2564904"/>
              <a:ext cx="144016" cy="15684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V="1">
              <a:off x="5220072" y="2708920"/>
              <a:ext cx="206896" cy="2075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ZoneTexte 37"/>
            <p:cNvSpPr txBox="1"/>
            <p:nvPr/>
          </p:nvSpPr>
          <p:spPr>
            <a:xfrm>
              <a:off x="2667107" y="2204864"/>
              <a:ext cx="1112805" cy="369332"/>
            </a:xfrm>
            <a:prstGeom prst="rect">
              <a:avLst/>
            </a:prstGeom>
            <a:noFill/>
          </p:spPr>
          <p:txBody>
            <a:bodyPr wrap="none" rtlCol="0">
              <a:spAutoFit/>
            </a:bodyPr>
            <a:lstStyle/>
            <a:p>
              <a:r>
                <a:rPr lang="fr-FR" dirty="0" smtClean="0">
                  <a:solidFill>
                    <a:schemeClr val="tx2"/>
                  </a:solidFill>
                </a:rPr>
                <a:t>Modulation</a:t>
              </a:r>
              <a:endParaRPr lang="fr-FR" dirty="0">
                <a:solidFill>
                  <a:schemeClr val="tx2"/>
                </a:solidFill>
              </a:endParaRPr>
            </a:p>
          </p:txBody>
        </p:sp>
      </p:grpSp>
      <p:grpSp>
        <p:nvGrpSpPr>
          <p:cNvPr id="15" name="Groupe 14"/>
          <p:cNvGrpSpPr/>
          <p:nvPr/>
        </p:nvGrpSpPr>
        <p:grpSpPr>
          <a:xfrm>
            <a:off x="1073910" y="3493077"/>
            <a:ext cx="4937099" cy="800019"/>
            <a:chOff x="1073910" y="3493077"/>
            <a:chExt cx="4937099" cy="800019"/>
          </a:xfrm>
        </p:grpSpPr>
        <p:grpSp>
          <p:nvGrpSpPr>
            <p:cNvPr id="11" name="Groupe 10"/>
            <p:cNvGrpSpPr/>
            <p:nvPr/>
          </p:nvGrpSpPr>
          <p:grpSpPr>
            <a:xfrm>
              <a:off x="1073910" y="3493077"/>
              <a:ext cx="4937099" cy="800019"/>
              <a:chOff x="899592" y="3493077"/>
              <a:chExt cx="5111418" cy="800019"/>
            </a:xfrm>
          </p:grpSpPr>
          <p:sp>
            <p:nvSpPr>
              <p:cNvPr id="25" name="Forme libre 24"/>
              <p:cNvSpPr/>
              <p:nvPr/>
            </p:nvSpPr>
            <p:spPr>
              <a:xfrm>
                <a:off x="899592" y="3493077"/>
                <a:ext cx="5111418" cy="800019"/>
              </a:xfrm>
              <a:custGeom>
                <a:avLst/>
                <a:gdLst>
                  <a:gd name="connsiteX0" fmla="*/ 0 w 4499428"/>
                  <a:gd name="connsiteY0" fmla="*/ 800019 h 800019"/>
                  <a:gd name="connsiteX1" fmla="*/ 2510971 w 4499428"/>
                  <a:gd name="connsiteY1" fmla="*/ 1733 h 800019"/>
                  <a:gd name="connsiteX2" fmla="*/ 4499428 w 4499428"/>
                  <a:gd name="connsiteY2" fmla="*/ 596819 h 800019"/>
                </a:gdLst>
                <a:ahLst/>
                <a:cxnLst>
                  <a:cxn ang="0">
                    <a:pos x="connsiteX0" y="connsiteY0"/>
                  </a:cxn>
                  <a:cxn ang="0">
                    <a:pos x="connsiteX1" y="connsiteY1"/>
                  </a:cxn>
                  <a:cxn ang="0">
                    <a:pos x="connsiteX2" y="connsiteY2"/>
                  </a:cxn>
                </a:cxnLst>
                <a:rect l="l" t="t" r="r" b="b"/>
                <a:pathLst>
                  <a:path w="4499428" h="800019">
                    <a:moveTo>
                      <a:pt x="0" y="800019"/>
                    </a:moveTo>
                    <a:cubicBezTo>
                      <a:pt x="880533" y="417809"/>
                      <a:pt x="1761066" y="35600"/>
                      <a:pt x="2510971" y="1733"/>
                    </a:cubicBezTo>
                    <a:cubicBezTo>
                      <a:pt x="3260876" y="-32134"/>
                      <a:pt x="4204304" y="439581"/>
                      <a:pt x="4499428" y="596819"/>
                    </a:cubicBezTo>
                  </a:path>
                </a:pathLst>
              </a:cu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Connecteur droit 25"/>
              <p:cNvCxnSpPr>
                <a:stCxn id="25" idx="2"/>
              </p:cNvCxnSpPr>
              <p:nvPr/>
            </p:nvCxnSpPr>
            <p:spPr>
              <a:xfrm flipH="1" flipV="1">
                <a:off x="5847406" y="3933056"/>
                <a:ext cx="163604" cy="15684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V="1">
                <a:off x="5765603" y="4077072"/>
                <a:ext cx="235037" cy="20755"/>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28" name="ZoneTexte 27"/>
            <p:cNvSpPr txBox="1"/>
            <p:nvPr/>
          </p:nvSpPr>
          <p:spPr>
            <a:xfrm>
              <a:off x="2865397" y="3573016"/>
              <a:ext cx="1112805" cy="369332"/>
            </a:xfrm>
            <a:prstGeom prst="rect">
              <a:avLst/>
            </a:prstGeom>
            <a:noFill/>
            <a:ln>
              <a:solidFill>
                <a:srgbClr val="92D050"/>
              </a:solidFill>
            </a:ln>
          </p:spPr>
          <p:txBody>
            <a:bodyPr wrap="none" rtlCol="0">
              <a:spAutoFit/>
            </a:bodyPr>
            <a:lstStyle/>
            <a:p>
              <a:r>
                <a:rPr lang="fr-FR" dirty="0" smtClean="0">
                  <a:solidFill>
                    <a:schemeClr val="accent3">
                      <a:lumMod val="75000"/>
                    </a:schemeClr>
                  </a:solidFill>
                </a:rPr>
                <a:t>Modulation</a:t>
              </a:r>
              <a:endParaRPr lang="fr-FR" dirty="0">
                <a:solidFill>
                  <a:schemeClr val="accent3">
                    <a:lumMod val="75000"/>
                  </a:schemeClr>
                </a:solidFill>
              </a:endParaRPr>
            </a:p>
          </p:txBody>
        </p:sp>
      </p:grpSp>
      <p:grpSp>
        <p:nvGrpSpPr>
          <p:cNvPr id="29" name="Groupe 28"/>
          <p:cNvGrpSpPr/>
          <p:nvPr/>
        </p:nvGrpSpPr>
        <p:grpSpPr>
          <a:xfrm>
            <a:off x="1073911" y="4892380"/>
            <a:ext cx="5715031" cy="840876"/>
            <a:chOff x="936668" y="2124925"/>
            <a:chExt cx="4499428" cy="800019"/>
          </a:xfrm>
        </p:grpSpPr>
        <p:sp>
          <p:nvSpPr>
            <p:cNvPr id="30" name="Forme libre 29"/>
            <p:cNvSpPr/>
            <p:nvPr/>
          </p:nvSpPr>
          <p:spPr>
            <a:xfrm>
              <a:off x="936668" y="2124925"/>
              <a:ext cx="4499428" cy="800019"/>
            </a:xfrm>
            <a:custGeom>
              <a:avLst/>
              <a:gdLst>
                <a:gd name="connsiteX0" fmla="*/ 0 w 4499428"/>
                <a:gd name="connsiteY0" fmla="*/ 800019 h 800019"/>
                <a:gd name="connsiteX1" fmla="*/ 2510971 w 4499428"/>
                <a:gd name="connsiteY1" fmla="*/ 1733 h 800019"/>
                <a:gd name="connsiteX2" fmla="*/ 4499428 w 4499428"/>
                <a:gd name="connsiteY2" fmla="*/ 596819 h 800019"/>
              </a:gdLst>
              <a:ahLst/>
              <a:cxnLst>
                <a:cxn ang="0">
                  <a:pos x="connsiteX0" y="connsiteY0"/>
                </a:cxn>
                <a:cxn ang="0">
                  <a:pos x="connsiteX1" y="connsiteY1"/>
                </a:cxn>
                <a:cxn ang="0">
                  <a:pos x="connsiteX2" y="connsiteY2"/>
                </a:cxn>
              </a:cxnLst>
              <a:rect l="l" t="t" r="r" b="b"/>
              <a:pathLst>
                <a:path w="4499428" h="800019">
                  <a:moveTo>
                    <a:pt x="0" y="800019"/>
                  </a:moveTo>
                  <a:cubicBezTo>
                    <a:pt x="880533" y="417809"/>
                    <a:pt x="1761066" y="35600"/>
                    <a:pt x="2510971" y="1733"/>
                  </a:cubicBezTo>
                  <a:cubicBezTo>
                    <a:pt x="3260876" y="-32134"/>
                    <a:pt x="4204304" y="439581"/>
                    <a:pt x="4499428" y="59681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31"/>
            <p:cNvCxnSpPr>
              <a:stCxn id="30" idx="2"/>
            </p:cNvCxnSpPr>
            <p:nvPr/>
          </p:nvCxnSpPr>
          <p:spPr>
            <a:xfrm flipH="1" flipV="1">
              <a:off x="5292080" y="2564904"/>
              <a:ext cx="144016" cy="1568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V="1">
              <a:off x="5220072" y="2708920"/>
              <a:ext cx="206896" cy="207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2667107" y="2204864"/>
              <a:ext cx="876108" cy="351387"/>
            </a:xfrm>
            <a:prstGeom prst="rect">
              <a:avLst/>
            </a:prstGeom>
            <a:noFill/>
            <a:ln>
              <a:noFill/>
            </a:ln>
          </p:spPr>
          <p:txBody>
            <a:bodyPr wrap="none" rtlCol="0">
              <a:spAutoFit/>
            </a:bodyPr>
            <a:lstStyle/>
            <a:p>
              <a:r>
                <a:rPr lang="fr-FR" dirty="0" smtClean="0">
                  <a:solidFill>
                    <a:srgbClr val="FF0000"/>
                  </a:solidFill>
                </a:rPr>
                <a:t>Modulation</a:t>
              </a:r>
              <a:endParaRPr lang="fr-FR" dirty="0">
                <a:solidFill>
                  <a:srgbClr val="FF0000"/>
                </a:solidFill>
              </a:endParaRPr>
            </a:p>
          </p:txBody>
        </p:sp>
      </p:grpSp>
      <p:pic>
        <p:nvPicPr>
          <p:cNvPr id="42" name="Image 41"/>
          <p:cNvPicPr>
            <a:picLocks noChangeAspect="1"/>
          </p:cNvPicPr>
          <p:nvPr/>
        </p:nvPicPr>
        <p:blipFill>
          <a:blip r:embed="rId7"/>
          <a:stretch>
            <a:fillRect/>
          </a:stretch>
        </p:blipFill>
        <p:spPr>
          <a:xfrm>
            <a:off x="5436096" y="2543763"/>
            <a:ext cx="571580" cy="438211"/>
          </a:xfrm>
          <a:prstGeom prst="rect">
            <a:avLst/>
          </a:prstGeom>
        </p:spPr>
      </p:pic>
      <p:pic>
        <p:nvPicPr>
          <p:cNvPr id="43" name="Image 42"/>
          <p:cNvPicPr>
            <a:picLocks noChangeAspect="1"/>
          </p:cNvPicPr>
          <p:nvPr/>
        </p:nvPicPr>
        <p:blipFill>
          <a:blip r:embed="rId8"/>
          <a:stretch>
            <a:fillRect/>
          </a:stretch>
        </p:blipFill>
        <p:spPr>
          <a:xfrm>
            <a:off x="6160235" y="3979216"/>
            <a:ext cx="581106" cy="447737"/>
          </a:xfrm>
          <a:prstGeom prst="rect">
            <a:avLst/>
          </a:prstGeom>
        </p:spPr>
      </p:pic>
      <p:pic>
        <p:nvPicPr>
          <p:cNvPr id="44" name="Image 43"/>
          <p:cNvPicPr>
            <a:picLocks noChangeAspect="1"/>
          </p:cNvPicPr>
          <p:nvPr/>
        </p:nvPicPr>
        <p:blipFill>
          <a:blip r:embed="rId9"/>
          <a:stretch>
            <a:fillRect/>
          </a:stretch>
        </p:blipFill>
        <p:spPr>
          <a:xfrm>
            <a:off x="6880404" y="5416502"/>
            <a:ext cx="581106" cy="438211"/>
          </a:xfrm>
          <a:prstGeom prst="rect">
            <a:avLst/>
          </a:prstGeom>
        </p:spPr>
      </p:pic>
    </p:spTree>
    <p:extLst>
      <p:ext uri="{BB962C8B-B14F-4D97-AF65-F5344CB8AC3E}">
        <p14:creationId xmlns:p14="http://schemas.microsoft.com/office/powerpoint/2010/main" val="422854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p:cNvPicPr>
            <a:picLocks noChangeAspect="1"/>
          </p:cNvPicPr>
          <p:nvPr/>
        </p:nvPicPr>
        <p:blipFill>
          <a:blip r:embed="rId2"/>
          <a:stretch>
            <a:fillRect/>
          </a:stretch>
        </p:blipFill>
        <p:spPr>
          <a:xfrm>
            <a:off x="1168935" y="3971082"/>
            <a:ext cx="6283385" cy="1879143"/>
          </a:xfrm>
          <a:prstGeom prst="rect">
            <a:avLst/>
          </a:prstGeom>
        </p:spPr>
      </p:pic>
      <p:pic>
        <p:nvPicPr>
          <p:cNvPr id="30" name="Image 29"/>
          <p:cNvPicPr>
            <a:picLocks noChangeAspect="1"/>
          </p:cNvPicPr>
          <p:nvPr/>
        </p:nvPicPr>
        <p:blipFill>
          <a:blip r:embed="rId2"/>
          <a:stretch>
            <a:fillRect/>
          </a:stretch>
        </p:blipFill>
        <p:spPr>
          <a:xfrm>
            <a:off x="1237873" y="1923111"/>
            <a:ext cx="5998423" cy="1793921"/>
          </a:xfrm>
          <a:prstGeom prst="rect">
            <a:avLst/>
          </a:prstGeom>
        </p:spPr>
      </p:pic>
      <p:sp>
        <p:nvSpPr>
          <p:cNvPr id="2" name="Titre 1"/>
          <p:cNvSpPr>
            <a:spLocks noGrp="1"/>
          </p:cNvSpPr>
          <p:nvPr>
            <p:ph type="title"/>
          </p:nvPr>
        </p:nvSpPr>
        <p:spPr/>
        <p:txBody>
          <a:bodyPr/>
          <a:lstStyle/>
          <a:p>
            <a:r>
              <a:rPr lang="fr-FR" dirty="0"/>
              <a:t>Les modulations analogiques</a:t>
            </a:r>
          </a:p>
        </p:txBody>
      </p:sp>
      <p:sp>
        <p:nvSpPr>
          <p:cNvPr id="3" name="Espace réservé du contenu 2"/>
          <p:cNvSpPr>
            <a:spLocks noGrp="1"/>
          </p:cNvSpPr>
          <p:nvPr>
            <p:ph idx="1"/>
          </p:nvPr>
        </p:nvSpPr>
        <p:spPr>
          <a:xfrm>
            <a:off x="457200" y="1432346"/>
            <a:ext cx="8229600" cy="4713387"/>
          </a:xfrm>
        </p:spPr>
        <p:txBody>
          <a:bodyPr/>
          <a:lstStyle/>
          <a:p>
            <a:r>
              <a:rPr lang="fr-FR" dirty="0">
                <a:solidFill>
                  <a:schemeClr val="accent6">
                    <a:lumMod val="75000"/>
                  </a:schemeClr>
                </a:solidFill>
              </a:rPr>
              <a:t>Multiplexage </a:t>
            </a:r>
            <a:r>
              <a:rPr lang="fr-FR" dirty="0" smtClean="0">
                <a:solidFill>
                  <a:schemeClr val="accent6">
                    <a:lumMod val="75000"/>
                  </a:schemeClr>
                </a:solidFill>
              </a:rPr>
              <a:t>fréquentiel : filtrage</a:t>
            </a:r>
            <a:endParaRPr lang="fr-FR" dirty="0">
              <a:solidFill>
                <a:schemeClr val="accent6">
                  <a:lumMod val="75000"/>
                </a:schemeClr>
              </a:solidFill>
            </a:endParaRP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393</a:t>
            </a:fld>
            <a:endParaRPr lang="fr-BE" dirty="0"/>
          </a:p>
        </p:txBody>
      </p:sp>
      <p:grpSp>
        <p:nvGrpSpPr>
          <p:cNvPr id="11" name="Groupe 10"/>
          <p:cNvGrpSpPr/>
          <p:nvPr/>
        </p:nvGrpSpPr>
        <p:grpSpPr>
          <a:xfrm>
            <a:off x="2961209" y="2501440"/>
            <a:ext cx="1322759" cy="1359608"/>
            <a:chOff x="2927054" y="2501440"/>
            <a:chExt cx="1322759" cy="1359608"/>
          </a:xfrm>
        </p:grpSpPr>
        <p:cxnSp>
          <p:nvCxnSpPr>
            <p:cNvPr id="12" name="Connecteur droit 11"/>
            <p:cNvCxnSpPr/>
            <p:nvPr/>
          </p:nvCxnSpPr>
          <p:spPr>
            <a:xfrm>
              <a:off x="3335179" y="2924944"/>
              <a:ext cx="66839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4003576" y="2924944"/>
              <a:ext cx="246237" cy="864096"/>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3124200" y="2924944"/>
              <a:ext cx="231304" cy="93610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2927054" y="2501440"/>
              <a:ext cx="816249" cy="369332"/>
            </a:xfrm>
            <a:prstGeom prst="rect">
              <a:avLst/>
            </a:prstGeom>
            <a:noFill/>
          </p:spPr>
          <p:txBody>
            <a:bodyPr wrap="none" rtlCol="0">
              <a:spAutoFit/>
            </a:bodyPr>
            <a:lstStyle/>
            <a:p>
              <a:r>
                <a:rPr lang="fr-FR" dirty="0" smtClean="0">
                  <a:solidFill>
                    <a:srgbClr val="7030A0"/>
                  </a:solidFill>
                </a:rPr>
                <a:t>Filtrage</a:t>
              </a:r>
              <a:endParaRPr lang="fr-FR" dirty="0">
                <a:solidFill>
                  <a:srgbClr val="7030A0"/>
                </a:solidFill>
              </a:endParaRPr>
            </a:p>
          </p:txBody>
        </p:sp>
      </p:grpSp>
      <p:grpSp>
        <p:nvGrpSpPr>
          <p:cNvPr id="40" name="Groupe 39"/>
          <p:cNvGrpSpPr/>
          <p:nvPr/>
        </p:nvGrpSpPr>
        <p:grpSpPr>
          <a:xfrm>
            <a:off x="2506691" y="3311912"/>
            <a:ext cx="749465" cy="1962616"/>
            <a:chOff x="2506691" y="3311912"/>
            <a:chExt cx="749465" cy="1962616"/>
          </a:xfrm>
        </p:grpSpPr>
        <p:sp>
          <p:nvSpPr>
            <p:cNvPr id="34" name="Forme libre 33"/>
            <p:cNvSpPr/>
            <p:nvPr/>
          </p:nvSpPr>
          <p:spPr>
            <a:xfrm>
              <a:off x="2506691" y="3311912"/>
              <a:ext cx="749465" cy="1962615"/>
            </a:xfrm>
            <a:custGeom>
              <a:avLst/>
              <a:gdLst>
                <a:gd name="connsiteX0" fmla="*/ 559894 w 749465"/>
                <a:gd name="connsiteY0" fmla="*/ 0 h 1962615"/>
                <a:gd name="connsiteX1" fmla="*/ 2333 w 749465"/>
                <a:gd name="connsiteY1" fmla="*/ 1037064 h 1962615"/>
                <a:gd name="connsiteX2" fmla="*/ 749465 w 749465"/>
                <a:gd name="connsiteY2" fmla="*/ 1962615 h 1962615"/>
              </a:gdLst>
              <a:ahLst/>
              <a:cxnLst>
                <a:cxn ang="0">
                  <a:pos x="connsiteX0" y="connsiteY0"/>
                </a:cxn>
                <a:cxn ang="0">
                  <a:pos x="connsiteX1" y="connsiteY1"/>
                </a:cxn>
                <a:cxn ang="0">
                  <a:pos x="connsiteX2" y="connsiteY2"/>
                </a:cxn>
              </a:cxnLst>
              <a:rect l="l" t="t" r="r" b="b"/>
              <a:pathLst>
                <a:path w="749465" h="1962615">
                  <a:moveTo>
                    <a:pt x="559894" y="0"/>
                  </a:moveTo>
                  <a:cubicBezTo>
                    <a:pt x="265316" y="354981"/>
                    <a:pt x="-29262" y="709962"/>
                    <a:pt x="2333" y="1037064"/>
                  </a:cubicBezTo>
                  <a:cubicBezTo>
                    <a:pt x="33928" y="1364166"/>
                    <a:pt x="686275" y="1845527"/>
                    <a:pt x="749465" y="1962615"/>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35"/>
            <p:cNvCxnSpPr>
              <a:stCxn id="34" idx="2"/>
            </p:cNvCxnSpPr>
            <p:nvPr/>
          </p:nvCxnSpPr>
          <p:spPr>
            <a:xfrm flipV="1">
              <a:off x="3256156" y="5157192"/>
              <a:ext cx="0" cy="11733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3124200" y="5274527"/>
              <a:ext cx="119413" cy="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pic>
        <p:nvPicPr>
          <p:cNvPr id="22" name="Image 21"/>
          <p:cNvPicPr>
            <a:picLocks noChangeAspect="1"/>
          </p:cNvPicPr>
          <p:nvPr/>
        </p:nvPicPr>
        <p:blipFill>
          <a:blip r:embed="rId3"/>
          <a:stretch>
            <a:fillRect/>
          </a:stretch>
        </p:blipFill>
        <p:spPr>
          <a:xfrm>
            <a:off x="3393750" y="2979117"/>
            <a:ext cx="571580" cy="438211"/>
          </a:xfrm>
          <a:prstGeom prst="rect">
            <a:avLst/>
          </a:prstGeom>
        </p:spPr>
      </p:pic>
      <p:pic>
        <p:nvPicPr>
          <p:cNvPr id="23" name="Image 22"/>
          <p:cNvPicPr>
            <a:picLocks noChangeAspect="1"/>
          </p:cNvPicPr>
          <p:nvPr/>
        </p:nvPicPr>
        <p:blipFill>
          <a:blip r:embed="rId4"/>
          <a:stretch>
            <a:fillRect/>
          </a:stretch>
        </p:blipFill>
        <p:spPr>
          <a:xfrm>
            <a:off x="4283968" y="2949788"/>
            <a:ext cx="581106" cy="447737"/>
          </a:xfrm>
          <a:prstGeom prst="rect">
            <a:avLst/>
          </a:prstGeom>
        </p:spPr>
      </p:pic>
      <p:pic>
        <p:nvPicPr>
          <p:cNvPr id="24" name="Image 23"/>
          <p:cNvPicPr>
            <a:picLocks noChangeAspect="1"/>
          </p:cNvPicPr>
          <p:nvPr/>
        </p:nvPicPr>
        <p:blipFill>
          <a:blip r:embed="rId5"/>
          <a:stretch>
            <a:fillRect/>
          </a:stretch>
        </p:blipFill>
        <p:spPr>
          <a:xfrm>
            <a:off x="5093104" y="2954785"/>
            <a:ext cx="581106" cy="438211"/>
          </a:xfrm>
          <a:prstGeom prst="rect">
            <a:avLst/>
          </a:prstGeom>
        </p:spPr>
      </p:pic>
      <p:pic>
        <p:nvPicPr>
          <p:cNvPr id="28" name="Image 27"/>
          <p:cNvPicPr>
            <a:picLocks noChangeAspect="1"/>
          </p:cNvPicPr>
          <p:nvPr/>
        </p:nvPicPr>
        <p:blipFill>
          <a:blip r:embed="rId3"/>
          <a:stretch>
            <a:fillRect/>
          </a:stretch>
        </p:blipFill>
        <p:spPr>
          <a:xfrm>
            <a:off x="3383587" y="5085184"/>
            <a:ext cx="571580" cy="438211"/>
          </a:xfrm>
          <a:prstGeom prst="rect">
            <a:avLst/>
          </a:prstGeom>
        </p:spPr>
      </p:pic>
      <p:cxnSp>
        <p:nvCxnSpPr>
          <p:cNvPr id="9" name="Connecteur droit 8"/>
          <p:cNvCxnSpPr/>
          <p:nvPr/>
        </p:nvCxnSpPr>
        <p:spPr>
          <a:xfrm>
            <a:off x="4139952" y="2492896"/>
            <a:ext cx="0" cy="172819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3308085" y="2492896"/>
            <a:ext cx="0" cy="172819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5004048" y="2492896"/>
            <a:ext cx="0" cy="172819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5796136" y="2492896"/>
            <a:ext cx="0" cy="172819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4249813" y="2060848"/>
            <a:ext cx="2525050" cy="369332"/>
          </a:xfrm>
          <a:prstGeom prst="rect">
            <a:avLst/>
          </a:prstGeom>
          <a:noFill/>
        </p:spPr>
        <p:txBody>
          <a:bodyPr wrap="none" rtlCol="0">
            <a:spAutoFit/>
          </a:bodyPr>
          <a:lstStyle/>
          <a:p>
            <a:r>
              <a:rPr lang="fr-FR" dirty="0" smtClean="0">
                <a:solidFill>
                  <a:schemeClr val="accent2">
                    <a:lumMod val="75000"/>
                  </a:schemeClr>
                </a:solidFill>
              </a:rPr>
              <a:t>Canaux de communications</a:t>
            </a:r>
            <a:endParaRPr lang="fr-FR" dirty="0">
              <a:solidFill>
                <a:schemeClr val="accent2">
                  <a:lumMod val="75000"/>
                </a:schemeClr>
              </a:solidFill>
            </a:endParaRPr>
          </a:p>
        </p:txBody>
      </p:sp>
    </p:spTree>
    <p:extLst>
      <p:ext uri="{BB962C8B-B14F-4D97-AF65-F5344CB8AC3E}">
        <p14:creationId xmlns:p14="http://schemas.microsoft.com/office/powerpoint/2010/main" val="92914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a:picLocks noChangeAspect="1"/>
          </p:cNvPicPr>
          <p:nvPr/>
        </p:nvPicPr>
        <p:blipFill>
          <a:blip r:embed="rId2"/>
          <a:stretch>
            <a:fillRect/>
          </a:stretch>
        </p:blipFill>
        <p:spPr>
          <a:xfrm>
            <a:off x="682869" y="2156775"/>
            <a:ext cx="4162220" cy="1244776"/>
          </a:xfrm>
          <a:prstGeom prst="rect">
            <a:avLst/>
          </a:prstGeom>
        </p:spPr>
      </p:pic>
      <p:pic>
        <p:nvPicPr>
          <p:cNvPr id="20" name="Image 19"/>
          <p:cNvPicPr>
            <a:picLocks noChangeAspect="1"/>
          </p:cNvPicPr>
          <p:nvPr/>
        </p:nvPicPr>
        <p:blipFill>
          <a:blip r:embed="rId2"/>
          <a:stretch>
            <a:fillRect/>
          </a:stretch>
        </p:blipFill>
        <p:spPr>
          <a:xfrm>
            <a:off x="3769090" y="4350352"/>
            <a:ext cx="4162220" cy="1244776"/>
          </a:xfrm>
          <a:prstGeom prst="rect">
            <a:avLst/>
          </a:prstGeom>
        </p:spPr>
      </p:pic>
      <p:sp>
        <p:nvSpPr>
          <p:cNvPr id="2" name="Titre 1"/>
          <p:cNvSpPr>
            <a:spLocks noGrp="1"/>
          </p:cNvSpPr>
          <p:nvPr>
            <p:ph type="title"/>
          </p:nvPr>
        </p:nvSpPr>
        <p:spPr/>
        <p:txBody>
          <a:bodyPr/>
          <a:lstStyle/>
          <a:p>
            <a:r>
              <a:rPr lang="fr-FR" dirty="0"/>
              <a:t>Les modulations analogiques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Multiplexage </a:t>
            </a:r>
            <a:r>
              <a:rPr lang="fr-FR" dirty="0" smtClean="0">
                <a:solidFill>
                  <a:schemeClr val="accent6">
                    <a:lumMod val="75000"/>
                  </a:schemeClr>
                </a:solidFill>
              </a:rPr>
              <a:t>fréquentiel : démodulation</a:t>
            </a:r>
            <a:endParaRPr lang="fr-FR" dirty="0">
              <a:solidFill>
                <a:schemeClr val="accent6">
                  <a:lumMod val="75000"/>
                </a:schemeClr>
              </a:solidFill>
            </a:endParaRPr>
          </a:p>
          <a:p>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394</a:t>
            </a:fld>
            <a:endParaRPr lang="fr-BE" dirty="0"/>
          </a:p>
        </p:txBody>
      </p:sp>
      <p:sp>
        <p:nvSpPr>
          <p:cNvPr id="22" name="ZoneTexte 21"/>
          <p:cNvSpPr txBox="1"/>
          <p:nvPr/>
        </p:nvSpPr>
        <p:spPr>
          <a:xfrm>
            <a:off x="1043608" y="4355812"/>
            <a:ext cx="1708878" cy="369332"/>
          </a:xfrm>
          <a:prstGeom prst="rect">
            <a:avLst/>
          </a:prstGeom>
          <a:noFill/>
        </p:spPr>
        <p:txBody>
          <a:bodyPr wrap="square" rtlCol="0">
            <a:spAutoFit/>
          </a:bodyPr>
          <a:lstStyle/>
          <a:p>
            <a:r>
              <a:rPr lang="fr-FR" dirty="0" smtClean="0">
                <a:solidFill>
                  <a:srgbClr val="7030A0"/>
                </a:solidFill>
              </a:rPr>
              <a:t>Démodulation</a:t>
            </a:r>
            <a:endParaRPr lang="fr-FR" dirty="0">
              <a:solidFill>
                <a:srgbClr val="7030A0"/>
              </a:solidFill>
            </a:endParaRPr>
          </a:p>
        </p:txBody>
      </p:sp>
      <p:grpSp>
        <p:nvGrpSpPr>
          <p:cNvPr id="16" name="Groupe 15"/>
          <p:cNvGrpSpPr/>
          <p:nvPr/>
        </p:nvGrpSpPr>
        <p:grpSpPr>
          <a:xfrm>
            <a:off x="2239509" y="3321424"/>
            <a:ext cx="1338191" cy="1907776"/>
            <a:chOff x="2239509" y="3321424"/>
            <a:chExt cx="1338191" cy="1907776"/>
          </a:xfrm>
        </p:grpSpPr>
        <p:cxnSp>
          <p:nvCxnSpPr>
            <p:cNvPr id="27" name="Connecteur droit 26"/>
            <p:cNvCxnSpPr/>
            <p:nvPr/>
          </p:nvCxnSpPr>
          <p:spPr>
            <a:xfrm flipV="1">
              <a:off x="3563888" y="5114575"/>
              <a:ext cx="0" cy="11462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3386310" y="5229199"/>
              <a:ext cx="191390" cy="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Forme libre 14"/>
            <p:cNvSpPr/>
            <p:nvPr/>
          </p:nvSpPr>
          <p:spPr>
            <a:xfrm>
              <a:off x="2239509" y="3321424"/>
              <a:ext cx="1324379" cy="1896035"/>
            </a:xfrm>
            <a:custGeom>
              <a:avLst/>
              <a:gdLst>
                <a:gd name="connsiteX0" fmla="*/ 46908 w 1324379"/>
                <a:gd name="connsiteY0" fmla="*/ 0 h 1896035"/>
                <a:gd name="connsiteX1" fmla="*/ 154485 w 1324379"/>
                <a:gd name="connsiteY1" fmla="*/ 1169894 h 1896035"/>
                <a:gd name="connsiteX2" fmla="*/ 1324379 w 1324379"/>
                <a:gd name="connsiteY2" fmla="*/ 1896035 h 1896035"/>
              </a:gdLst>
              <a:ahLst/>
              <a:cxnLst>
                <a:cxn ang="0">
                  <a:pos x="connsiteX0" y="connsiteY0"/>
                </a:cxn>
                <a:cxn ang="0">
                  <a:pos x="connsiteX1" y="connsiteY1"/>
                </a:cxn>
                <a:cxn ang="0">
                  <a:pos x="connsiteX2" y="connsiteY2"/>
                </a:cxn>
              </a:cxnLst>
              <a:rect l="l" t="t" r="r" b="b"/>
              <a:pathLst>
                <a:path w="1324379" h="1896035">
                  <a:moveTo>
                    <a:pt x="46908" y="0"/>
                  </a:moveTo>
                  <a:cubicBezTo>
                    <a:pt x="-5760" y="426944"/>
                    <a:pt x="-58427" y="853888"/>
                    <a:pt x="154485" y="1169894"/>
                  </a:cubicBezTo>
                  <a:cubicBezTo>
                    <a:pt x="367397" y="1485900"/>
                    <a:pt x="1115950" y="1857935"/>
                    <a:pt x="1324379" y="1896035"/>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1" name="Image 20"/>
          <p:cNvPicPr>
            <a:picLocks noChangeAspect="1"/>
          </p:cNvPicPr>
          <p:nvPr/>
        </p:nvPicPr>
        <p:blipFill>
          <a:blip r:embed="rId3"/>
          <a:stretch>
            <a:fillRect/>
          </a:stretch>
        </p:blipFill>
        <p:spPr>
          <a:xfrm>
            <a:off x="2156042" y="2735687"/>
            <a:ext cx="571580" cy="438211"/>
          </a:xfrm>
          <a:prstGeom prst="rect">
            <a:avLst/>
          </a:prstGeom>
        </p:spPr>
      </p:pic>
      <p:pic>
        <p:nvPicPr>
          <p:cNvPr id="23" name="Image 22"/>
          <p:cNvPicPr>
            <a:picLocks noChangeAspect="1"/>
          </p:cNvPicPr>
          <p:nvPr/>
        </p:nvPicPr>
        <p:blipFill>
          <a:blip r:embed="rId3"/>
          <a:stretch>
            <a:fillRect/>
          </a:stretch>
        </p:blipFill>
        <p:spPr>
          <a:xfrm>
            <a:off x="4072428" y="4941168"/>
            <a:ext cx="571580" cy="438211"/>
          </a:xfrm>
          <a:prstGeom prst="rect">
            <a:avLst/>
          </a:prstGeom>
        </p:spPr>
      </p:pic>
      <p:sp>
        <p:nvSpPr>
          <p:cNvPr id="7" name="Ellipse 6"/>
          <p:cNvSpPr/>
          <p:nvPr/>
        </p:nvSpPr>
        <p:spPr>
          <a:xfrm>
            <a:off x="3577700" y="4725144"/>
            <a:ext cx="1498356"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4444434" y="5661248"/>
            <a:ext cx="2287806" cy="369332"/>
          </a:xfrm>
          <a:prstGeom prst="rect">
            <a:avLst/>
          </a:prstGeom>
          <a:noFill/>
        </p:spPr>
        <p:txBody>
          <a:bodyPr wrap="none" rtlCol="0">
            <a:spAutoFit/>
          </a:bodyPr>
          <a:lstStyle/>
          <a:p>
            <a:r>
              <a:rPr lang="fr-FR" dirty="0" smtClean="0">
                <a:solidFill>
                  <a:srgbClr val="FF0000"/>
                </a:solidFill>
              </a:rPr>
              <a:t>Signal en bande de base</a:t>
            </a:r>
            <a:endParaRPr lang="fr-FR" dirty="0">
              <a:solidFill>
                <a:srgbClr val="FF0000"/>
              </a:solidFill>
            </a:endParaRPr>
          </a:p>
        </p:txBody>
      </p:sp>
    </p:spTree>
    <p:extLst>
      <p:ext uri="{BB962C8B-B14F-4D97-AF65-F5344CB8AC3E}">
        <p14:creationId xmlns:p14="http://schemas.microsoft.com/office/powerpoint/2010/main" val="274992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animBg="1"/>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analogiques</a:t>
            </a:r>
          </a:p>
        </p:txBody>
      </p:sp>
      <p:sp>
        <p:nvSpPr>
          <p:cNvPr id="3" name="Espace réservé du contenu 2"/>
          <p:cNvSpPr>
            <a:spLocks noGrp="1"/>
          </p:cNvSpPr>
          <p:nvPr>
            <p:ph idx="1"/>
          </p:nvPr>
        </p:nvSpPr>
        <p:spPr>
          <a:xfrm>
            <a:off x="457200" y="1412777"/>
            <a:ext cx="5770984" cy="720079"/>
          </a:xfrm>
        </p:spPr>
        <p:txBody>
          <a:bodyPr>
            <a:normAutofit fontScale="92500" lnSpcReduction="10000"/>
          </a:bodyPr>
          <a:lstStyle/>
          <a:p>
            <a:r>
              <a:rPr lang="fr-FR" dirty="0" smtClean="0">
                <a:solidFill>
                  <a:schemeClr val="accent6">
                    <a:lumMod val="75000"/>
                  </a:schemeClr>
                </a:solidFill>
              </a:rPr>
              <a:t>Modulation d'amplitude</a:t>
            </a:r>
          </a:p>
          <a:p>
            <a:pPr lvl="1"/>
            <a:r>
              <a:rPr lang="fr-FR" dirty="0" smtClean="0">
                <a:solidFill>
                  <a:srgbClr val="0070C0"/>
                </a:solidFill>
              </a:rPr>
              <a:t>Modulation par multiplication</a:t>
            </a:r>
            <a:endParaRPr lang="fr-FR" dirty="0">
              <a:solidFill>
                <a:srgbClr val="0070C0"/>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395</a:t>
            </a:fld>
            <a:endParaRPr lang="fr-BE" dirty="0"/>
          </a:p>
        </p:txBody>
      </p:sp>
      <p:pic>
        <p:nvPicPr>
          <p:cNvPr id="307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835" y="2204864"/>
            <a:ext cx="3284645" cy="317599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5580112" y="5373796"/>
            <a:ext cx="2278188" cy="215444"/>
          </a:xfrm>
          <a:prstGeom prst="rect">
            <a:avLst/>
          </a:prstGeom>
          <a:noFill/>
        </p:spPr>
        <p:txBody>
          <a:bodyPr wrap="none" rtlCol="0">
            <a:spAutoFit/>
          </a:bodyPr>
          <a:lstStyle/>
          <a:p>
            <a:r>
              <a:rPr lang="fr-FR" sz="800" dirty="0" smtClean="0"/>
              <a:t>Source : http://tutoworld.com/uploads/tuto-479/file-3.png</a:t>
            </a:r>
            <a:endParaRPr lang="fr-FR" sz="800" dirty="0"/>
          </a:p>
        </p:txBody>
      </p:sp>
      <mc:AlternateContent xmlns:mc="http://schemas.openxmlformats.org/markup-compatibility/2006" xmlns:a14="http://schemas.microsoft.com/office/drawing/2010/main">
        <mc:Choice Requires="a14">
          <p:sp>
            <p:nvSpPr>
              <p:cNvPr id="8" name="ZoneTexte 7"/>
              <p:cNvSpPr txBox="1"/>
              <p:nvPr/>
            </p:nvSpPr>
            <p:spPr>
              <a:xfrm>
                <a:off x="1200192" y="4509120"/>
                <a:ext cx="41638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a:latin typeface="Cambria Math" panose="02040503050406030204" pitchFamily="18" charset="0"/>
                        </a:rPr>
                        <m:t>x</m:t>
                      </m:r>
                      <m:r>
                        <m:rPr>
                          <m:sty m:val="p"/>
                        </m:rPr>
                        <a:rPr lang="fr-FR" baseline="-25000">
                          <a:latin typeface="Cambria Math" panose="02040503050406030204" pitchFamily="18" charset="0"/>
                        </a:rPr>
                        <m:t>AM</m:t>
                      </m:r>
                      <m:d>
                        <m:dPr>
                          <m:ctrlPr>
                            <a:rPr lang="fr-FR" i="1">
                              <a:latin typeface="Cambria Math" panose="02040503050406030204" pitchFamily="18" charset="0"/>
                            </a:rPr>
                          </m:ctrlPr>
                        </m:dPr>
                        <m:e>
                          <m:r>
                            <m:rPr>
                              <m:sty m:val="p"/>
                            </m:rPr>
                            <a:rPr lang="fr-FR">
                              <a:latin typeface="Cambria Math" panose="02040503050406030204" pitchFamily="18" charset="0"/>
                            </a:rPr>
                            <m:t>t</m:t>
                          </m:r>
                        </m:e>
                      </m:d>
                      <m:r>
                        <a:rPr lang="el-GR" i="1" smtClean="0">
                          <a:latin typeface="Cambria Math" panose="02040503050406030204" pitchFamily="18" charset="0"/>
                        </a:rPr>
                        <m:t>=</m:t>
                      </m:r>
                      <m:r>
                        <a:rPr lang="fr-FR" b="0" i="1" smtClean="0">
                          <a:latin typeface="Cambria Math" panose="02040503050406030204" pitchFamily="18" charset="0"/>
                        </a:rPr>
                        <m:t>(</m:t>
                      </m:r>
                      <m:r>
                        <a:rPr lang="fr-FR" i="1">
                          <a:latin typeface="Cambria Math" panose="02040503050406030204" pitchFamily="18" charset="0"/>
                        </a:rPr>
                        <m:t>𝑣</m:t>
                      </m:r>
                      <m:r>
                        <a:rPr lang="fr-FR" i="1" baseline="-25000">
                          <a:latin typeface="Cambria Math" panose="02040503050406030204" pitchFamily="18" charset="0"/>
                        </a:rPr>
                        <m:t>0</m:t>
                      </m:r>
                      <m:r>
                        <a:rPr lang="fr-FR" i="1">
                          <a:latin typeface="Cambria Math" panose="02040503050406030204" pitchFamily="18" charset="0"/>
                        </a:rPr>
                        <m:t>+</m:t>
                      </m:r>
                      <m:func>
                        <m:funcPr>
                          <m:ctrlPr>
                            <a:rPr lang="fr-FR" i="1">
                              <a:latin typeface="Cambria Math" panose="02040503050406030204" pitchFamily="18" charset="0"/>
                            </a:rPr>
                          </m:ctrlPr>
                        </m:funcPr>
                        <m:fName>
                          <m:r>
                            <a:rPr lang="fr-FR" i="1">
                              <a:latin typeface="Cambria Math" panose="02040503050406030204" pitchFamily="18" charset="0"/>
                            </a:rPr>
                            <m:t>𝑣</m:t>
                          </m:r>
                          <m:r>
                            <a:rPr lang="fr-FR" i="1" baseline="-25000">
                              <a:latin typeface="Cambria Math" panose="02040503050406030204" pitchFamily="18" charset="0"/>
                            </a:rPr>
                            <m:t>𝑚</m:t>
                          </m:r>
                          <m:r>
                            <a:rPr lang="fr-FR" i="1">
                              <a:latin typeface="Cambria Math" panose="02040503050406030204" pitchFamily="18" charset="0"/>
                            </a:rPr>
                            <m:t> </m:t>
                          </m:r>
                          <m:r>
                            <m:rPr>
                              <m:sty m:val="p"/>
                            </m:rPr>
                            <a:rPr lang="fr-FR">
                              <a:latin typeface="Cambria Math" panose="02040503050406030204" pitchFamily="18" charset="0"/>
                            </a:rPr>
                            <m:t>cos</m:t>
                          </m:r>
                        </m:fName>
                        <m:e>
                          <m:d>
                            <m:dPr>
                              <m:ctrlPr>
                                <a:rPr lang="fr-FR" i="1">
                                  <a:latin typeface="Cambria Math" panose="02040503050406030204" pitchFamily="18" charset="0"/>
                                </a:rPr>
                              </m:ctrlPr>
                            </m:dPr>
                            <m:e>
                              <m:r>
                                <m:rPr>
                                  <m:sty m:val="p"/>
                                </m:rPr>
                                <a:rPr lang="el-GR" i="1">
                                  <a:latin typeface="Cambria Math" panose="02040503050406030204" pitchFamily="18" charset="0"/>
                                </a:rPr>
                                <m:t>ω</m:t>
                              </m:r>
                              <m:r>
                                <a:rPr lang="fr-FR" i="1" baseline="-25000">
                                  <a:latin typeface="Cambria Math" panose="02040503050406030204" pitchFamily="18" charset="0"/>
                                </a:rPr>
                                <m:t>𝑚</m:t>
                              </m:r>
                              <m:r>
                                <a:rPr lang="fr-FR" i="1">
                                  <a:latin typeface="Cambria Math" panose="02040503050406030204" pitchFamily="18" charset="0"/>
                                </a:rPr>
                                <m:t>𝑡</m:t>
                              </m:r>
                            </m:e>
                          </m:d>
                          <m:r>
                            <a:rPr lang="fr-FR" b="0" i="1" smtClean="0">
                              <a:latin typeface="Cambria Math" panose="02040503050406030204" pitchFamily="18" charset="0"/>
                            </a:rPr>
                            <m:t>)</m:t>
                          </m:r>
                        </m:e>
                      </m:func>
                      <m:r>
                        <a:rPr lang="fr-FR" b="0" i="1" smtClean="0">
                          <a:latin typeface="Cambria Math" panose="02040503050406030204" pitchFamily="18" charset="0"/>
                        </a:rPr>
                        <m:t>.</m:t>
                      </m:r>
                      <m:func>
                        <m:funcPr>
                          <m:ctrlPr>
                            <a:rPr lang="fr-FR" i="1">
                              <a:latin typeface="Cambria Math" panose="02040503050406030204" pitchFamily="18" charset="0"/>
                            </a:rPr>
                          </m:ctrlPr>
                        </m:funcPr>
                        <m:fName>
                          <m:r>
                            <a:rPr lang="fr-FR" i="1">
                              <a:latin typeface="Cambria Math" panose="02040503050406030204" pitchFamily="18" charset="0"/>
                            </a:rPr>
                            <m:t>𝑝</m:t>
                          </m:r>
                          <m:r>
                            <a:rPr lang="fr-FR" i="1" baseline="-25000">
                              <a:latin typeface="Cambria Math" panose="02040503050406030204" pitchFamily="18" charset="0"/>
                            </a:rPr>
                            <m:t>𝑚</m:t>
                          </m:r>
                          <m:r>
                            <a:rPr lang="fr-FR" i="1">
                              <a:latin typeface="Cambria Math" panose="02040503050406030204" pitchFamily="18" charset="0"/>
                            </a:rPr>
                            <m:t> </m:t>
                          </m:r>
                          <m:r>
                            <m:rPr>
                              <m:sty m:val="p"/>
                            </m:rPr>
                            <a:rPr lang="fr-FR">
                              <a:latin typeface="Cambria Math" panose="02040503050406030204" pitchFamily="18" charset="0"/>
                            </a:rPr>
                            <m:t>cos</m:t>
                          </m:r>
                        </m:fName>
                        <m:e>
                          <m:d>
                            <m:dPr>
                              <m:ctrlPr>
                                <a:rPr lang="fr-FR" i="1">
                                  <a:latin typeface="Cambria Math" panose="02040503050406030204" pitchFamily="18" charset="0"/>
                                </a:rPr>
                              </m:ctrlPr>
                            </m:dPr>
                            <m:e>
                              <m:r>
                                <m:rPr>
                                  <m:sty m:val="p"/>
                                </m:rPr>
                                <a:rPr lang="el-GR" i="1">
                                  <a:latin typeface="Cambria Math" panose="02040503050406030204" pitchFamily="18" charset="0"/>
                                </a:rPr>
                                <m:t>ω</m:t>
                              </m:r>
                              <m:r>
                                <a:rPr lang="fr-FR" i="1" baseline="-25000">
                                  <a:latin typeface="Cambria Math" panose="02040503050406030204" pitchFamily="18" charset="0"/>
                                </a:rPr>
                                <m:t>𝑝</m:t>
                              </m:r>
                              <m:r>
                                <a:rPr lang="fr-FR" i="1">
                                  <a:latin typeface="Cambria Math" panose="02040503050406030204" pitchFamily="18" charset="0"/>
                                </a:rPr>
                                <m:t>𝑡</m:t>
                              </m:r>
                            </m:e>
                          </m:d>
                        </m:e>
                      </m:func>
                    </m:oMath>
                  </m:oMathPara>
                </a14:m>
                <a:endParaRPr lang="fr-FR" dirty="0"/>
              </a:p>
            </p:txBody>
          </p:sp>
        </mc:Choice>
        <mc:Fallback xmlns="">
          <p:sp>
            <p:nvSpPr>
              <p:cNvPr id="8" name="ZoneTexte 7"/>
              <p:cNvSpPr txBox="1">
                <a:spLocks noRot="1" noChangeAspect="1" noMove="1" noResize="1" noEditPoints="1" noAdjustHandles="1" noChangeArrowheads="1" noChangeShapeType="1" noTextEdit="1"/>
              </p:cNvSpPr>
              <p:nvPr/>
            </p:nvSpPr>
            <p:spPr>
              <a:xfrm>
                <a:off x="1200192" y="4509120"/>
                <a:ext cx="4163896" cy="276999"/>
              </a:xfrm>
              <a:prstGeom prst="rect">
                <a:avLst/>
              </a:prstGeom>
              <a:blipFill rotWithShape="0">
                <a:blip r:embed="rId4"/>
                <a:stretch>
                  <a:fillRect l="-439" b="-4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ZoneTexte 8"/>
              <p:cNvSpPr txBox="1"/>
              <p:nvPr/>
            </p:nvSpPr>
            <p:spPr>
              <a:xfrm>
                <a:off x="2529269" y="2526669"/>
                <a:ext cx="25467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𝑣</m:t>
                      </m:r>
                      <m:d>
                        <m:dPr>
                          <m:ctrlPr>
                            <a:rPr lang="fr-FR" b="0" i="1" smtClean="0">
                              <a:latin typeface="Cambria Math" panose="02040503050406030204" pitchFamily="18" charset="0"/>
                            </a:rPr>
                          </m:ctrlPr>
                        </m:dPr>
                        <m:e>
                          <m:r>
                            <a:rPr lang="fr-FR" b="0" i="1" smtClean="0">
                              <a:latin typeface="Cambria Math" panose="02040503050406030204" pitchFamily="18" charset="0"/>
                            </a:rPr>
                            <m:t>𝑡</m:t>
                          </m:r>
                        </m:e>
                      </m:d>
                      <m:r>
                        <a:rPr lang="el-GR" i="1" smtClean="0">
                          <a:latin typeface="Cambria Math" panose="02040503050406030204" pitchFamily="18" charset="0"/>
                        </a:rPr>
                        <m:t>=</m:t>
                      </m:r>
                      <m:r>
                        <a:rPr lang="fr-FR" b="0" i="1" smtClean="0">
                          <a:latin typeface="Cambria Math" panose="02040503050406030204" pitchFamily="18" charset="0"/>
                        </a:rPr>
                        <m:t>𝑣</m:t>
                      </m:r>
                      <m:r>
                        <a:rPr lang="fr-FR" b="0" i="1" baseline="-25000" smtClean="0">
                          <a:latin typeface="Cambria Math" panose="02040503050406030204" pitchFamily="18" charset="0"/>
                        </a:rPr>
                        <m:t>0</m:t>
                      </m:r>
                      <m:r>
                        <a:rPr lang="fr-FR" b="0" i="1" smtClean="0">
                          <a:latin typeface="Cambria Math" panose="02040503050406030204" pitchFamily="18" charset="0"/>
                        </a:rPr>
                        <m:t>+</m:t>
                      </m:r>
                      <m:func>
                        <m:funcPr>
                          <m:ctrlPr>
                            <a:rPr lang="fr-FR" i="1" smtClean="0">
                              <a:latin typeface="Cambria Math" panose="02040503050406030204" pitchFamily="18" charset="0"/>
                            </a:rPr>
                          </m:ctrlPr>
                        </m:funcPr>
                        <m:fName>
                          <m:r>
                            <a:rPr lang="fr-FR" b="0" i="1" smtClean="0">
                              <a:latin typeface="Cambria Math" panose="02040503050406030204" pitchFamily="18" charset="0"/>
                            </a:rPr>
                            <m:t>𝑣</m:t>
                          </m:r>
                          <m:r>
                            <a:rPr lang="fr-FR" b="0" i="1" baseline="-25000" smtClean="0">
                              <a:latin typeface="Cambria Math" panose="02040503050406030204" pitchFamily="18" charset="0"/>
                            </a:rPr>
                            <m:t>𝑚</m:t>
                          </m:r>
                          <m:r>
                            <a:rPr lang="fr-FR" b="0" i="1" smtClean="0">
                              <a:latin typeface="Cambria Math" panose="02040503050406030204" pitchFamily="18" charset="0"/>
                            </a:rPr>
                            <m:t> </m:t>
                          </m:r>
                          <m:r>
                            <m:rPr>
                              <m:sty m:val="p"/>
                            </m:rPr>
                            <a:rPr lang="fr-FR" i="0" smtClean="0">
                              <a:latin typeface="Cambria Math" panose="02040503050406030204" pitchFamily="18" charset="0"/>
                            </a:rPr>
                            <m:t>cos</m:t>
                          </m:r>
                        </m:fName>
                        <m:e>
                          <m:d>
                            <m:dPr>
                              <m:ctrlPr>
                                <a:rPr lang="fr-FR" i="1" smtClean="0">
                                  <a:latin typeface="Cambria Math" panose="02040503050406030204" pitchFamily="18" charset="0"/>
                                </a:rPr>
                              </m:ctrlPr>
                            </m:dPr>
                            <m:e>
                              <m:r>
                                <m:rPr>
                                  <m:sty m:val="p"/>
                                </m:rPr>
                                <a:rPr lang="el-GR" i="1" smtClean="0">
                                  <a:latin typeface="Cambria Math" panose="02040503050406030204" pitchFamily="18" charset="0"/>
                                </a:rPr>
                                <m:t>ω</m:t>
                              </m:r>
                              <m:r>
                                <a:rPr lang="fr-FR" b="0" i="1" baseline="-25000" smtClean="0">
                                  <a:latin typeface="Cambria Math" panose="02040503050406030204" pitchFamily="18" charset="0"/>
                                </a:rPr>
                                <m:t>𝑚</m:t>
                              </m:r>
                              <m:r>
                                <a:rPr lang="fr-FR" b="0" i="1" smtClean="0">
                                  <a:latin typeface="Cambria Math" panose="02040503050406030204" pitchFamily="18" charset="0"/>
                                </a:rPr>
                                <m:t>𝑡</m:t>
                              </m:r>
                            </m:e>
                          </m:d>
                        </m:e>
                      </m:func>
                    </m:oMath>
                  </m:oMathPara>
                </a14:m>
                <a:endParaRPr lang="fr-FR" dirty="0"/>
              </a:p>
            </p:txBody>
          </p:sp>
        </mc:Choice>
        <mc:Fallback xmlns="">
          <p:sp>
            <p:nvSpPr>
              <p:cNvPr id="9" name="ZoneTexte 8"/>
              <p:cNvSpPr txBox="1">
                <a:spLocks noRot="1" noChangeAspect="1" noMove="1" noResize="1" noEditPoints="1" noAdjustHandles="1" noChangeArrowheads="1" noChangeShapeType="1" noTextEdit="1"/>
              </p:cNvSpPr>
              <p:nvPr/>
            </p:nvSpPr>
            <p:spPr>
              <a:xfrm>
                <a:off x="2529269" y="2526669"/>
                <a:ext cx="2546787" cy="276999"/>
              </a:xfrm>
              <a:prstGeom prst="rect">
                <a:avLst/>
              </a:prstGeom>
              <a:blipFill rotWithShape="0">
                <a:blip r:embed="rId5"/>
                <a:stretch>
                  <a:fillRect b="-1739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p:cNvSpPr txBox="1"/>
              <p:nvPr/>
            </p:nvSpPr>
            <p:spPr>
              <a:xfrm>
                <a:off x="2580299" y="3501008"/>
                <a:ext cx="1919693" cy="276999"/>
              </a:xfrm>
              <a:prstGeom prst="rect">
                <a:avLst/>
              </a:prstGeom>
              <a:noFill/>
            </p:spPr>
            <p:txBody>
              <a:bodyPr wrap="none" lIns="0" tIns="0" rIns="0" bIns="0" rtlCol="0">
                <a:spAutoFit/>
              </a:bodyPr>
              <a:lstStyle/>
              <a:p>
                <a:r>
                  <a:rPr lang="fr-FR" b="0" dirty="0" smtClean="0">
                    <a:latin typeface="Cambria Math" panose="02040503050406030204" pitchFamily="18" charset="0"/>
                    <a:ea typeface="Cambria Math" panose="02040503050406030204" pitchFamily="18" charset="0"/>
                  </a:rPr>
                  <a:t>p</a:t>
                </a:r>
                <a14:m>
                  <m:oMath xmlns:m="http://schemas.openxmlformats.org/officeDocument/2006/math">
                    <m:d>
                      <m:dPr>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𝑡</m:t>
                        </m:r>
                      </m:e>
                    </m:d>
                    <m:r>
                      <a:rPr lang="el-GR" i="1" smtClean="0">
                        <a:latin typeface="Cambria Math" panose="02040503050406030204" pitchFamily="18" charset="0"/>
                        <a:ea typeface="Cambria Math" panose="02040503050406030204" pitchFamily="18" charset="0"/>
                      </a:rPr>
                      <m:t>=</m:t>
                    </m:r>
                    <m:func>
                      <m:funcPr>
                        <m:ctrlPr>
                          <a:rPr lang="fr-FR" i="1">
                            <a:latin typeface="Cambria Math" panose="02040503050406030204" pitchFamily="18" charset="0"/>
                            <a:ea typeface="Cambria Math" panose="02040503050406030204" pitchFamily="18" charset="0"/>
                          </a:rPr>
                        </m:ctrlPr>
                      </m:funcPr>
                      <m:fName>
                        <m:r>
                          <a:rPr lang="fr-FR" i="1">
                            <a:latin typeface="Cambria Math" panose="02040503050406030204" pitchFamily="18" charset="0"/>
                            <a:ea typeface="Cambria Math" panose="02040503050406030204" pitchFamily="18" charset="0"/>
                          </a:rPr>
                          <m:t>𝑝</m:t>
                        </m:r>
                        <m:r>
                          <a:rPr lang="fr-FR" i="1" baseline="-25000">
                            <a:latin typeface="Cambria Math" panose="02040503050406030204" pitchFamily="18" charset="0"/>
                            <a:ea typeface="Cambria Math" panose="02040503050406030204" pitchFamily="18" charset="0"/>
                          </a:rPr>
                          <m:t>𝑚</m:t>
                        </m:r>
                        <m:r>
                          <a:rPr lang="fr-FR" i="1">
                            <a:latin typeface="Cambria Math" panose="02040503050406030204" pitchFamily="18" charset="0"/>
                            <a:ea typeface="Cambria Math" panose="02040503050406030204" pitchFamily="18" charset="0"/>
                          </a:rPr>
                          <m:t> </m:t>
                        </m:r>
                        <m:r>
                          <m:rPr>
                            <m:sty m:val="p"/>
                          </m:rPr>
                          <a:rPr lang="fr-FR">
                            <a:latin typeface="Cambria Math" panose="02040503050406030204" pitchFamily="18" charset="0"/>
                            <a:ea typeface="Cambria Math" panose="02040503050406030204" pitchFamily="18" charset="0"/>
                          </a:rPr>
                          <m:t>cos</m:t>
                        </m:r>
                      </m:fName>
                      <m:e>
                        <m:d>
                          <m:dPr>
                            <m:ctrlPr>
                              <a:rPr lang="fr-FR" i="1">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ω</m:t>
                            </m:r>
                            <m:r>
                              <a:rPr lang="fr-FR" i="1" baseline="-25000">
                                <a:latin typeface="Cambria Math" panose="02040503050406030204" pitchFamily="18" charset="0"/>
                                <a:ea typeface="Cambria Math" panose="02040503050406030204" pitchFamily="18" charset="0"/>
                              </a:rPr>
                              <m:t>𝑝</m:t>
                            </m:r>
                            <m:r>
                              <a:rPr lang="fr-FR" i="1">
                                <a:latin typeface="Cambria Math" panose="02040503050406030204" pitchFamily="18" charset="0"/>
                                <a:ea typeface="Cambria Math" panose="02040503050406030204" pitchFamily="18" charset="0"/>
                              </a:rPr>
                              <m:t>𝑡</m:t>
                            </m:r>
                          </m:e>
                        </m:d>
                      </m:e>
                    </m:func>
                  </m:oMath>
                </a14:m>
                <a:endParaRPr lang="fr-FR" dirty="0">
                  <a:latin typeface="Cambria Math" panose="02040503050406030204" pitchFamily="18" charset="0"/>
                  <a:ea typeface="Cambria Math" panose="02040503050406030204" pitchFamily="18" charset="0"/>
                </a:endParaRPr>
              </a:p>
            </p:txBody>
          </p:sp>
        </mc:Choice>
        <mc:Fallback xmlns="">
          <p:sp>
            <p:nvSpPr>
              <p:cNvPr id="11" name="ZoneTexte 10"/>
              <p:cNvSpPr txBox="1">
                <a:spLocks noRot="1" noChangeAspect="1" noMove="1" noResize="1" noEditPoints="1" noAdjustHandles="1" noChangeArrowheads="1" noChangeShapeType="1" noTextEdit="1"/>
              </p:cNvSpPr>
              <p:nvPr/>
            </p:nvSpPr>
            <p:spPr>
              <a:xfrm>
                <a:off x="2580299" y="3501008"/>
                <a:ext cx="1919693" cy="276999"/>
              </a:xfrm>
              <a:prstGeom prst="rect">
                <a:avLst/>
              </a:prstGeom>
              <a:blipFill rotWithShape="0">
                <a:blip r:embed="rId6"/>
                <a:stretch>
                  <a:fillRect l="-7302" t="-30435" b="-4782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1162092" y="5564201"/>
                <a:ext cx="727692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a:latin typeface="Cambria Math" panose="02040503050406030204" pitchFamily="18" charset="0"/>
                        </a:rPr>
                        <m:t>x</m:t>
                      </m:r>
                      <m:r>
                        <m:rPr>
                          <m:sty m:val="p"/>
                        </m:rPr>
                        <a:rPr lang="fr-FR" baseline="-25000">
                          <a:latin typeface="Cambria Math" panose="02040503050406030204" pitchFamily="18" charset="0"/>
                        </a:rPr>
                        <m:t>AM</m:t>
                      </m:r>
                      <m:d>
                        <m:dPr>
                          <m:ctrlPr>
                            <a:rPr lang="fr-FR" i="1">
                              <a:latin typeface="Cambria Math" panose="02040503050406030204" pitchFamily="18" charset="0"/>
                            </a:rPr>
                          </m:ctrlPr>
                        </m:dPr>
                        <m:e>
                          <m:r>
                            <m:rPr>
                              <m:sty m:val="p"/>
                            </m:rPr>
                            <a:rPr lang="fr-FR">
                              <a:latin typeface="Cambria Math" panose="02040503050406030204" pitchFamily="18" charset="0"/>
                            </a:rPr>
                            <m:t>t</m:t>
                          </m:r>
                        </m:e>
                      </m:d>
                      <m:r>
                        <a:rPr lang="el-GR" i="1" smtClean="0">
                          <a:latin typeface="Cambria Math" panose="02040503050406030204" pitchFamily="18" charset="0"/>
                        </a:rPr>
                        <m:t>=</m:t>
                      </m:r>
                      <m:r>
                        <a:rPr lang="fr-FR" i="1">
                          <a:latin typeface="Cambria Math" panose="02040503050406030204" pitchFamily="18" charset="0"/>
                        </a:rPr>
                        <m:t>𝑣</m:t>
                      </m:r>
                      <m:r>
                        <a:rPr lang="fr-FR" i="1" baseline="-25000">
                          <a:latin typeface="Cambria Math" panose="02040503050406030204" pitchFamily="18" charset="0"/>
                        </a:rPr>
                        <m:t>0</m:t>
                      </m:r>
                      <m:func>
                        <m:funcPr>
                          <m:ctrlPr>
                            <a:rPr lang="fr-FR" i="1">
                              <a:latin typeface="Cambria Math" panose="02040503050406030204" pitchFamily="18" charset="0"/>
                            </a:rPr>
                          </m:ctrlPr>
                        </m:funcPr>
                        <m:fName>
                          <m:r>
                            <a:rPr lang="fr-FR" i="1">
                              <a:latin typeface="Cambria Math" panose="02040503050406030204" pitchFamily="18" charset="0"/>
                            </a:rPr>
                            <m:t>𝑝</m:t>
                          </m:r>
                          <m:r>
                            <a:rPr lang="fr-FR" i="1" baseline="-25000">
                              <a:latin typeface="Cambria Math" panose="02040503050406030204" pitchFamily="18" charset="0"/>
                            </a:rPr>
                            <m:t>𝑚</m:t>
                          </m:r>
                          <m:r>
                            <a:rPr lang="fr-FR" i="1">
                              <a:latin typeface="Cambria Math" panose="02040503050406030204" pitchFamily="18" charset="0"/>
                            </a:rPr>
                            <m:t> </m:t>
                          </m:r>
                          <m:r>
                            <m:rPr>
                              <m:sty m:val="p"/>
                            </m:rPr>
                            <a:rPr lang="fr-FR">
                              <a:latin typeface="Cambria Math" panose="02040503050406030204" pitchFamily="18" charset="0"/>
                            </a:rPr>
                            <m:t>cos</m:t>
                          </m:r>
                        </m:fName>
                        <m:e>
                          <m:d>
                            <m:dPr>
                              <m:ctrlPr>
                                <a:rPr lang="fr-FR" i="1">
                                  <a:latin typeface="Cambria Math" panose="02040503050406030204" pitchFamily="18" charset="0"/>
                                </a:rPr>
                              </m:ctrlPr>
                            </m:dPr>
                            <m:e>
                              <m:r>
                                <m:rPr>
                                  <m:sty m:val="p"/>
                                </m:rPr>
                                <a:rPr lang="el-GR" i="1">
                                  <a:latin typeface="Cambria Math" panose="02040503050406030204" pitchFamily="18" charset="0"/>
                                </a:rPr>
                                <m:t>ω</m:t>
                              </m:r>
                              <m:r>
                                <a:rPr lang="fr-FR" i="1" baseline="-25000">
                                  <a:latin typeface="Cambria Math" panose="02040503050406030204" pitchFamily="18" charset="0"/>
                                </a:rPr>
                                <m:t>𝑝</m:t>
                              </m:r>
                              <m:r>
                                <a:rPr lang="fr-FR" i="1">
                                  <a:latin typeface="Cambria Math" panose="02040503050406030204" pitchFamily="18" charset="0"/>
                                </a:rPr>
                                <m:t>𝑡</m:t>
                              </m:r>
                            </m:e>
                          </m:d>
                        </m:e>
                      </m:func>
                      <m:r>
                        <a:rPr lang="fr-FR" i="1">
                          <a:latin typeface="Cambria Math" panose="02040503050406030204" pitchFamily="18" charset="0"/>
                        </a:rPr>
                        <m:t>+</m:t>
                      </m:r>
                      <m:func>
                        <m:funcPr>
                          <m:ctrlPr>
                            <a:rPr lang="fr-FR" i="1">
                              <a:latin typeface="Cambria Math" panose="02040503050406030204" pitchFamily="18" charset="0"/>
                            </a:rPr>
                          </m:ctrlPr>
                        </m:funcPr>
                        <m:fName>
                          <m:f>
                            <m:fPr>
                              <m:ctrlPr>
                                <a:rPr lang="fr-FR" i="1">
                                  <a:latin typeface="Cambria Math" panose="02040503050406030204" pitchFamily="18" charset="0"/>
                                  <a:ea typeface="Cambria Math" panose="02040503050406030204" pitchFamily="18" charset="0"/>
                                  <a:cs typeface="Andalus" panose="02020603050405020304" pitchFamily="18" charset="-78"/>
                                </a:rPr>
                              </m:ctrlPr>
                            </m:fPr>
                            <m:num>
                              <m:r>
                                <a:rPr lang="fr-FR" i="1">
                                  <a:latin typeface="Cambria Math" panose="02040503050406030204" pitchFamily="18" charset="0"/>
                                  <a:ea typeface="Cambria Math" panose="02040503050406030204" pitchFamily="18" charset="0"/>
                                  <a:cs typeface="Andalus" panose="02020603050405020304" pitchFamily="18" charset="-78"/>
                                </a:rPr>
                                <m:t>1</m:t>
                              </m:r>
                            </m:num>
                            <m:den>
                              <m:r>
                                <a:rPr lang="fr-FR" i="1">
                                  <a:latin typeface="Cambria Math" panose="02040503050406030204" pitchFamily="18" charset="0"/>
                                  <a:ea typeface="Cambria Math" panose="02040503050406030204" pitchFamily="18" charset="0"/>
                                  <a:cs typeface="Andalus" panose="02020603050405020304" pitchFamily="18" charset="-78"/>
                                </a:rPr>
                                <m:t>2</m:t>
                              </m:r>
                            </m:den>
                          </m:f>
                          <m:r>
                            <a:rPr lang="fr-FR" i="1">
                              <a:latin typeface="Cambria Math" panose="02040503050406030204" pitchFamily="18" charset="0"/>
                            </a:rPr>
                            <m:t>𝑣</m:t>
                          </m:r>
                          <m:r>
                            <a:rPr lang="fr-FR" i="1" baseline="-25000">
                              <a:latin typeface="Cambria Math" panose="02040503050406030204" pitchFamily="18" charset="0"/>
                            </a:rPr>
                            <m:t>𝑚</m:t>
                          </m:r>
                          <m:r>
                            <a:rPr lang="fr-FR" i="1">
                              <a:latin typeface="Cambria Math" panose="02040503050406030204" pitchFamily="18" charset="0"/>
                            </a:rPr>
                            <m:t>𝑝</m:t>
                          </m:r>
                          <m:r>
                            <a:rPr lang="fr-FR" i="1" baseline="-25000">
                              <a:latin typeface="Cambria Math" panose="02040503050406030204" pitchFamily="18" charset="0"/>
                            </a:rPr>
                            <m:t>𝑚</m:t>
                          </m:r>
                          <m:r>
                            <a:rPr lang="fr-FR" b="0" i="0" baseline="-25000" smtClean="0">
                              <a:latin typeface="Cambria Math" panose="02040503050406030204" pitchFamily="18" charset="0"/>
                            </a:rPr>
                            <m:t> </m:t>
                          </m:r>
                          <m:r>
                            <m:rPr>
                              <m:sty m:val="p"/>
                            </m:rPr>
                            <a:rPr lang="fr-FR">
                              <a:latin typeface="Cambria Math" panose="02040503050406030204" pitchFamily="18" charset="0"/>
                            </a:rPr>
                            <m:t>cos</m:t>
                          </m:r>
                        </m:fName>
                        <m:e>
                          <m:d>
                            <m:dPr>
                              <m:ctrlPr>
                                <a:rPr lang="fr-FR" i="1">
                                  <a:latin typeface="Cambria Math" panose="02040503050406030204" pitchFamily="18" charset="0"/>
                                </a:rPr>
                              </m:ctrlPr>
                            </m:dPr>
                            <m:e>
                              <m:r>
                                <m:rPr>
                                  <m:sty m:val="p"/>
                                </m:rPr>
                                <a:rPr lang="el-GR" i="1">
                                  <a:latin typeface="Cambria Math" panose="02040503050406030204" pitchFamily="18" charset="0"/>
                                </a:rPr>
                                <m:t>ω</m:t>
                              </m:r>
                              <m:r>
                                <a:rPr lang="fr-FR" i="1" baseline="-25000">
                                  <a:latin typeface="Cambria Math" panose="02040503050406030204" pitchFamily="18" charset="0"/>
                                </a:rPr>
                                <m:t>𝑝</m:t>
                              </m:r>
                              <m:r>
                                <a:rPr lang="fr-FR" b="0" i="1" smtClean="0">
                                  <a:latin typeface="Cambria Math" panose="02040503050406030204" pitchFamily="18" charset="0"/>
                                </a:rPr>
                                <m:t>+</m:t>
                              </m:r>
                              <m:r>
                                <m:rPr>
                                  <m:sty m:val="p"/>
                                </m:rPr>
                                <a:rPr lang="el-GR" i="1">
                                  <a:latin typeface="Cambria Math" panose="02040503050406030204" pitchFamily="18" charset="0"/>
                                </a:rPr>
                                <m:t>ω</m:t>
                              </m:r>
                              <m:r>
                                <a:rPr lang="fr-FR" i="1" baseline="-25000">
                                  <a:latin typeface="Cambria Math" panose="02040503050406030204" pitchFamily="18" charset="0"/>
                                </a:rPr>
                                <m:t>𝑚</m:t>
                              </m:r>
                            </m:e>
                          </m:d>
                          <m:r>
                            <a:rPr lang="fr-FR" b="0" i="1" smtClean="0">
                              <a:latin typeface="Cambria Math" panose="02040503050406030204" pitchFamily="18" charset="0"/>
                            </a:rPr>
                            <m:t>𝑡</m:t>
                          </m:r>
                        </m:e>
                      </m:func>
                      <m:r>
                        <a:rPr lang="fr-FR" b="0" i="1" smtClean="0">
                          <a:latin typeface="Cambria Math" panose="02040503050406030204" pitchFamily="18" charset="0"/>
                        </a:rPr>
                        <m:t>+</m:t>
                      </m:r>
                      <m:func>
                        <m:funcPr>
                          <m:ctrlPr>
                            <a:rPr lang="fr-FR" i="1">
                              <a:latin typeface="Cambria Math" panose="02040503050406030204" pitchFamily="18" charset="0"/>
                            </a:rPr>
                          </m:ctrlPr>
                        </m:funcPr>
                        <m:fName>
                          <m:f>
                            <m:fPr>
                              <m:ctrlPr>
                                <a:rPr lang="fr-FR" i="1">
                                  <a:latin typeface="Cambria Math" panose="02040503050406030204" pitchFamily="18" charset="0"/>
                                  <a:ea typeface="Cambria Math" panose="02040503050406030204" pitchFamily="18" charset="0"/>
                                  <a:cs typeface="Andalus" panose="02020603050405020304" pitchFamily="18" charset="-78"/>
                                </a:rPr>
                              </m:ctrlPr>
                            </m:fPr>
                            <m:num>
                              <m:r>
                                <a:rPr lang="fr-FR" i="1">
                                  <a:latin typeface="Cambria Math" panose="02040503050406030204" pitchFamily="18" charset="0"/>
                                  <a:ea typeface="Cambria Math" panose="02040503050406030204" pitchFamily="18" charset="0"/>
                                  <a:cs typeface="Andalus" panose="02020603050405020304" pitchFamily="18" charset="-78"/>
                                </a:rPr>
                                <m:t>1</m:t>
                              </m:r>
                            </m:num>
                            <m:den>
                              <m:r>
                                <a:rPr lang="fr-FR" i="1">
                                  <a:latin typeface="Cambria Math" panose="02040503050406030204" pitchFamily="18" charset="0"/>
                                  <a:ea typeface="Cambria Math" panose="02040503050406030204" pitchFamily="18" charset="0"/>
                                  <a:cs typeface="Andalus" panose="02020603050405020304" pitchFamily="18" charset="-78"/>
                                </a:rPr>
                                <m:t>2</m:t>
                              </m:r>
                            </m:den>
                          </m:f>
                          <m:r>
                            <a:rPr lang="fr-FR" i="1">
                              <a:latin typeface="Cambria Math" panose="02040503050406030204" pitchFamily="18" charset="0"/>
                            </a:rPr>
                            <m:t>𝑣</m:t>
                          </m:r>
                          <m:r>
                            <a:rPr lang="fr-FR" i="1" baseline="-25000">
                              <a:latin typeface="Cambria Math" panose="02040503050406030204" pitchFamily="18" charset="0"/>
                            </a:rPr>
                            <m:t>𝑚</m:t>
                          </m:r>
                          <m:r>
                            <a:rPr lang="fr-FR" i="1">
                              <a:latin typeface="Cambria Math" panose="02040503050406030204" pitchFamily="18" charset="0"/>
                            </a:rPr>
                            <m:t>𝑝</m:t>
                          </m:r>
                          <m:r>
                            <a:rPr lang="fr-FR" i="1" baseline="-25000">
                              <a:latin typeface="Cambria Math" panose="02040503050406030204" pitchFamily="18" charset="0"/>
                            </a:rPr>
                            <m:t>𝑚</m:t>
                          </m:r>
                          <m:r>
                            <a:rPr lang="fr-FR" baseline="-25000">
                              <a:latin typeface="Cambria Math" panose="02040503050406030204" pitchFamily="18" charset="0"/>
                            </a:rPr>
                            <m:t> </m:t>
                          </m:r>
                          <m:r>
                            <m:rPr>
                              <m:sty m:val="p"/>
                            </m:rPr>
                            <a:rPr lang="fr-FR">
                              <a:latin typeface="Cambria Math" panose="02040503050406030204" pitchFamily="18" charset="0"/>
                            </a:rPr>
                            <m:t>cos</m:t>
                          </m:r>
                        </m:fName>
                        <m:e>
                          <m:d>
                            <m:dPr>
                              <m:ctrlPr>
                                <a:rPr lang="fr-FR" i="1">
                                  <a:latin typeface="Cambria Math" panose="02040503050406030204" pitchFamily="18" charset="0"/>
                                </a:rPr>
                              </m:ctrlPr>
                            </m:dPr>
                            <m:e>
                              <m:r>
                                <m:rPr>
                                  <m:sty m:val="p"/>
                                </m:rPr>
                                <a:rPr lang="el-GR" i="1">
                                  <a:latin typeface="Cambria Math" panose="02040503050406030204" pitchFamily="18" charset="0"/>
                                </a:rPr>
                                <m:t>ω</m:t>
                              </m:r>
                              <m:r>
                                <a:rPr lang="fr-FR" i="1" baseline="-25000">
                                  <a:latin typeface="Cambria Math" panose="02040503050406030204" pitchFamily="18" charset="0"/>
                                </a:rPr>
                                <m:t>𝑝</m:t>
                              </m:r>
                              <m:r>
                                <a:rPr lang="fr-FR" i="1">
                                  <a:latin typeface="Cambria Math" panose="02040503050406030204" pitchFamily="18" charset="0"/>
                                </a:rPr>
                                <m:t>−</m:t>
                              </m:r>
                              <m:r>
                                <m:rPr>
                                  <m:sty m:val="p"/>
                                </m:rPr>
                                <a:rPr lang="el-GR" i="1">
                                  <a:latin typeface="Cambria Math" panose="02040503050406030204" pitchFamily="18" charset="0"/>
                                </a:rPr>
                                <m:t>ω</m:t>
                              </m:r>
                              <m:r>
                                <a:rPr lang="fr-FR" i="1" baseline="-25000">
                                  <a:latin typeface="Cambria Math" panose="02040503050406030204" pitchFamily="18" charset="0"/>
                                </a:rPr>
                                <m:t>𝑚</m:t>
                              </m:r>
                            </m:e>
                          </m:d>
                          <m:r>
                            <a:rPr lang="fr-FR" i="1">
                              <a:latin typeface="Cambria Math" panose="02040503050406030204" pitchFamily="18" charset="0"/>
                            </a:rPr>
                            <m:t>𝑡</m:t>
                          </m:r>
                        </m:e>
                      </m:func>
                    </m:oMath>
                  </m:oMathPara>
                </a14:m>
                <a:endParaRPr lang="fr-FR" dirty="0"/>
              </a:p>
            </p:txBody>
          </p:sp>
        </mc:Choice>
        <mc:Fallback xmlns="">
          <p:sp>
            <p:nvSpPr>
              <p:cNvPr id="14" name="ZoneTexte 13"/>
              <p:cNvSpPr txBox="1">
                <a:spLocks noRot="1" noChangeAspect="1" noMove="1" noResize="1" noEditPoints="1" noAdjustHandles="1" noChangeArrowheads="1" noChangeShapeType="1" noTextEdit="1"/>
              </p:cNvSpPr>
              <p:nvPr/>
            </p:nvSpPr>
            <p:spPr>
              <a:xfrm>
                <a:off x="1162092" y="5564201"/>
                <a:ext cx="7276928" cy="518604"/>
              </a:xfrm>
              <a:prstGeom prst="rect">
                <a:avLst/>
              </a:prstGeom>
              <a:blipFill rotWithShape="0">
                <a:blip r:embed="rId7"/>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556425019"/>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analogiques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Modulation </a:t>
            </a:r>
            <a:r>
              <a:rPr lang="fr-FR" dirty="0">
                <a:solidFill>
                  <a:schemeClr val="accent6">
                    <a:lumMod val="75000"/>
                  </a:schemeClr>
                </a:solidFill>
              </a:rPr>
              <a:t>d'amplitude</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396</a:t>
            </a:fld>
            <a:endParaRPr lang="fr-BE" dirty="0"/>
          </a:p>
        </p:txBody>
      </p:sp>
      <p:pic>
        <p:nvPicPr>
          <p:cNvPr id="8"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65" y="2185764"/>
            <a:ext cx="3743325" cy="36195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p:cNvPicPr>
            <a:picLocks noChangeAspect="1"/>
          </p:cNvPicPr>
          <p:nvPr/>
        </p:nvPicPr>
        <p:blipFill>
          <a:blip r:embed="rId3"/>
          <a:stretch>
            <a:fillRect/>
          </a:stretch>
        </p:blipFill>
        <p:spPr>
          <a:xfrm>
            <a:off x="4932040" y="1556792"/>
            <a:ext cx="3784600" cy="1421188"/>
          </a:xfrm>
          <a:prstGeom prst="rect">
            <a:avLst/>
          </a:prstGeom>
        </p:spPr>
      </p:pic>
      <p:pic>
        <p:nvPicPr>
          <p:cNvPr id="13" name="Image 12"/>
          <p:cNvPicPr>
            <a:picLocks noChangeAspect="1"/>
          </p:cNvPicPr>
          <p:nvPr/>
        </p:nvPicPr>
        <p:blipFill>
          <a:blip r:embed="rId4"/>
          <a:stretch>
            <a:fillRect/>
          </a:stretch>
        </p:blipFill>
        <p:spPr>
          <a:xfrm>
            <a:off x="4932040" y="3193518"/>
            <a:ext cx="3788420" cy="1358553"/>
          </a:xfrm>
          <a:prstGeom prst="rect">
            <a:avLst/>
          </a:prstGeom>
        </p:spPr>
      </p:pic>
      <p:sp>
        <p:nvSpPr>
          <p:cNvPr id="18" name="ZoneTexte 17"/>
          <p:cNvSpPr txBox="1"/>
          <p:nvPr/>
        </p:nvSpPr>
        <p:spPr>
          <a:xfrm>
            <a:off x="5364088" y="2636912"/>
            <a:ext cx="343364" cy="369332"/>
          </a:xfrm>
          <a:prstGeom prst="rect">
            <a:avLst/>
          </a:prstGeom>
          <a:noFill/>
        </p:spPr>
        <p:txBody>
          <a:bodyPr wrap="none" rtlCol="0">
            <a:spAutoFit/>
          </a:bodyPr>
          <a:lstStyle/>
          <a:p>
            <a:r>
              <a:rPr lang="fr-FR" dirty="0" err="1" smtClean="0"/>
              <a:t>f</a:t>
            </a:r>
            <a:r>
              <a:rPr lang="fr-FR" baseline="-25000" dirty="0" err="1" smtClean="0"/>
              <a:t>m</a:t>
            </a:r>
            <a:endParaRPr lang="fr-FR" baseline="-25000" dirty="0"/>
          </a:p>
        </p:txBody>
      </p:sp>
      <p:sp>
        <p:nvSpPr>
          <p:cNvPr id="19" name="ZoneTexte 18"/>
          <p:cNvSpPr txBox="1"/>
          <p:nvPr/>
        </p:nvSpPr>
        <p:spPr>
          <a:xfrm>
            <a:off x="7020272" y="4221088"/>
            <a:ext cx="308098" cy="369332"/>
          </a:xfrm>
          <a:prstGeom prst="rect">
            <a:avLst/>
          </a:prstGeom>
          <a:noFill/>
        </p:spPr>
        <p:txBody>
          <a:bodyPr wrap="none" rtlCol="0">
            <a:spAutoFit/>
          </a:bodyPr>
          <a:lstStyle/>
          <a:p>
            <a:r>
              <a:rPr lang="fr-FR" dirty="0" err="1" smtClean="0"/>
              <a:t>f</a:t>
            </a:r>
            <a:r>
              <a:rPr lang="fr-FR" baseline="-25000" dirty="0" err="1" smtClean="0"/>
              <a:t>p</a:t>
            </a:r>
            <a:endParaRPr lang="fr-FR" baseline="-25000" dirty="0"/>
          </a:p>
        </p:txBody>
      </p:sp>
      <p:pic>
        <p:nvPicPr>
          <p:cNvPr id="20" name="Image 19"/>
          <p:cNvPicPr>
            <a:picLocks noChangeAspect="1"/>
          </p:cNvPicPr>
          <p:nvPr/>
        </p:nvPicPr>
        <p:blipFill>
          <a:blip r:embed="rId5"/>
          <a:stretch>
            <a:fillRect/>
          </a:stretch>
        </p:blipFill>
        <p:spPr>
          <a:xfrm>
            <a:off x="4860032" y="4804869"/>
            <a:ext cx="3746585" cy="1347456"/>
          </a:xfrm>
          <a:prstGeom prst="rect">
            <a:avLst/>
          </a:prstGeom>
        </p:spPr>
      </p:pic>
      <p:sp>
        <p:nvSpPr>
          <p:cNvPr id="21" name="ZoneTexte 20"/>
          <p:cNvSpPr txBox="1"/>
          <p:nvPr/>
        </p:nvSpPr>
        <p:spPr>
          <a:xfrm>
            <a:off x="6411940" y="1564432"/>
            <a:ext cx="2214068" cy="338554"/>
          </a:xfrm>
          <a:prstGeom prst="rect">
            <a:avLst/>
          </a:prstGeom>
          <a:noFill/>
        </p:spPr>
        <p:txBody>
          <a:bodyPr wrap="none" rtlCol="0">
            <a:spAutoFit/>
          </a:bodyPr>
          <a:lstStyle/>
          <a:p>
            <a:r>
              <a:rPr lang="fr-FR" sz="1600" dirty="0" smtClean="0"/>
              <a:t>Spectre du signal modulant</a:t>
            </a:r>
            <a:endParaRPr lang="fr-FR" sz="1600" dirty="0"/>
          </a:p>
        </p:txBody>
      </p:sp>
      <p:sp>
        <p:nvSpPr>
          <p:cNvPr id="22" name="ZoneTexte 21"/>
          <p:cNvSpPr txBox="1"/>
          <p:nvPr/>
        </p:nvSpPr>
        <p:spPr>
          <a:xfrm>
            <a:off x="6547475" y="3140988"/>
            <a:ext cx="2056973" cy="338554"/>
          </a:xfrm>
          <a:prstGeom prst="rect">
            <a:avLst/>
          </a:prstGeom>
          <a:noFill/>
        </p:spPr>
        <p:txBody>
          <a:bodyPr wrap="none" rtlCol="0">
            <a:spAutoFit/>
          </a:bodyPr>
          <a:lstStyle/>
          <a:p>
            <a:r>
              <a:rPr lang="fr-FR" sz="1600" dirty="0" smtClean="0"/>
              <a:t>Spectre du signal porteur</a:t>
            </a:r>
            <a:endParaRPr lang="fr-FR" sz="1600" dirty="0"/>
          </a:p>
        </p:txBody>
      </p:sp>
      <p:sp>
        <p:nvSpPr>
          <p:cNvPr id="23" name="ZoneTexte 22"/>
          <p:cNvSpPr txBox="1"/>
          <p:nvPr/>
        </p:nvSpPr>
        <p:spPr>
          <a:xfrm>
            <a:off x="6601849" y="4739345"/>
            <a:ext cx="2074607" cy="338554"/>
          </a:xfrm>
          <a:prstGeom prst="rect">
            <a:avLst/>
          </a:prstGeom>
          <a:noFill/>
        </p:spPr>
        <p:txBody>
          <a:bodyPr wrap="none" rtlCol="0">
            <a:spAutoFit/>
          </a:bodyPr>
          <a:lstStyle/>
          <a:p>
            <a:r>
              <a:rPr lang="fr-FR" sz="1600" dirty="0" smtClean="0"/>
              <a:t>Spectre du signal modulé</a:t>
            </a:r>
            <a:endParaRPr lang="fr-FR" sz="1600" dirty="0"/>
          </a:p>
        </p:txBody>
      </p:sp>
      <p:sp>
        <p:nvSpPr>
          <p:cNvPr id="16" name="ZoneTexte 15"/>
          <p:cNvSpPr txBox="1"/>
          <p:nvPr/>
        </p:nvSpPr>
        <p:spPr>
          <a:xfrm>
            <a:off x="6640121" y="5899338"/>
            <a:ext cx="596175" cy="553998"/>
          </a:xfrm>
          <a:prstGeom prst="rect">
            <a:avLst/>
          </a:prstGeom>
          <a:noFill/>
        </p:spPr>
        <p:txBody>
          <a:bodyPr wrap="square" rtlCol="0">
            <a:spAutoFit/>
          </a:bodyPr>
          <a:lstStyle/>
          <a:p>
            <a:r>
              <a:rPr lang="fr-FR" dirty="0" err="1"/>
              <a:t>f</a:t>
            </a:r>
            <a:r>
              <a:rPr lang="fr-FR" baseline="-25000" dirty="0" err="1" smtClean="0"/>
              <a:t>p</a:t>
            </a:r>
            <a:r>
              <a:rPr lang="fr-FR" dirty="0" err="1" smtClean="0"/>
              <a:t>-f</a:t>
            </a:r>
            <a:r>
              <a:rPr lang="fr-FR" baseline="-25000" dirty="0" err="1" smtClean="0"/>
              <a:t>m</a:t>
            </a:r>
            <a:endParaRPr lang="fr-FR" baseline="-25000" dirty="0"/>
          </a:p>
          <a:p>
            <a:endParaRPr lang="fr-FR" baseline="-25000" dirty="0"/>
          </a:p>
        </p:txBody>
      </p:sp>
      <p:sp>
        <p:nvSpPr>
          <p:cNvPr id="17" name="ZoneTexte 16"/>
          <p:cNvSpPr txBox="1"/>
          <p:nvPr/>
        </p:nvSpPr>
        <p:spPr>
          <a:xfrm>
            <a:off x="7236296" y="5899338"/>
            <a:ext cx="577402" cy="553998"/>
          </a:xfrm>
          <a:prstGeom prst="rect">
            <a:avLst/>
          </a:prstGeom>
          <a:noFill/>
        </p:spPr>
        <p:txBody>
          <a:bodyPr wrap="none" rtlCol="0">
            <a:spAutoFit/>
          </a:bodyPr>
          <a:lstStyle/>
          <a:p>
            <a:r>
              <a:rPr lang="fr-FR" dirty="0" err="1" smtClean="0"/>
              <a:t>f</a:t>
            </a:r>
            <a:r>
              <a:rPr lang="fr-FR" baseline="-25000" dirty="0" err="1" smtClean="0"/>
              <a:t>p</a:t>
            </a:r>
            <a:r>
              <a:rPr lang="fr-FR" dirty="0" err="1" smtClean="0"/>
              <a:t>+f</a:t>
            </a:r>
            <a:r>
              <a:rPr lang="fr-FR" baseline="-25000" dirty="0" err="1" smtClean="0"/>
              <a:t>m</a:t>
            </a:r>
            <a:endParaRPr lang="fr-FR" baseline="-25000" dirty="0"/>
          </a:p>
          <a:p>
            <a:endParaRPr lang="fr-FR" baseline="-25000" dirty="0"/>
          </a:p>
        </p:txBody>
      </p:sp>
    </p:spTree>
    <p:extLst>
      <p:ext uri="{BB962C8B-B14F-4D97-AF65-F5344CB8AC3E}">
        <p14:creationId xmlns:p14="http://schemas.microsoft.com/office/powerpoint/2010/main" val="700627321"/>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analogiques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Exemples d'oscillogramme </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397</a:t>
            </a:fld>
            <a:endParaRPr lang="fr-BE"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86295"/>
            <a:ext cx="3919093" cy="2671413"/>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643" y="2386296"/>
            <a:ext cx="3919093" cy="2671413"/>
          </a:xfrm>
          <a:prstGeom prst="rect">
            <a:avLst/>
          </a:prstGeom>
        </p:spPr>
      </p:pic>
      <p:sp>
        <p:nvSpPr>
          <p:cNvPr id="9" name="ZoneTexte 8"/>
          <p:cNvSpPr txBox="1"/>
          <p:nvPr/>
        </p:nvSpPr>
        <p:spPr>
          <a:xfrm>
            <a:off x="1190288" y="2036736"/>
            <a:ext cx="2452916" cy="369332"/>
          </a:xfrm>
          <a:prstGeom prst="rect">
            <a:avLst/>
          </a:prstGeom>
          <a:noFill/>
        </p:spPr>
        <p:txBody>
          <a:bodyPr wrap="none" rtlCol="0">
            <a:spAutoFit/>
          </a:bodyPr>
          <a:lstStyle/>
          <a:p>
            <a:r>
              <a:rPr lang="fr-FR" dirty="0" smtClean="0"/>
              <a:t>Signal modulant sinusoïdal</a:t>
            </a:r>
            <a:endParaRPr lang="fr-FR" dirty="0"/>
          </a:p>
        </p:txBody>
      </p:sp>
      <p:sp>
        <p:nvSpPr>
          <p:cNvPr id="10" name="ZoneTexte 9"/>
          <p:cNvSpPr txBox="1"/>
          <p:nvPr/>
        </p:nvSpPr>
        <p:spPr>
          <a:xfrm>
            <a:off x="5375316" y="2016963"/>
            <a:ext cx="2577950" cy="369332"/>
          </a:xfrm>
          <a:prstGeom prst="rect">
            <a:avLst/>
          </a:prstGeom>
          <a:noFill/>
        </p:spPr>
        <p:txBody>
          <a:bodyPr wrap="none" rtlCol="0">
            <a:spAutoFit/>
          </a:bodyPr>
          <a:lstStyle/>
          <a:p>
            <a:r>
              <a:rPr lang="fr-FR" dirty="0" smtClean="0"/>
              <a:t>Signal modulant triangulaire</a:t>
            </a:r>
            <a:endParaRPr lang="fr-FR" dirty="0"/>
          </a:p>
        </p:txBody>
      </p:sp>
    </p:spTree>
    <p:extLst>
      <p:ext uri="{BB962C8B-B14F-4D97-AF65-F5344CB8AC3E}">
        <p14:creationId xmlns:p14="http://schemas.microsoft.com/office/powerpoint/2010/main" val="1559332612"/>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analogiques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Modulation de fréquence</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398</a:t>
            </a:fld>
            <a:endParaRPr lang="fr-BE" dirty="0"/>
          </a:p>
        </p:txBody>
      </p:sp>
      <p:pic>
        <p:nvPicPr>
          <p:cNvPr id="4100" name="Picture 4" descr="http://cf.ydcdn.net/1.0.1.44/images/computer/_FMMO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475" y="2060848"/>
            <a:ext cx="3557863" cy="396102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2555776" y="6021868"/>
            <a:ext cx="2739853" cy="215444"/>
          </a:xfrm>
          <a:prstGeom prst="rect">
            <a:avLst/>
          </a:prstGeom>
          <a:noFill/>
        </p:spPr>
        <p:txBody>
          <a:bodyPr wrap="none" rtlCol="0">
            <a:spAutoFit/>
          </a:bodyPr>
          <a:lstStyle/>
          <a:p>
            <a:r>
              <a:rPr lang="fr-FR" sz="800" dirty="0" smtClean="0"/>
              <a:t>Source : </a:t>
            </a:r>
            <a:r>
              <a:rPr lang="fr-FR" sz="800" dirty="0"/>
              <a:t>http://cf.ydcdn.net/1.0.1.44/images/computer/_</a:t>
            </a:r>
            <a:r>
              <a:rPr lang="fr-FR" sz="800" dirty="0" smtClean="0"/>
              <a:t>FMMOD.GIF</a:t>
            </a:r>
            <a:endParaRPr lang="fr-FR" sz="800" dirty="0"/>
          </a:p>
        </p:txBody>
      </p:sp>
    </p:spTree>
    <p:extLst>
      <p:ext uri="{BB962C8B-B14F-4D97-AF65-F5344CB8AC3E}">
        <p14:creationId xmlns:p14="http://schemas.microsoft.com/office/powerpoint/2010/main" val="2391765125"/>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stretch>
            <a:fillRect/>
          </a:stretch>
        </p:blipFill>
        <p:spPr>
          <a:xfrm>
            <a:off x="3555337" y="2306993"/>
            <a:ext cx="2240799" cy="1338031"/>
          </a:xfrm>
          <a:prstGeom prst="rect">
            <a:avLst/>
          </a:prstGeom>
        </p:spPr>
      </p:pic>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Source de données </a:t>
            </a:r>
          </a:p>
          <a:p>
            <a:pPr lvl="1"/>
            <a:r>
              <a:rPr lang="fr-FR" dirty="0"/>
              <a:t>Les données </a:t>
            </a:r>
            <a:r>
              <a:rPr lang="fr-FR" dirty="0" smtClean="0"/>
              <a:t>à transmettre sont numérisées.</a:t>
            </a:r>
          </a:p>
          <a:p>
            <a:pPr lvl="1"/>
            <a:endParaRPr lang="fr-FR" dirty="0"/>
          </a:p>
          <a:p>
            <a:pPr lvl="1"/>
            <a:endParaRPr lang="fr-FR" dirty="0" smtClean="0"/>
          </a:p>
          <a:p>
            <a:pPr lvl="1"/>
            <a:endParaRPr lang="fr-FR" dirty="0"/>
          </a:p>
          <a:p>
            <a:pPr lvl="1"/>
            <a:endParaRPr lang="fr-FR" dirty="0" smtClean="0"/>
          </a:p>
          <a:p>
            <a:r>
              <a:rPr lang="fr-FR" dirty="0" smtClean="0">
                <a:solidFill>
                  <a:schemeClr val="accent6">
                    <a:lumMod val="75000"/>
                  </a:schemeClr>
                </a:solidFill>
              </a:rPr>
              <a:t>Signal porteur et modulant</a:t>
            </a:r>
            <a:endParaRPr lang="fr-FR" dirty="0">
              <a:solidFill>
                <a:schemeClr val="accent6">
                  <a:lumMod val="75000"/>
                </a:schemeClr>
              </a:solidFill>
            </a:endParaRPr>
          </a:p>
          <a:p>
            <a:pPr lvl="1"/>
            <a:r>
              <a:rPr lang="fr-FR" dirty="0" smtClean="0"/>
              <a:t>La porteuse est un signal analogique sinusoïdal haute fréquence.</a:t>
            </a:r>
            <a:endParaRPr lang="fr-FR" dirty="0"/>
          </a:p>
          <a:p>
            <a:pPr lvl="1"/>
            <a:r>
              <a:rPr lang="fr-FR" dirty="0" smtClean="0"/>
              <a:t>Le signal </a:t>
            </a:r>
            <a:r>
              <a:rPr lang="fr-FR" dirty="0"/>
              <a:t>modulant est un signal numérique basse </a:t>
            </a:r>
            <a:r>
              <a:rPr lang="fr-FR" dirty="0" smtClean="0"/>
              <a:t>fréquence.</a:t>
            </a:r>
            <a:endParaRPr lang="fr-FR" dirty="0"/>
          </a:p>
          <a:p>
            <a:r>
              <a:rPr lang="fr-FR" dirty="0" smtClean="0">
                <a:solidFill>
                  <a:schemeClr val="accent6">
                    <a:lumMod val="75000"/>
                  </a:schemeClr>
                </a:solidFill>
              </a:rPr>
              <a:t>Objectifs de la modulation numérique</a:t>
            </a:r>
          </a:p>
          <a:p>
            <a:pPr lvl="1"/>
            <a:r>
              <a:rPr lang="fr-FR" dirty="0" smtClean="0"/>
              <a:t>Identiques aux modulations analogiques.</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399</a:t>
            </a:fld>
            <a:endParaRPr lang="fr-BE" dirty="0"/>
          </a:p>
        </p:txBody>
      </p:sp>
      <p:cxnSp>
        <p:nvCxnSpPr>
          <p:cNvPr id="9" name="Connecteur droit avec flèche 8"/>
          <p:cNvCxnSpPr/>
          <p:nvPr/>
        </p:nvCxnSpPr>
        <p:spPr>
          <a:xfrm flipH="1">
            <a:off x="4644008" y="2113285"/>
            <a:ext cx="1733364" cy="307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ZoneTexte 9"/>
              <p:cNvSpPr txBox="1"/>
              <p:nvPr/>
            </p:nvSpPr>
            <p:spPr>
              <a:xfrm>
                <a:off x="6426164" y="1806241"/>
                <a:ext cx="2069413" cy="615168"/>
              </a:xfrm>
              <a:prstGeom prst="rect">
                <a:avLst/>
              </a:prstGeom>
              <a:noFill/>
            </p:spPr>
            <p:txBody>
              <a:bodyPr wrap="none" rtlCol="0">
                <a:spAutoFit/>
              </a:bodyPr>
              <a:lstStyle/>
              <a:p>
                <a:r>
                  <a:rPr lang="fr-FR" dirty="0" smtClean="0"/>
                  <a:t>Débit binaire = D =</a:t>
                </a:r>
                <a:r>
                  <a:rPr lang="fr-FR" sz="2400" dirty="0" smtClean="0"/>
                  <a:t> </a:t>
                </a:r>
                <a14:m>
                  <m:oMath xmlns:m="http://schemas.openxmlformats.org/officeDocument/2006/math">
                    <m:f>
                      <m:fPr>
                        <m:ctrlPr>
                          <a:rPr lang="fr-FR" sz="2400" i="1" smtClean="0">
                            <a:latin typeface="Cambria Math" panose="02040503050406030204" pitchFamily="18" charset="0"/>
                          </a:rPr>
                        </m:ctrlPr>
                      </m:fPr>
                      <m:num>
                        <m:r>
                          <a:rPr lang="fr-FR" sz="2400" b="0" i="1" smtClean="0">
                            <a:latin typeface="Cambria Math" panose="02040503050406030204" pitchFamily="18" charset="0"/>
                          </a:rPr>
                          <m:t>1</m:t>
                        </m:r>
                      </m:num>
                      <m:den>
                        <m:r>
                          <a:rPr lang="fr-FR" sz="2400" b="0" i="1" smtClean="0">
                            <a:latin typeface="Cambria Math" panose="02040503050406030204" pitchFamily="18" charset="0"/>
                          </a:rPr>
                          <m:t>𝑇</m:t>
                        </m:r>
                        <m:r>
                          <a:rPr lang="fr-FR" sz="2400" b="0" i="1" baseline="-25000" smtClean="0">
                            <a:latin typeface="Cambria Math" panose="02040503050406030204" pitchFamily="18" charset="0"/>
                          </a:rPr>
                          <m:t>𝑏</m:t>
                        </m:r>
                      </m:den>
                    </m:f>
                  </m:oMath>
                </a14:m>
                <a:endParaRPr lang="fr-FR" sz="2400" dirty="0"/>
              </a:p>
            </p:txBody>
          </p:sp>
        </mc:Choice>
        <mc:Fallback xmlns="">
          <p:sp>
            <p:nvSpPr>
              <p:cNvPr id="10" name="ZoneTexte 9"/>
              <p:cNvSpPr txBox="1">
                <a:spLocks noRot="1" noChangeAspect="1" noMove="1" noResize="1" noEditPoints="1" noAdjustHandles="1" noChangeArrowheads="1" noChangeShapeType="1" noTextEdit="1"/>
              </p:cNvSpPr>
              <p:nvPr/>
            </p:nvSpPr>
            <p:spPr>
              <a:xfrm>
                <a:off x="6426164" y="1806241"/>
                <a:ext cx="2069413" cy="615168"/>
              </a:xfrm>
              <a:prstGeom prst="rect">
                <a:avLst/>
              </a:prstGeom>
              <a:blipFill rotWithShape="0">
                <a:blip r:embed="rId3"/>
                <a:stretch>
                  <a:fillRect l="-2353" b="-4950"/>
                </a:stretch>
              </a:blipFill>
            </p:spPr>
            <p:txBody>
              <a:bodyPr/>
              <a:lstStyle/>
              <a:p>
                <a:r>
                  <a:rPr lang="fr-FR">
                    <a:noFill/>
                  </a:rPr>
                  <a:t> </a:t>
                </a:r>
              </a:p>
            </p:txBody>
          </p:sp>
        </mc:Fallback>
      </mc:AlternateContent>
    </p:spTree>
    <p:extLst>
      <p:ext uri="{BB962C8B-B14F-4D97-AF65-F5344CB8AC3E}">
        <p14:creationId xmlns:p14="http://schemas.microsoft.com/office/powerpoint/2010/main" val="16675986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Rappel</a:t>
            </a:r>
            <a:endParaRPr lang="fr-FR" dirty="0"/>
          </a:p>
        </p:txBody>
      </p:sp>
      <p:sp>
        <p:nvSpPr>
          <p:cNvPr id="3" name="Espace réservé du contenu 2"/>
          <p:cNvSpPr>
            <a:spLocks noGrp="1"/>
          </p:cNvSpPr>
          <p:nvPr>
            <p:ph idx="1"/>
          </p:nvPr>
        </p:nvSpPr>
        <p:spPr/>
        <p:txBody>
          <a:bodyPr/>
          <a:lstStyle/>
          <a:p>
            <a:pPr lvl="1"/>
            <a:r>
              <a:rPr lang="fr-FR" altLang="fr-FR" sz="2400" dirty="0">
                <a:solidFill>
                  <a:schemeClr val="accent6">
                    <a:lumMod val="75000"/>
                  </a:schemeClr>
                </a:solidFill>
              </a:rPr>
              <a:t>Couche réseau (paquets ou datagrammes)</a:t>
            </a:r>
          </a:p>
          <a:p>
            <a:pPr lvl="2"/>
            <a:r>
              <a:rPr lang="fr-FR" altLang="fr-FR" sz="2000" dirty="0"/>
              <a:t>Adressage IPv4</a:t>
            </a:r>
          </a:p>
          <a:p>
            <a:pPr lvl="3"/>
            <a:r>
              <a:rPr lang="fr-FR" altLang="fr-FR" sz="1800" dirty="0"/>
              <a:t>En-tête (TTL, …)</a:t>
            </a:r>
          </a:p>
          <a:p>
            <a:pPr lvl="3"/>
            <a:r>
              <a:rPr lang="fr-FR" altLang="fr-FR" sz="1800" dirty="0"/>
              <a:t>Adresses privées/publiques, de boucle, </a:t>
            </a:r>
            <a:r>
              <a:rPr lang="fr-FR" altLang="fr-FR" sz="1800" dirty="0" smtClean="0"/>
              <a:t>…</a:t>
            </a:r>
          </a:p>
          <a:p>
            <a:pPr lvl="2"/>
            <a:r>
              <a:rPr lang="fr-FR" altLang="fr-FR" sz="2000" dirty="0" smtClean="0"/>
              <a:t>Adressage IPv6</a:t>
            </a:r>
            <a:endParaRPr lang="fr-FR" altLang="fr-FR" sz="2000" dirty="0"/>
          </a:p>
          <a:p>
            <a:pPr lvl="2"/>
            <a:r>
              <a:rPr lang="fr-FR" altLang="fr-FR" sz="2000" dirty="0"/>
              <a:t>Unicast, multicast, broadcast</a:t>
            </a:r>
          </a:p>
          <a:p>
            <a:pPr lvl="2"/>
            <a:r>
              <a:rPr lang="fr-FR" altLang="fr-FR" sz="2000" dirty="0"/>
              <a:t>Diffusion, domaine de diffusion</a:t>
            </a:r>
          </a:p>
          <a:p>
            <a:pPr lvl="2"/>
            <a:r>
              <a:rPr lang="fr-FR" altLang="fr-FR" sz="2000" dirty="0"/>
              <a:t>Plan d’adressage</a:t>
            </a:r>
          </a:p>
          <a:p>
            <a:pPr lvl="2"/>
            <a:r>
              <a:rPr lang="fr-FR" altLang="fr-FR" sz="2000" dirty="0"/>
              <a:t>Routage, table de routage</a:t>
            </a:r>
          </a:p>
          <a:p>
            <a:pPr lvl="2"/>
            <a:r>
              <a:rPr lang="fr-FR" altLang="fr-FR" sz="2000" dirty="0"/>
              <a:t>Passerelle</a:t>
            </a:r>
          </a:p>
          <a:p>
            <a:pPr lvl="2"/>
            <a:r>
              <a:rPr lang="fr-FR" altLang="fr-FR" sz="2000" dirty="0"/>
              <a:t>ICMP, ARP</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a:t>
            </a:fld>
            <a:endParaRPr lang="fr-BE"/>
          </a:p>
        </p:txBody>
      </p:sp>
    </p:spTree>
    <p:extLst>
      <p:ext uri="{BB962C8B-B14F-4D97-AF65-F5344CB8AC3E}">
        <p14:creationId xmlns:p14="http://schemas.microsoft.com/office/powerpoint/2010/main" val="2997690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p:cNvSpPr>
            <a:spLocks noGrp="1" noChangeArrowheads="1"/>
          </p:cNvSpPr>
          <p:nvPr>
            <p:ph type="body" sz="half" idx="1"/>
          </p:nvPr>
        </p:nvSpPr>
        <p:spPr>
          <a:xfrm>
            <a:off x="457200" y="1600200"/>
            <a:ext cx="5266928" cy="3700463"/>
          </a:xfrm>
        </p:spPr>
        <p:txBody>
          <a:bodyPr/>
          <a:lstStyle/>
          <a:p>
            <a:pPr eaLnBrk="1" hangingPunct="1">
              <a:lnSpc>
                <a:spcPct val="80000"/>
              </a:lnSpc>
            </a:pPr>
            <a:r>
              <a:rPr lang="fr-BE" altLang="fr-FR" sz="2800" dirty="0" smtClean="0">
                <a:solidFill>
                  <a:schemeClr val="accent6">
                    <a:lumMod val="75000"/>
                  </a:schemeClr>
                </a:solidFill>
              </a:rPr>
              <a:t>Analyse de communautés d’utilisateurs</a:t>
            </a:r>
          </a:p>
          <a:p>
            <a:pPr lvl="1" eaLnBrk="1" hangingPunct="1">
              <a:lnSpc>
                <a:spcPct val="80000"/>
              </a:lnSpc>
            </a:pPr>
            <a:r>
              <a:rPr lang="fr-FR" altLang="fr-FR" dirty="0">
                <a:solidFill>
                  <a:srgbClr val="0070C0"/>
                </a:solidFill>
                <a:latin typeface="Arial" charset="0"/>
              </a:rPr>
              <a:t>Identifier les groupes d’utilisateurs</a:t>
            </a:r>
          </a:p>
          <a:p>
            <a:pPr lvl="2" eaLnBrk="1" hangingPunct="1">
              <a:lnSpc>
                <a:spcPct val="80000"/>
              </a:lnSpc>
            </a:pPr>
            <a:r>
              <a:rPr lang="fr-FR" altLang="fr-FR" sz="1800" dirty="0" smtClean="0"/>
              <a:t>D’où connaissance de la densité de ports et estimation du flux de trafic</a:t>
            </a:r>
            <a:endParaRPr lang="fr-FR" altLang="fr-FR" sz="1800" dirty="0" smtClean="0">
              <a:solidFill>
                <a:schemeClr val="hlink"/>
              </a:solidFill>
            </a:endParaRPr>
          </a:p>
          <a:p>
            <a:pPr lvl="2" eaLnBrk="1" hangingPunct="1">
              <a:lnSpc>
                <a:spcPct val="80000"/>
              </a:lnSpc>
            </a:pPr>
            <a:r>
              <a:rPr lang="fr-FR" altLang="fr-FR" sz="1800" dirty="0" smtClean="0"/>
              <a:t>Exemple</a:t>
            </a:r>
          </a:p>
          <a:p>
            <a:pPr lvl="3" eaLnBrk="1" hangingPunct="1">
              <a:lnSpc>
                <a:spcPct val="80000"/>
              </a:lnSpc>
            </a:pPr>
            <a:r>
              <a:rPr lang="fr-FR" altLang="fr-FR" sz="1600" dirty="0" smtClean="0"/>
              <a:t>Regroupement d’après la fonction car le besoin d’accès aux ressources et aux applications est similaire</a:t>
            </a:r>
          </a:p>
        </p:txBody>
      </p:sp>
      <p:sp>
        <p:nvSpPr>
          <p:cNvPr id="44038" name="Rectangle 5"/>
          <p:cNvSpPr>
            <a:spLocks noChangeArrowheads="1"/>
          </p:cNvSpPr>
          <p:nvPr/>
        </p:nvSpPr>
        <p:spPr bwMode="auto">
          <a:xfrm>
            <a:off x="466923" y="4077072"/>
            <a:ext cx="81375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lvl="1" eaLnBrk="1" hangingPunct="1">
              <a:lnSpc>
                <a:spcPct val="90000"/>
              </a:lnSpc>
            </a:pPr>
            <a:r>
              <a:rPr lang="fr-FR" altLang="fr-FR" sz="2000" dirty="0">
                <a:solidFill>
                  <a:srgbClr val="0070C0"/>
                </a:solidFill>
              </a:rPr>
              <a:t>Identifier leurs impacts sur les performances du réseau</a:t>
            </a:r>
          </a:p>
          <a:p>
            <a:pPr lvl="2" eaLnBrk="1" hangingPunct="1">
              <a:lnSpc>
                <a:spcPct val="90000"/>
              </a:lnSpc>
            </a:pPr>
            <a:r>
              <a:rPr lang="fr-FR" altLang="fr-FR" sz="1800" dirty="0"/>
              <a:t>Les communautés d’utilisateurs peuvent se trouver dans des zones géographiquement distinctes ce qui influe sur l’emplacement des serveurs/données (diamètre de réseau, débit des liaisons)</a:t>
            </a:r>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40</a:t>
            </a:fld>
            <a:endParaRPr lang="fr-BE" dirty="0"/>
          </a:p>
        </p:txBody>
      </p:sp>
      <p:sp>
        <p:nvSpPr>
          <p:cNvPr id="7"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Rectangle 2"/>
          <p:cNvSpPr>
            <a:spLocks noGrp="1" noChangeArrowheads="1"/>
          </p:cNvSpPr>
          <p:nvPr>
            <p:ph type="title"/>
          </p:nvPr>
        </p:nvSpPr>
        <p:spPr>
          <a:xfrm>
            <a:off x="2123728" y="116632"/>
            <a:ext cx="6563072" cy="936104"/>
          </a:xfrm>
        </p:spPr>
        <p:txBody>
          <a:bodyPr>
            <a:normAutofit/>
          </a:bodyPr>
          <a:lstStyle/>
          <a:p>
            <a:pPr eaLnBrk="1" hangingPunct="1"/>
            <a:r>
              <a:rPr lang="fr-BE" altLang="fr-FR" sz="2800" dirty="0"/>
              <a:t>Conception de réseau hiérarchique</a:t>
            </a:r>
          </a:p>
        </p:txBody>
      </p:sp>
    </p:spTree>
    <p:extLst>
      <p:ext uri="{BB962C8B-B14F-4D97-AF65-F5344CB8AC3E}">
        <p14:creationId xmlns:p14="http://schemas.microsoft.com/office/powerpoint/2010/main" val="3593092170"/>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E</a:t>
            </a:r>
            <a:r>
              <a:rPr lang="fr-FR" dirty="0" smtClean="0">
                <a:solidFill>
                  <a:schemeClr val="accent6">
                    <a:lumMod val="75000"/>
                  </a:schemeClr>
                </a:solidFill>
              </a:rPr>
              <a:t>fficacité </a:t>
            </a:r>
            <a:r>
              <a:rPr lang="fr-FR" dirty="0">
                <a:solidFill>
                  <a:schemeClr val="accent6">
                    <a:lumMod val="75000"/>
                  </a:schemeClr>
                </a:solidFill>
              </a:rPr>
              <a:t>spectrale </a:t>
            </a:r>
          </a:p>
          <a:p>
            <a:pPr lvl="1"/>
            <a:r>
              <a:rPr lang="fr-FR" dirty="0" smtClean="0">
                <a:solidFill>
                  <a:srgbClr val="0070C0"/>
                </a:solidFill>
              </a:rPr>
              <a:t>Modulation analogique</a:t>
            </a:r>
          </a:p>
          <a:p>
            <a:pPr lvl="2"/>
            <a:r>
              <a:rPr lang="fr-FR" dirty="0"/>
              <a:t>O</a:t>
            </a:r>
            <a:r>
              <a:rPr lang="fr-FR" dirty="0" smtClean="0"/>
              <a:t>n </a:t>
            </a:r>
            <a:r>
              <a:rPr lang="fr-FR" dirty="0"/>
              <a:t>parle largeur de bande occupée autour de la </a:t>
            </a:r>
            <a:r>
              <a:rPr lang="fr-FR" dirty="0" smtClean="0"/>
              <a:t>porteuse.</a:t>
            </a:r>
          </a:p>
          <a:p>
            <a:pPr lvl="1"/>
            <a:r>
              <a:rPr lang="fr-FR" dirty="0" smtClean="0">
                <a:solidFill>
                  <a:srgbClr val="0070C0"/>
                </a:solidFill>
              </a:rPr>
              <a:t>Modulations numériques</a:t>
            </a:r>
          </a:p>
          <a:p>
            <a:pPr lvl="2"/>
            <a:r>
              <a:rPr lang="fr-FR" dirty="0"/>
              <a:t>O</a:t>
            </a:r>
            <a:r>
              <a:rPr lang="fr-FR" dirty="0" smtClean="0"/>
              <a:t>n </a:t>
            </a:r>
            <a:r>
              <a:rPr lang="fr-FR" dirty="0"/>
              <a:t>parle d'efficacité spectrale </a:t>
            </a:r>
            <a:r>
              <a:rPr lang="fr-FR" dirty="0" smtClean="0"/>
              <a:t>qui correspond au </a:t>
            </a:r>
            <a:r>
              <a:rPr lang="fr-FR" dirty="0"/>
              <a:t>rapport du débit sur la largeur de bande occupée autour de la porteuse. </a:t>
            </a:r>
          </a:p>
          <a:p>
            <a:pPr lvl="2"/>
            <a:r>
              <a:rPr lang="fr-FR" dirty="0"/>
              <a:t>L'efficacité spectrale peut s'exprimer en bit/s/Hz.</a:t>
            </a: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400</a:t>
            </a:fld>
            <a:endParaRPr lang="fr-BE" dirty="0"/>
          </a:p>
        </p:txBody>
      </p:sp>
      <p:sp>
        <p:nvSpPr>
          <p:cNvPr id="7" name="ZoneTexte 6"/>
          <p:cNvSpPr txBox="1"/>
          <p:nvPr/>
        </p:nvSpPr>
        <p:spPr>
          <a:xfrm>
            <a:off x="4492879" y="4267716"/>
            <a:ext cx="4471609" cy="1477328"/>
          </a:xfrm>
          <a:prstGeom prst="rect">
            <a:avLst/>
          </a:prstGeom>
          <a:noFill/>
        </p:spPr>
        <p:txBody>
          <a:bodyPr wrap="square" rtlCol="0">
            <a:spAutoFit/>
          </a:bodyPr>
          <a:lstStyle/>
          <a:p>
            <a:r>
              <a:rPr lang="fr-FR" dirty="0"/>
              <a:t>DSP = La limite quand </a:t>
            </a:r>
            <a:r>
              <a:rPr lang="fr-FR" i="1" dirty="0"/>
              <a:t>T</a:t>
            </a:r>
            <a:r>
              <a:rPr lang="fr-FR" dirty="0"/>
              <a:t> tend vers l'infini de l'espérance mathématique du </a:t>
            </a:r>
            <a:endParaRPr lang="fr-FR" dirty="0" smtClean="0"/>
          </a:p>
          <a:p>
            <a:r>
              <a:rPr lang="fr-FR" dirty="0" smtClean="0"/>
              <a:t>carré </a:t>
            </a:r>
            <a:r>
              <a:rPr lang="fr-FR" dirty="0"/>
              <a:t>du module de la transformée de Fourier </a:t>
            </a:r>
            <a:r>
              <a:rPr lang="fr-FR"/>
              <a:t>du </a:t>
            </a:r>
            <a:r>
              <a:rPr lang="fr-FR" smtClean="0"/>
              <a:t>signal.</a:t>
            </a:r>
            <a:endParaRPr lang="fr-FR" dirty="0"/>
          </a:p>
          <a:p>
            <a:endParaRPr lang="fr-FR" dirty="0"/>
          </a:p>
        </p:txBody>
      </p:sp>
      <p:pic>
        <p:nvPicPr>
          <p:cNvPr id="9" name="Image 8"/>
          <p:cNvPicPr>
            <a:picLocks noChangeAspect="1"/>
          </p:cNvPicPr>
          <p:nvPr/>
        </p:nvPicPr>
        <p:blipFill>
          <a:blip r:embed="rId2"/>
          <a:stretch>
            <a:fillRect/>
          </a:stretch>
        </p:blipFill>
        <p:spPr>
          <a:xfrm>
            <a:off x="73279" y="4078169"/>
            <a:ext cx="4419600" cy="1666875"/>
          </a:xfrm>
          <a:prstGeom prst="rect">
            <a:avLst/>
          </a:prstGeom>
        </p:spPr>
      </p:pic>
    </p:spTree>
    <p:extLst>
      <p:ext uri="{BB962C8B-B14F-4D97-AF65-F5344CB8AC3E}">
        <p14:creationId xmlns:p14="http://schemas.microsoft.com/office/powerpoint/2010/main" val="418371751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p:txBody>
          <a:bodyPr>
            <a:normAutofit fontScale="92500" lnSpcReduction="10000"/>
          </a:bodyPr>
          <a:lstStyle/>
          <a:p>
            <a:r>
              <a:rPr lang="fr-FR" sz="2600" dirty="0" smtClean="0">
                <a:solidFill>
                  <a:schemeClr val="accent6">
                    <a:lumMod val="75000"/>
                  </a:schemeClr>
                </a:solidFill>
              </a:rPr>
              <a:t>Transmissions numériques</a:t>
            </a:r>
          </a:p>
          <a:p>
            <a:endParaRPr lang="fr-FR" dirty="0" smtClean="0"/>
          </a:p>
          <a:p>
            <a:endParaRPr lang="fr-FR" dirty="0"/>
          </a:p>
          <a:p>
            <a:endParaRPr lang="fr-FR" dirty="0" smtClean="0"/>
          </a:p>
          <a:p>
            <a:endParaRPr lang="fr-FR" dirty="0"/>
          </a:p>
          <a:p>
            <a:pPr lvl="1"/>
            <a:r>
              <a:rPr lang="fr-FR" dirty="0" smtClean="0">
                <a:solidFill>
                  <a:srgbClr val="0070C0"/>
                </a:solidFill>
              </a:rPr>
              <a:t>Modulateur / Démodulateur</a:t>
            </a:r>
          </a:p>
          <a:p>
            <a:pPr lvl="2"/>
            <a:r>
              <a:rPr lang="fr-FR" dirty="0" smtClean="0"/>
              <a:t>Modulation d'amplitude </a:t>
            </a:r>
          </a:p>
          <a:p>
            <a:pPr lvl="3"/>
            <a:r>
              <a:rPr lang="fr-FR" dirty="0" smtClean="0"/>
              <a:t>ASK : Amplitude Shift </a:t>
            </a:r>
            <a:r>
              <a:rPr lang="fr-FR" dirty="0" err="1" smtClean="0"/>
              <a:t>Keying</a:t>
            </a:r>
            <a:endParaRPr lang="fr-FR" dirty="0" smtClean="0"/>
          </a:p>
          <a:p>
            <a:pPr lvl="2"/>
            <a:r>
              <a:rPr lang="fr-FR" dirty="0"/>
              <a:t>Modulation </a:t>
            </a:r>
            <a:r>
              <a:rPr lang="fr-FR" dirty="0" smtClean="0"/>
              <a:t>de fréquence</a:t>
            </a:r>
          </a:p>
          <a:p>
            <a:pPr lvl="3"/>
            <a:r>
              <a:rPr lang="fr-FR" dirty="0" smtClean="0"/>
              <a:t>FSK : </a:t>
            </a:r>
            <a:r>
              <a:rPr lang="fr-FR" dirty="0" err="1" smtClean="0"/>
              <a:t>Frequency</a:t>
            </a:r>
            <a:r>
              <a:rPr lang="fr-FR" dirty="0" smtClean="0"/>
              <a:t> Shift </a:t>
            </a:r>
            <a:r>
              <a:rPr lang="fr-FR" dirty="0" err="1"/>
              <a:t>Keying</a:t>
            </a:r>
            <a:endParaRPr lang="fr-FR" dirty="0"/>
          </a:p>
          <a:p>
            <a:pPr lvl="2"/>
            <a:r>
              <a:rPr lang="fr-FR" dirty="0"/>
              <a:t>Modulation </a:t>
            </a:r>
            <a:r>
              <a:rPr lang="fr-FR" dirty="0" smtClean="0"/>
              <a:t>de phase</a:t>
            </a:r>
          </a:p>
          <a:p>
            <a:pPr lvl="3"/>
            <a:r>
              <a:rPr lang="fr-FR" dirty="0" smtClean="0"/>
              <a:t>PSK : Phase Shift </a:t>
            </a:r>
            <a:r>
              <a:rPr lang="fr-FR" dirty="0" err="1" smtClean="0"/>
              <a:t>Keying</a:t>
            </a:r>
            <a:endParaRPr lang="fr-FR" dirty="0" smtClean="0"/>
          </a:p>
          <a:p>
            <a:pPr lvl="1"/>
            <a:r>
              <a:rPr lang="fr-FR" dirty="0" smtClean="0">
                <a:solidFill>
                  <a:srgbClr val="0070C0"/>
                </a:solidFill>
              </a:rPr>
              <a:t>Égalisation</a:t>
            </a:r>
          </a:p>
          <a:p>
            <a:pPr lvl="2"/>
            <a:r>
              <a:rPr lang="fr-FR" dirty="0" smtClean="0"/>
              <a:t>Consiste à faire subir au signal reçu des modifications inverses à celles subies lors de sa transmission.</a:t>
            </a:r>
          </a:p>
          <a:p>
            <a:pPr lvl="1"/>
            <a:endParaRPr lang="fr-FR" dirty="0"/>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401</a:t>
            </a:fld>
            <a:endParaRPr lang="fr-BE" dirty="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1671575831"/>
              </p:ext>
            </p:extLst>
          </p:nvPr>
        </p:nvGraphicFramePr>
        <p:xfrm>
          <a:off x="899592" y="1823877"/>
          <a:ext cx="7568803" cy="1461107"/>
        </p:xfrm>
        <a:graphic>
          <a:graphicData uri="http://schemas.openxmlformats.org/presentationml/2006/ole">
            <mc:AlternateContent xmlns:mc="http://schemas.openxmlformats.org/markup-compatibility/2006">
              <mc:Choice xmlns:v="urn:schemas-microsoft-com:vml" Requires="v">
                <p:oleObj spid="_x0000_s3101" name="Image bitmap" r:id="rId4" imgW="5477640" imgH="1057423" progId="Paint.Picture">
                  <p:embed/>
                </p:oleObj>
              </mc:Choice>
              <mc:Fallback>
                <p:oleObj name="Image bitmap" r:id="rId4" imgW="5477640" imgH="105742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1823877"/>
                        <a:ext cx="7568803" cy="1461107"/>
                      </a:xfrm>
                      <a:prstGeom prst="rect">
                        <a:avLst/>
                      </a:prstGeom>
                      <a:noFill/>
                    </p:spPr>
                  </p:pic>
                </p:oleObj>
              </mc:Fallback>
            </mc:AlternateContent>
          </a:graphicData>
        </a:graphic>
      </p:graphicFrame>
    </p:spTree>
    <p:extLst>
      <p:ext uri="{BB962C8B-B14F-4D97-AF65-F5344CB8AC3E}">
        <p14:creationId xmlns:p14="http://schemas.microsoft.com/office/powerpoint/2010/main" val="986588528"/>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smtClean="0"/>
              <a:t>modulations numériques</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Codage de canal</a:t>
            </a:r>
            <a:endParaRPr lang="fr-FR" dirty="0">
              <a:solidFill>
                <a:schemeClr val="accent6">
                  <a:lumMod val="75000"/>
                </a:schemeClr>
              </a:solidFill>
            </a:endParaRPr>
          </a:p>
          <a:p>
            <a:pPr lvl="2"/>
            <a:r>
              <a:rPr lang="fr-BE" dirty="0" smtClean="0"/>
              <a:t>Substituer au signal numérique un signal mieux adapté à la transmission.</a:t>
            </a:r>
          </a:p>
          <a:p>
            <a:pPr lvl="1"/>
            <a:r>
              <a:rPr lang="fr-BE" dirty="0" smtClean="0">
                <a:solidFill>
                  <a:srgbClr val="0070C0"/>
                </a:solidFill>
              </a:rPr>
              <a:t>Avantages</a:t>
            </a:r>
          </a:p>
          <a:p>
            <a:pPr lvl="2"/>
            <a:r>
              <a:rPr lang="fr-BE" dirty="0" smtClean="0"/>
              <a:t>Peut </a:t>
            </a:r>
            <a:r>
              <a:rPr lang="fr-BE" dirty="0"/>
              <a:t>introduire des redondances pour réaliser une correction d'erreur.</a:t>
            </a:r>
          </a:p>
          <a:p>
            <a:pPr lvl="2"/>
            <a:r>
              <a:rPr lang="fr-BE" dirty="0"/>
              <a:t>Peut introduire une séquence de bits qui sera utilisée </a:t>
            </a:r>
            <a:r>
              <a:rPr lang="fr-BE" dirty="0" smtClean="0"/>
              <a:t>par l'égalisation </a:t>
            </a:r>
            <a:r>
              <a:rPr lang="fr-BE" dirty="0"/>
              <a:t>pour évaluer les perturbations introduite par le canal de transmission.</a:t>
            </a:r>
          </a:p>
          <a:p>
            <a:pPr lvl="2"/>
            <a:r>
              <a:rPr lang="fr-BE" dirty="0"/>
              <a:t>Peut compresser les données.</a:t>
            </a:r>
          </a:p>
          <a:p>
            <a:pPr lvl="2"/>
            <a:r>
              <a:rPr lang="fr-BE" dirty="0"/>
              <a:t>Peut modifier le spectre du </a:t>
            </a:r>
            <a:r>
              <a:rPr lang="fr-BE" dirty="0" smtClean="0"/>
              <a:t>signal.</a:t>
            </a:r>
          </a:p>
          <a:p>
            <a:pPr lvl="3"/>
            <a:r>
              <a:rPr lang="fr-FR" dirty="0" smtClean="0"/>
              <a:t>Pour éviter </a:t>
            </a:r>
            <a:r>
              <a:rPr lang="fr-FR" dirty="0"/>
              <a:t>de devoir transmettre et donc régénérer une composante </a:t>
            </a:r>
            <a:r>
              <a:rPr lang="fr-FR" dirty="0" smtClean="0"/>
              <a:t>continue.</a:t>
            </a:r>
          </a:p>
          <a:p>
            <a:pPr lvl="3"/>
            <a:r>
              <a:rPr lang="fr-FR" dirty="0" smtClean="0"/>
              <a:t>Pour  </a:t>
            </a:r>
            <a:r>
              <a:rPr lang="fr-FR" dirty="0"/>
              <a:t>limiter le spectre du signal dans les BF, là où les distorsions linéaires sont les plus importantes.</a:t>
            </a:r>
          </a:p>
          <a:p>
            <a:pPr lvl="3"/>
            <a:r>
              <a:rPr lang="fr-FR" dirty="0" smtClean="0"/>
              <a:t>Pour </a:t>
            </a:r>
            <a:r>
              <a:rPr lang="fr-FR" dirty="0"/>
              <a:t>limiter le spectre du signal dans les HF, là où l’affaiblissement et la diaphonie sont les plus importants </a:t>
            </a:r>
            <a:r>
              <a:rPr lang="fr-FR" dirty="0" smtClean="0"/>
              <a:t>(Cela réduit aussi la </a:t>
            </a:r>
            <a:r>
              <a:rPr lang="fr-FR" dirty="0"/>
              <a:t>largeur de bande).</a:t>
            </a:r>
          </a:p>
          <a:p>
            <a:pPr lvl="3"/>
            <a:r>
              <a:rPr lang="fr-FR" dirty="0" smtClean="0"/>
              <a:t>Pour </a:t>
            </a:r>
            <a:r>
              <a:rPr lang="fr-FR" dirty="0"/>
              <a:t>garantir une teneur en informations d’horloge suffisante pour assurer la synchronisation des récepteurs</a:t>
            </a:r>
            <a:r>
              <a:rPr lang="fr-FR" dirty="0" smtClean="0"/>
              <a:t>. </a:t>
            </a: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402</a:t>
            </a:fld>
            <a:endParaRPr lang="fr-BE" dirty="0"/>
          </a:p>
        </p:txBody>
      </p:sp>
    </p:spTree>
    <p:extLst>
      <p:ext uri="{BB962C8B-B14F-4D97-AF65-F5344CB8AC3E}">
        <p14:creationId xmlns:p14="http://schemas.microsoft.com/office/powerpoint/2010/main" val="2365206809"/>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smtClean="0"/>
              <a:t>modulations numériques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Exemples de codages</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403</a:t>
            </a:fld>
            <a:endParaRPr lang="fr-BE" dirty="0"/>
          </a:p>
        </p:txBody>
      </p:sp>
      <p:pic>
        <p:nvPicPr>
          <p:cNvPr id="8" name="Image 7"/>
          <p:cNvPicPr>
            <a:picLocks noChangeAspect="1"/>
          </p:cNvPicPr>
          <p:nvPr/>
        </p:nvPicPr>
        <p:blipFill>
          <a:blip r:embed="rId2"/>
          <a:stretch>
            <a:fillRect/>
          </a:stretch>
        </p:blipFill>
        <p:spPr>
          <a:xfrm>
            <a:off x="4123835" y="1375235"/>
            <a:ext cx="4741222" cy="4750928"/>
          </a:xfrm>
          <a:prstGeom prst="rect">
            <a:avLst/>
          </a:prstGeom>
        </p:spPr>
      </p:pic>
      <p:sp>
        <p:nvSpPr>
          <p:cNvPr id="9" name="ZoneTexte 8"/>
          <p:cNvSpPr txBox="1"/>
          <p:nvPr/>
        </p:nvSpPr>
        <p:spPr>
          <a:xfrm>
            <a:off x="3707904" y="4725144"/>
            <a:ext cx="1056700" cy="276999"/>
          </a:xfrm>
          <a:prstGeom prst="rect">
            <a:avLst/>
          </a:prstGeom>
          <a:noFill/>
        </p:spPr>
        <p:txBody>
          <a:bodyPr wrap="none" rtlCol="0">
            <a:spAutoFit/>
          </a:bodyPr>
          <a:lstStyle/>
          <a:p>
            <a:r>
              <a:rPr lang="fr-FR" sz="1200" dirty="0" smtClean="0"/>
              <a:t>Manchester ou </a:t>
            </a:r>
            <a:endParaRPr lang="fr-FR" sz="1200" dirty="0"/>
          </a:p>
        </p:txBody>
      </p:sp>
    </p:spTree>
    <p:extLst>
      <p:ext uri="{BB962C8B-B14F-4D97-AF65-F5344CB8AC3E}">
        <p14:creationId xmlns:p14="http://schemas.microsoft.com/office/powerpoint/2010/main" val="3437280724"/>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Densité spectrale de puissance</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404</a:t>
            </a:fld>
            <a:endParaRPr lang="fr-BE" dirty="0"/>
          </a:p>
        </p:txBody>
      </p:sp>
      <p:pic>
        <p:nvPicPr>
          <p:cNvPr id="6146" name="Picture 2" descr="~AUT00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9790" y="1906360"/>
            <a:ext cx="4304420" cy="421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6711236"/>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a:xfrm>
            <a:off x="457200" y="1412776"/>
            <a:ext cx="3682752" cy="4713387"/>
          </a:xfrm>
        </p:spPr>
        <p:txBody>
          <a:bodyPr/>
          <a:lstStyle/>
          <a:p>
            <a:r>
              <a:rPr lang="fr-FR" dirty="0" smtClean="0">
                <a:solidFill>
                  <a:schemeClr val="accent6">
                    <a:lumMod val="75000"/>
                  </a:schemeClr>
                </a:solidFill>
              </a:rPr>
              <a:t>Modulation </a:t>
            </a:r>
            <a:r>
              <a:rPr lang="fr-FR" dirty="0">
                <a:solidFill>
                  <a:schemeClr val="accent6">
                    <a:lumMod val="75000"/>
                  </a:schemeClr>
                </a:solidFill>
              </a:rPr>
              <a:t>d'amplitude</a:t>
            </a:r>
          </a:p>
          <a:p>
            <a:pPr lvl="1"/>
            <a:r>
              <a:rPr lang="fr-FR" dirty="0"/>
              <a:t>Amplitude Shift </a:t>
            </a:r>
            <a:r>
              <a:rPr lang="fr-FR" dirty="0" err="1" smtClean="0"/>
              <a:t>Keying</a:t>
            </a:r>
            <a:r>
              <a:rPr lang="fr-FR" dirty="0" smtClean="0"/>
              <a:t>.</a:t>
            </a:r>
            <a:endParaRPr lang="fr-FR" dirty="0"/>
          </a:p>
          <a:p>
            <a:pPr lvl="1"/>
            <a:r>
              <a:rPr lang="fr-FR" dirty="0" smtClean="0"/>
              <a:t>Simple et faible coût.</a:t>
            </a:r>
          </a:p>
          <a:p>
            <a:pPr lvl="1"/>
            <a:r>
              <a:rPr lang="fr-FR" dirty="0" smtClean="0"/>
              <a:t>Seule modulation utilisable en optique.</a:t>
            </a:r>
          </a:p>
          <a:p>
            <a:pPr lvl="1"/>
            <a:endParaRPr lang="fr-FR" dirty="0" smtClean="0"/>
          </a:p>
          <a:p>
            <a:r>
              <a:rPr lang="fr-FR" dirty="0">
                <a:solidFill>
                  <a:schemeClr val="accent6">
                    <a:lumMod val="75000"/>
                  </a:schemeClr>
                </a:solidFill>
              </a:rPr>
              <a:t>Modulation de fréquence</a:t>
            </a:r>
          </a:p>
          <a:p>
            <a:pPr lvl="1"/>
            <a:r>
              <a:rPr lang="fr-BE" dirty="0" err="1"/>
              <a:t>Frequency</a:t>
            </a:r>
            <a:r>
              <a:rPr lang="fr-BE" dirty="0"/>
              <a:t> Shift </a:t>
            </a:r>
            <a:r>
              <a:rPr lang="fr-BE" dirty="0" err="1" smtClean="0"/>
              <a:t>Keying</a:t>
            </a:r>
            <a:r>
              <a:rPr lang="fr-BE" dirty="0" smtClean="0"/>
              <a:t>.</a:t>
            </a:r>
          </a:p>
          <a:p>
            <a:pPr lvl="1"/>
            <a:r>
              <a:rPr lang="fr-BE" dirty="0" smtClean="0"/>
              <a:t>Moins sensible aux interférences.</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405</a:t>
            </a:fld>
            <a:endParaRPr lang="fr-BE" dirty="0"/>
          </a:p>
        </p:txBody>
      </p:sp>
      <p:sp>
        <p:nvSpPr>
          <p:cNvPr id="7" name="Rectangle 2"/>
          <p:cNvSpPr>
            <a:spLocks noChangeArrowheads="1"/>
          </p:cNvSpPr>
          <p:nvPr/>
        </p:nvSpPr>
        <p:spPr bwMode="auto">
          <a:xfrm>
            <a:off x="4710112" y="24928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9" name="Image 8"/>
          <p:cNvPicPr>
            <a:picLocks noChangeAspect="1"/>
          </p:cNvPicPr>
          <p:nvPr/>
        </p:nvPicPr>
        <p:blipFill>
          <a:blip r:embed="rId3"/>
          <a:stretch>
            <a:fillRect/>
          </a:stretch>
        </p:blipFill>
        <p:spPr>
          <a:xfrm>
            <a:off x="5076056" y="1484784"/>
            <a:ext cx="3602119" cy="1996827"/>
          </a:xfrm>
          <a:prstGeom prst="rect">
            <a:avLst/>
          </a:prstGeom>
        </p:spPr>
      </p:pic>
      <p:graphicFrame>
        <p:nvGraphicFramePr>
          <p:cNvPr id="10" name="Objet 9"/>
          <p:cNvGraphicFramePr>
            <a:graphicFrameLocks noChangeAspect="1"/>
          </p:cNvGraphicFramePr>
          <p:nvPr>
            <p:extLst/>
          </p:nvPr>
        </p:nvGraphicFramePr>
        <p:xfrm>
          <a:off x="5076056" y="3837199"/>
          <a:ext cx="3610744" cy="2214471"/>
        </p:xfrm>
        <a:graphic>
          <a:graphicData uri="http://schemas.openxmlformats.org/presentationml/2006/ole">
            <mc:AlternateContent xmlns:mc="http://schemas.openxmlformats.org/markup-compatibility/2006">
              <mc:Choice xmlns:v="urn:schemas-microsoft-com:vml" Requires="v">
                <p:oleObj spid="_x0000_s4124" name="Image bitmap" r:id="rId4" imgW="3866667" imgH="2371429" progId="Paint.Picture">
                  <p:embed/>
                </p:oleObj>
              </mc:Choice>
              <mc:Fallback>
                <p:oleObj name="Image bitmap" r:id="rId4" imgW="3866667" imgH="237142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3837199"/>
                        <a:ext cx="3610744" cy="2214471"/>
                      </a:xfrm>
                      <a:prstGeom prst="rect">
                        <a:avLst/>
                      </a:prstGeom>
                      <a:noFill/>
                    </p:spPr>
                  </p:pic>
                </p:oleObj>
              </mc:Fallback>
            </mc:AlternateContent>
          </a:graphicData>
        </a:graphic>
      </p:graphicFrame>
    </p:spTree>
    <p:extLst>
      <p:ext uri="{BB962C8B-B14F-4D97-AF65-F5344CB8AC3E}">
        <p14:creationId xmlns:p14="http://schemas.microsoft.com/office/powerpoint/2010/main" val="3144352266"/>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a:xfrm>
            <a:off x="457200" y="1412776"/>
            <a:ext cx="8025304" cy="4713387"/>
          </a:xfrm>
        </p:spPr>
        <p:txBody>
          <a:bodyPr/>
          <a:lstStyle/>
          <a:p>
            <a:r>
              <a:rPr lang="fr-FR" dirty="0">
                <a:solidFill>
                  <a:schemeClr val="accent6">
                    <a:lumMod val="75000"/>
                  </a:schemeClr>
                </a:solidFill>
              </a:rPr>
              <a:t>Densité spectrale de puissance</a:t>
            </a:r>
          </a:p>
          <a:p>
            <a:pPr lvl="1"/>
            <a:r>
              <a:rPr lang="fr-FR" dirty="0">
                <a:solidFill>
                  <a:srgbClr val="0070C0"/>
                </a:solidFill>
              </a:rPr>
              <a:t>MSK (Minimum Shift </a:t>
            </a:r>
            <a:r>
              <a:rPr lang="fr-FR" dirty="0" err="1">
                <a:solidFill>
                  <a:srgbClr val="0070C0"/>
                </a:solidFill>
              </a:rPr>
              <a:t>Keying</a:t>
            </a:r>
            <a:r>
              <a:rPr lang="fr-FR" dirty="0">
                <a:solidFill>
                  <a:srgbClr val="0070C0"/>
                </a:solidFill>
              </a:rPr>
              <a:t>)</a:t>
            </a:r>
          </a:p>
          <a:p>
            <a:pPr lvl="2"/>
            <a:r>
              <a:rPr lang="fr-FR" dirty="0"/>
              <a:t>L</a:t>
            </a:r>
            <a:r>
              <a:rPr lang="fr-FR" dirty="0" smtClean="0"/>
              <a:t>a modulation de fréquence FSK offre la </a:t>
            </a:r>
            <a:r>
              <a:rPr lang="fr-FR" dirty="0" smtClean="0">
                <a:sym typeface="Wingdings" panose="05000000000000000000" pitchFamily="2" charset="2"/>
              </a:rPr>
              <a:t> </a:t>
            </a:r>
            <a:r>
              <a:rPr lang="fr-FR" dirty="0">
                <a:sym typeface="Wingdings" panose="05000000000000000000" pitchFamily="2" charset="2"/>
              </a:rPr>
              <a:t>meilleure </a:t>
            </a:r>
            <a:r>
              <a:rPr lang="fr-FR" dirty="0" smtClean="0">
                <a:sym typeface="Wingdings" panose="05000000000000000000" pitchFamily="2" charset="2"/>
              </a:rPr>
              <a:t>concentration </a:t>
            </a:r>
            <a:r>
              <a:rPr lang="fr-FR" dirty="0">
                <a:sym typeface="Wingdings" panose="05000000000000000000" pitchFamily="2" charset="2"/>
              </a:rPr>
              <a:t>de l'énergie autour de la </a:t>
            </a:r>
            <a:r>
              <a:rPr lang="fr-FR" dirty="0" smtClean="0">
                <a:sym typeface="Wingdings" panose="05000000000000000000" pitchFamily="2" charset="2"/>
              </a:rPr>
              <a:t>porteuse</a:t>
            </a:r>
            <a:r>
              <a:rPr lang="fr-FR" dirty="0" smtClean="0"/>
              <a:t> </a:t>
            </a:r>
            <a:r>
              <a:rPr lang="fr-FR" dirty="0"/>
              <a:t>lorsque x = </a:t>
            </a:r>
            <a:r>
              <a:rPr lang="fr-FR" dirty="0" smtClean="0"/>
              <a:t>0,5.</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406</a:t>
            </a:fld>
            <a:endParaRPr lang="fr-BE" dirty="0"/>
          </a:p>
        </p:txBody>
      </p:sp>
      <mc:AlternateContent xmlns:mc="http://schemas.openxmlformats.org/markup-compatibility/2006" xmlns:a14="http://schemas.microsoft.com/office/drawing/2010/main">
        <mc:Choice Requires="a14">
          <p:sp>
            <p:nvSpPr>
              <p:cNvPr id="8" name="ZoneTexte 7"/>
              <p:cNvSpPr txBox="1"/>
              <p:nvPr/>
            </p:nvSpPr>
            <p:spPr>
              <a:xfrm>
                <a:off x="5277283" y="2762982"/>
                <a:ext cx="950901" cy="492507"/>
              </a:xfrm>
              <a:prstGeom prst="rect">
                <a:avLst/>
              </a:prstGeom>
              <a:noFill/>
            </p:spPr>
            <p:txBody>
              <a:bodyPr wrap="none" rtlCol="0">
                <a:spAutoFit/>
              </a:bodyPr>
              <a:lstStyle/>
              <a:p>
                <a:r>
                  <a:rPr lang="fr-FR" dirty="0"/>
                  <a:t>x</a:t>
                </a:r>
                <a:r>
                  <a:rPr lang="fr-FR" dirty="0" smtClean="0"/>
                  <a:t> = </a:t>
                </a: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𝑓</m:t>
                        </m:r>
                        <m:r>
                          <a:rPr lang="fr-FR" b="0" i="1" baseline="-25000" smtClean="0">
                            <a:latin typeface="Cambria Math" panose="02040503050406030204" pitchFamily="18" charset="0"/>
                          </a:rPr>
                          <m:t>2</m:t>
                        </m:r>
                        <m:r>
                          <a:rPr lang="fr-FR" b="0" i="1" smtClean="0">
                            <a:latin typeface="Cambria Math" panose="02040503050406030204" pitchFamily="18" charset="0"/>
                          </a:rPr>
                          <m:t>−</m:t>
                        </m:r>
                        <m:r>
                          <a:rPr lang="fr-FR" b="0" i="1" smtClean="0">
                            <a:latin typeface="Cambria Math" panose="02040503050406030204" pitchFamily="18" charset="0"/>
                          </a:rPr>
                          <m:t>𝑓</m:t>
                        </m:r>
                        <m:r>
                          <a:rPr lang="fr-FR" b="0" i="1" baseline="-25000" smtClean="0">
                            <a:latin typeface="Cambria Math" panose="02040503050406030204" pitchFamily="18" charset="0"/>
                          </a:rPr>
                          <m:t>1</m:t>
                        </m:r>
                      </m:num>
                      <m:den>
                        <m:r>
                          <a:rPr lang="fr-FR" b="0" i="1" smtClean="0">
                            <a:latin typeface="Cambria Math" panose="02040503050406030204" pitchFamily="18" charset="0"/>
                          </a:rPr>
                          <m:t>𝐷</m:t>
                        </m:r>
                      </m:den>
                    </m:f>
                  </m:oMath>
                </a14:m>
                <a:endParaRPr lang="fr-FR" dirty="0"/>
              </a:p>
            </p:txBody>
          </p:sp>
        </mc:Choice>
        <mc:Fallback xmlns="">
          <p:sp>
            <p:nvSpPr>
              <p:cNvPr id="8" name="ZoneTexte 7"/>
              <p:cNvSpPr txBox="1">
                <a:spLocks noRot="1" noChangeAspect="1" noMove="1" noResize="1" noEditPoints="1" noAdjustHandles="1" noChangeArrowheads="1" noChangeShapeType="1" noTextEdit="1"/>
              </p:cNvSpPr>
              <p:nvPr/>
            </p:nvSpPr>
            <p:spPr>
              <a:xfrm>
                <a:off x="5277283" y="2762982"/>
                <a:ext cx="950901" cy="492507"/>
              </a:xfrm>
              <a:prstGeom prst="rect">
                <a:avLst/>
              </a:prstGeom>
              <a:blipFill rotWithShape="0">
                <a:blip r:embed="rId3"/>
                <a:stretch>
                  <a:fillRect l="-5769" b="-6173"/>
                </a:stretch>
              </a:blipFill>
            </p:spPr>
            <p:txBody>
              <a:bodyPr/>
              <a:lstStyle/>
              <a:p>
                <a:r>
                  <a:rPr lang="fr-FR">
                    <a:noFill/>
                  </a:rPr>
                  <a:t> </a:t>
                </a:r>
              </a:p>
            </p:txBody>
          </p:sp>
        </mc:Fallback>
      </mc:AlternateContent>
      <p:sp>
        <p:nvSpPr>
          <p:cNvPr id="9" name="ZoneTexte 8"/>
          <p:cNvSpPr txBox="1"/>
          <p:nvPr/>
        </p:nvSpPr>
        <p:spPr>
          <a:xfrm>
            <a:off x="5220072" y="3401664"/>
            <a:ext cx="2749471" cy="646331"/>
          </a:xfrm>
          <a:prstGeom prst="rect">
            <a:avLst/>
          </a:prstGeom>
          <a:noFill/>
        </p:spPr>
        <p:txBody>
          <a:bodyPr wrap="none" rtlCol="0">
            <a:spAutoFit/>
          </a:bodyPr>
          <a:lstStyle/>
          <a:p>
            <a:r>
              <a:rPr lang="fr-FR" dirty="0" smtClean="0"/>
              <a:t>La MSK présente des lobes </a:t>
            </a:r>
          </a:p>
          <a:p>
            <a:r>
              <a:rPr lang="fr-FR" dirty="0" smtClean="0"/>
              <a:t>secondaires non négligeables.</a:t>
            </a:r>
            <a:endParaRPr lang="fr-FR" dirty="0"/>
          </a:p>
        </p:txBody>
      </p:sp>
      <p:sp>
        <p:nvSpPr>
          <p:cNvPr id="10" name="ZoneTexte 9"/>
          <p:cNvSpPr txBox="1"/>
          <p:nvPr/>
        </p:nvSpPr>
        <p:spPr>
          <a:xfrm>
            <a:off x="5194182" y="4078813"/>
            <a:ext cx="3464346" cy="646331"/>
          </a:xfrm>
          <a:prstGeom prst="rect">
            <a:avLst/>
          </a:prstGeom>
          <a:noFill/>
        </p:spPr>
        <p:txBody>
          <a:bodyPr wrap="none" rtlCol="0">
            <a:spAutoFit/>
          </a:bodyPr>
          <a:lstStyle/>
          <a:p>
            <a:r>
              <a:rPr lang="fr-FR" dirty="0" smtClean="0"/>
              <a:t>Avant modulation, on applique un filtre </a:t>
            </a:r>
          </a:p>
          <a:p>
            <a:r>
              <a:rPr lang="fr-FR" dirty="0" smtClean="0"/>
              <a:t>Gaussien sur le signal NRZ </a:t>
            </a:r>
            <a:r>
              <a:rPr lang="fr-FR" dirty="0" smtClean="0">
                <a:sym typeface="Wingdings" panose="05000000000000000000" pitchFamily="2" charset="2"/>
              </a:rPr>
              <a:t> GMSK.</a:t>
            </a:r>
            <a:endParaRPr lang="fr-FR" dirty="0"/>
          </a:p>
        </p:txBody>
      </p:sp>
      <p:pic>
        <p:nvPicPr>
          <p:cNvPr id="11" name="Picture 2" descr="http://poujouly.net/wp-content/uploads/2012/06/modMSK_GMS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496" y="2915241"/>
            <a:ext cx="4032448" cy="3024336"/>
          </a:xfrm>
          <a:prstGeom prst="rect">
            <a:avLst/>
          </a:prstGeom>
          <a:noFill/>
          <a:extLst>
            <a:ext uri="{909E8E84-426E-40DD-AFC4-6F175D3DCCD1}">
              <a14:hiddenFill xmlns:a14="http://schemas.microsoft.com/office/drawing/2010/main">
                <a:solidFill>
                  <a:srgbClr val="FFFFFF"/>
                </a:solidFill>
              </a14:hiddenFill>
            </a:ext>
          </a:extLst>
        </p:spPr>
      </p:pic>
      <p:sp>
        <p:nvSpPr>
          <p:cNvPr id="7" name="Ellipse 6"/>
          <p:cNvSpPr/>
          <p:nvPr/>
        </p:nvSpPr>
        <p:spPr>
          <a:xfrm>
            <a:off x="2886720" y="3790873"/>
            <a:ext cx="936104" cy="11869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p:cNvPicPr>
            <a:picLocks noChangeAspect="1"/>
          </p:cNvPicPr>
          <p:nvPr/>
        </p:nvPicPr>
        <p:blipFill>
          <a:blip r:embed="rId5"/>
          <a:stretch>
            <a:fillRect/>
          </a:stretch>
        </p:blipFill>
        <p:spPr>
          <a:xfrm>
            <a:off x="5084638" y="4965735"/>
            <a:ext cx="3871268" cy="767521"/>
          </a:xfrm>
          <a:prstGeom prst="rect">
            <a:avLst/>
          </a:prstGeom>
        </p:spPr>
      </p:pic>
      <p:sp>
        <p:nvSpPr>
          <p:cNvPr id="13" name="ZoneTexte 12"/>
          <p:cNvSpPr txBox="1"/>
          <p:nvPr/>
        </p:nvSpPr>
        <p:spPr>
          <a:xfrm>
            <a:off x="1914975" y="5901388"/>
            <a:ext cx="3095719" cy="215444"/>
          </a:xfrm>
          <a:prstGeom prst="rect">
            <a:avLst/>
          </a:prstGeom>
          <a:noFill/>
        </p:spPr>
        <p:txBody>
          <a:bodyPr wrap="none" rtlCol="0">
            <a:spAutoFit/>
          </a:bodyPr>
          <a:lstStyle/>
          <a:p>
            <a:r>
              <a:rPr lang="fr-FR" sz="800" dirty="0"/>
              <a:t>Source : http://poujouly.net/wp-content/uploads/2012/06/modMSK_GMSK.png</a:t>
            </a:r>
          </a:p>
        </p:txBody>
      </p:sp>
    </p:spTree>
    <p:extLst>
      <p:ext uri="{BB962C8B-B14F-4D97-AF65-F5344CB8AC3E}">
        <p14:creationId xmlns:p14="http://schemas.microsoft.com/office/powerpoint/2010/main" val="360146244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Effet d'un filtre gaussien</a:t>
            </a:r>
          </a:p>
          <a:p>
            <a:pPr lvl="1"/>
            <a:r>
              <a:rPr lang="fr-FR" dirty="0" smtClean="0"/>
              <a:t>Filtrage </a:t>
            </a:r>
            <a:r>
              <a:rPr lang="fr-FR" dirty="0" smtClean="0">
                <a:sym typeface="Wingdings" panose="05000000000000000000" pitchFamily="2" charset="2"/>
              </a:rPr>
              <a:t> s</a:t>
            </a:r>
            <a:r>
              <a:rPr lang="fr-FR" dirty="0" smtClean="0"/>
              <a:t>uppression de certaines harmoniques.</a:t>
            </a:r>
          </a:p>
          <a:p>
            <a:pPr lvl="1"/>
            <a:r>
              <a:rPr lang="fr-FR" dirty="0" smtClean="0"/>
              <a:t>Le signal est déformé : atténuation et élargissement des impulsions.</a:t>
            </a: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407</a:t>
            </a:fld>
            <a:endParaRPr lang="fr-BE" dirty="0"/>
          </a:p>
        </p:txBody>
      </p:sp>
      <p:sp>
        <p:nvSpPr>
          <p:cNvPr id="7" name="Rectangle 2"/>
          <p:cNvSpPr>
            <a:spLocks noChangeArrowheads="1"/>
          </p:cNvSpPr>
          <p:nvPr/>
        </p:nvSpPr>
        <p:spPr bwMode="auto">
          <a:xfrm>
            <a:off x="1835696" y="27321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8" name="Image 7"/>
          <p:cNvPicPr>
            <a:picLocks noChangeAspect="1"/>
          </p:cNvPicPr>
          <p:nvPr/>
        </p:nvPicPr>
        <p:blipFill>
          <a:blip r:embed="rId3"/>
          <a:stretch>
            <a:fillRect/>
          </a:stretch>
        </p:blipFill>
        <p:spPr>
          <a:xfrm>
            <a:off x="134637" y="3425454"/>
            <a:ext cx="3048769" cy="702933"/>
          </a:xfrm>
          <a:prstGeom prst="rect">
            <a:avLst/>
          </a:prstGeom>
        </p:spPr>
      </p:pic>
      <p:sp>
        <p:nvSpPr>
          <p:cNvPr id="9" name="ZoneTexte 8"/>
          <p:cNvSpPr txBox="1"/>
          <p:nvPr/>
        </p:nvSpPr>
        <p:spPr>
          <a:xfrm>
            <a:off x="39527" y="3129613"/>
            <a:ext cx="1152880" cy="369332"/>
          </a:xfrm>
          <a:prstGeom prst="rect">
            <a:avLst/>
          </a:prstGeom>
          <a:noFill/>
        </p:spPr>
        <p:txBody>
          <a:bodyPr wrap="none" rtlCol="0">
            <a:spAutoFit/>
          </a:bodyPr>
          <a:lstStyle/>
          <a:p>
            <a:r>
              <a:rPr lang="fr-FR" dirty="0" smtClean="0"/>
              <a:t>Signal NRZ</a:t>
            </a:r>
            <a:endParaRPr lang="fr-FR" dirty="0"/>
          </a:p>
        </p:txBody>
      </p:sp>
      <p:cxnSp>
        <p:nvCxnSpPr>
          <p:cNvPr id="14" name="Connecteur droit avec flèche 13"/>
          <p:cNvCxnSpPr>
            <a:stCxn id="8" idx="3"/>
          </p:cNvCxnSpPr>
          <p:nvPr/>
        </p:nvCxnSpPr>
        <p:spPr>
          <a:xfrm flipV="1">
            <a:off x="3183406" y="3776338"/>
            <a:ext cx="479623" cy="5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4784070" y="3780427"/>
            <a:ext cx="479623" cy="5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4"/>
          <a:stretch>
            <a:fillRect/>
          </a:stretch>
        </p:blipFill>
        <p:spPr>
          <a:xfrm>
            <a:off x="5360389" y="3295824"/>
            <a:ext cx="3552825" cy="781050"/>
          </a:xfrm>
          <a:prstGeom prst="rect">
            <a:avLst/>
          </a:prstGeom>
        </p:spPr>
      </p:pic>
      <p:pic>
        <p:nvPicPr>
          <p:cNvPr id="22" name="Image 21"/>
          <p:cNvPicPr>
            <a:picLocks noChangeAspect="1"/>
          </p:cNvPicPr>
          <p:nvPr/>
        </p:nvPicPr>
        <p:blipFill>
          <a:blip r:embed="rId5"/>
          <a:stretch>
            <a:fillRect/>
          </a:stretch>
        </p:blipFill>
        <p:spPr>
          <a:xfrm>
            <a:off x="5319213" y="3319150"/>
            <a:ext cx="3704458" cy="770602"/>
          </a:xfrm>
          <a:prstGeom prst="rect">
            <a:avLst/>
          </a:prstGeom>
        </p:spPr>
      </p:pic>
      <p:pic>
        <p:nvPicPr>
          <p:cNvPr id="23" name="Image 22"/>
          <p:cNvPicPr>
            <a:picLocks noChangeAspect="1"/>
          </p:cNvPicPr>
          <p:nvPr/>
        </p:nvPicPr>
        <p:blipFill>
          <a:blip r:embed="rId6"/>
          <a:stretch>
            <a:fillRect/>
          </a:stretch>
        </p:blipFill>
        <p:spPr>
          <a:xfrm>
            <a:off x="5263693" y="3304153"/>
            <a:ext cx="3805413" cy="787008"/>
          </a:xfrm>
          <a:prstGeom prst="rect">
            <a:avLst/>
          </a:prstGeom>
        </p:spPr>
      </p:pic>
      <p:cxnSp>
        <p:nvCxnSpPr>
          <p:cNvPr id="25" name="Connecteur droit 24"/>
          <p:cNvCxnSpPr/>
          <p:nvPr/>
        </p:nvCxnSpPr>
        <p:spPr>
          <a:xfrm>
            <a:off x="5679253" y="3017623"/>
            <a:ext cx="2692" cy="13474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6327325" y="3017623"/>
            <a:ext cx="0" cy="13474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H="1">
            <a:off x="6972705" y="3017623"/>
            <a:ext cx="8507" cy="13474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7695477" y="3012552"/>
            <a:ext cx="0" cy="13525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8415557" y="3017623"/>
            <a:ext cx="0" cy="134748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6190600" y="4397831"/>
            <a:ext cx="290464" cy="369332"/>
          </a:xfrm>
          <a:prstGeom prst="rect">
            <a:avLst/>
          </a:prstGeom>
          <a:noFill/>
        </p:spPr>
        <p:txBody>
          <a:bodyPr wrap="none" rtlCol="0">
            <a:spAutoFit/>
          </a:bodyPr>
          <a:lstStyle/>
          <a:p>
            <a:r>
              <a:rPr lang="fr-FR" dirty="0" smtClean="0">
                <a:solidFill>
                  <a:srgbClr val="0070C0"/>
                </a:solidFill>
              </a:rPr>
              <a:t>1</a:t>
            </a:r>
            <a:endParaRPr lang="fr-FR" dirty="0">
              <a:solidFill>
                <a:srgbClr val="0070C0"/>
              </a:solidFill>
            </a:endParaRPr>
          </a:p>
        </p:txBody>
      </p:sp>
      <p:sp>
        <p:nvSpPr>
          <p:cNvPr id="33" name="ZoneTexte 32"/>
          <p:cNvSpPr txBox="1"/>
          <p:nvPr/>
        </p:nvSpPr>
        <p:spPr>
          <a:xfrm>
            <a:off x="6835980" y="4393940"/>
            <a:ext cx="290464" cy="369332"/>
          </a:xfrm>
          <a:prstGeom prst="rect">
            <a:avLst/>
          </a:prstGeom>
          <a:noFill/>
        </p:spPr>
        <p:txBody>
          <a:bodyPr wrap="none" rtlCol="0">
            <a:spAutoFit/>
          </a:bodyPr>
          <a:lstStyle/>
          <a:p>
            <a:r>
              <a:rPr lang="fr-FR" dirty="0">
                <a:solidFill>
                  <a:srgbClr val="0070C0"/>
                </a:solidFill>
              </a:rPr>
              <a:t>?</a:t>
            </a:r>
          </a:p>
        </p:txBody>
      </p:sp>
      <p:sp>
        <p:nvSpPr>
          <p:cNvPr id="34" name="ZoneTexte 33"/>
          <p:cNvSpPr txBox="1"/>
          <p:nvPr/>
        </p:nvSpPr>
        <p:spPr>
          <a:xfrm>
            <a:off x="7558752" y="4419183"/>
            <a:ext cx="290464" cy="369332"/>
          </a:xfrm>
          <a:prstGeom prst="rect">
            <a:avLst/>
          </a:prstGeom>
          <a:noFill/>
        </p:spPr>
        <p:txBody>
          <a:bodyPr wrap="none" rtlCol="0">
            <a:spAutoFit/>
          </a:bodyPr>
          <a:lstStyle/>
          <a:p>
            <a:r>
              <a:rPr lang="fr-FR" dirty="0">
                <a:solidFill>
                  <a:srgbClr val="0070C0"/>
                </a:solidFill>
              </a:rPr>
              <a:t>?</a:t>
            </a:r>
          </a:p>
        </p:txBody>
      </p:sp>
      <p:sp>
        <p:nvSpPr>
          <p:cNvPr id="35" name="ZoneTexte 34"/>
          <p:cNvSpPr txBox="1"/>
          <p:nvPr/>
        </p:nvSpPr>
        <p:spPr>
          <a:xfrm>
            <a:off x="8278832" y="4397831"/>
            <a:ext cx="290464" cy="369332"/>
          </a:xfrm>
          <a:prstGeom prst="rect">
            <a:avLst/>
          </a:prstGeom>
          <a:noFill/>
        </p:spPr>
        <p:txBody>
          <a:bodyPr wrap="none" rtlCol="0">
            <a:spAutoFit/>
          </a:bodyPr>
          <a:lstStyle/>
          <a:p>
            <a:r>
              <a:rPr lang="fr-FR" dirty="0">
                <a:solidFill>
                  <a:srgbClr val="0070C0"/>
                </a:solidFill>
              </a:rPr>
              <a:t>?</a:t>
            </a:r>
          </a:p>
        </p:txBody>
      </p:sp>
      <p:sp>
        <p:nvSpPr>
          <p:cNvPr id="36" name="ZoneTexte 35"/>
          <p:cNvSpPr txBox="1"/>
          <p:nvPr/>
        </p:nvSpPr>
        <p:spPr>
          <a:xfrm>
            <a:off x="5545220" y="4397831"/>
            <a:ext cx="290464" cy="369332"/>
          </a:xfrm>
          <a:prstGeom prst="rect">
            <a:avLst/>
          </a:prstGeom>
          <a:noFill/>
        </p:spPr>
        <p:txBody>
          <a:bodyPr wrap="none" rtlCol="0">
            <a:spAutoFit/>
          </a:bodyPr>
          <a:lstStyle/>
          <a:p>
            <a:r>
              <a:rPr lang="fr-FR" dirty="0" smtClean="0">
                <a:solidFill>
                  <a:srgbClr val="0070C0"/>
                </a:solidFill>
              </a:rPr>
              <a:t>0</a:t>
            </a:r>
            <a:endParaRPr lang="fr-FR" dirty="0">
              <a:solidFill>
                <a:srgbClr val="0070C0"/>
              </a:solidFill>
            </a:endParaRPr>
          </a:p>
        </p:txBody>
      </p:sp>
      <p:sp>
        <p:nvSpPr>
          <p:cNvPr id="39" name="Ellipse 38"/>
          <p:cNvSpPr/>
          <p:nvPr/>
        </p:nvSpPr>
        <p:spPr>
          <a:xfrm>
            <a:off x="6327325" y="3161639"/>
            <a:ext cx="1162471" cy="110282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p:cNvSpPr txBox="1"/>
          <p:nvPr/>
        </p:nvSpPr>
        <p:spPr>
          <a:xfrm>
            <a:off x="5760027" y="2618824"/>
            <a:ext cx="2536272" cy="369332"/>
          </a:xfrm>
          <a:prstGeom prst="rect">
            <a:avLst/>
          </a:prstGeom>
          <a:noFill/>
        </p:spPr>
        <p:txBody>
          <a:bodyPr wrap="none" rtlCol="0">
            <a:spAutoFit/>
          </a:bodyPr>
          <a:lstStyle/>
          <a:p>
            <a:r>
              <a:rPr lang="fr-FR" dirty="0" smtClean="0">
                <a:solidFill>
                  <a:srgbClr val="00B050"/>
                </a:solidFill>
              </a:rPr>
              <a:t>Interférence entre symboles</a:t>
            </a:r>
            <a:endParaRPr lang="fr-FR" dirty="0">
              <a:solidFill>
                <a:srgbClr val="00B050"/>
              </a:solidFill>
            </a:endParaRPr>
          </a:p>
        </p:txBody>
      </p:sp>
      <p:sp>
        <p:nvSpPr>
          <p:cNvPr id="41" name="ZoneTexte 40"/>
          <p:cNvSpPr txBox="1"/>
          <p:nvPr/>
        </p:nvSpPr>
        <p:spPr>
          <a:xfrm>
            <a:off x="3808804" y="3595761"/>
            <a:ext cx="849913" cy="369332"/>
          </a:xfrm>
          <a:prstGeom prst="rect">
            <a:avLst/>
          </a:prstGeom>
          <a:noFill/>
        </p:spPr>
        <p:txBody>
          <a:bodyPr wrap="none" rtlCol="0">
            <a:spAutoFit/>
          </a:bodyPr>
          <a:lstStyle/>
          <a:p>
            <a:r>
              <a:rPr lang="fr-FR" dirty="0" smtClean="0"/>
              <a:t>Support</a:t>
            </a:r>
            <a:endParaRPr lang="fr-FR" dirty="0"/>
          </a:p>
        </p:txBody>
      </p:sp>
      <p:sp>
        <p:nvSpPr>
          <p:cNvPr id="42" name="ZoneTexte 41"/>
          <p:cNvSpPr txBox="1"/>
          <p:nvPr/>
        </p:nvSpPr>
        <p:spPr>
          <a:xfrm>
            <a:off x="8040377" y="3204084"/>
            <a:ext cx="1133644" cy="369332"/>
          </a:xfrm>
          <a:prstGeom prst="rect">
            <a:avLst/>
          </a:prstGeom>
          <a:noFill/>
        </p:spPr>
        <p:txBody>
          <a:bodyPr wrap="none" rtlCol="0">
            <a:spAutoFit/>
          </a:bodyPr>
          <a:lstStyle/>
          <a:p>
            <a:r>
              <a:rPr lang="fr-FR" dirty="0" smtClean="0">
                <a:solidFill>
                  <a:srgbClr val="FF0000"/>
                </a:solidFill>
              </a:rPr>
              <a:t>Signal reçu</a:t>
            </a:r>
            <a:endParaRPr lang="fr-FR" dirty="0">
              <a:solidFill>
                <a:srgbClr val="FF0000"/>
              </a:solidFill>
            </a:endParaRPr>
          </a:p>
        </p:txBody>
      </p:sp>
      <p:pic>
        <p:nvPicPr>
          <p:cNvPr id="43" name="Image 42"/>
          <p:cNvPicPr>
            <a:picLocks noChangeAspect="1"/>
          </p:cNvPicPr>
          <p:nvPr/>
        </p:nvPicPr>
        <p:blipFill>
          <a:blip r:embed="rId7"/>
          <a:stretch>
            <a:fillRect/>
          </a:stretch>
        </p:blipFill>
        <p:spPr>
          <a:xfrm>
            <a:off x="339445" y="4821096"/>
            <a:ext cx="7058025" cy="933450"/>
          </a:xfrm>
          <a:prstGeom prst="rect">
            <a:avLst/>
          </a:prstGeom>
        </p:spPr>
      </p:pic>
      <p:cxnSp>
        <p:nvCxnSpPr>
          <p:cNvPr id="49" name="Connecteur droit 48"/>
          <p:cNvCxnSpPr/>
          <p:nvPr/>
        </p:nvCxnSpPr>
        <p:spPr>
          <a:xfrm>
            <a:off x="321487" y="4424228"/>
            <a:ext cx="2692" cy="13474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1579336" y="4461346"/>
            <a:ext cx="0" cy="13474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flipH="1">
            <a:off x="3259643" y="4510155"/>
            <a:ext cx="8507" cy="13474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a:off x="4823491" y="4533064"/>
            <a:ext cx="0" cy="13525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a:off x="6658583" y="4533064"/>
            <a:ext cx="0" cy="134748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4" name="ZoneTexte 53"/>
          <p:cNvSpPr txBox="1"/>
          <p:nvPr/>
        </p:nvSpPr>
        <p:spPr>
          <a:xfrm>
            <a:off x="1442611" y="5841554"/>
            <a:ext cx="290464" cy="369332"/>
          </a:xfrm>
          <a:prstGeom prst="rect">
            <a:avLst/>
          </a:prstGeom>
          <a:noFill/>
        </p:spPr>
        <p:txBody>
          <a:bodyPr wrap="none" rtlCol="0">
            <a:spAutoFit/>
          </a:bodyPr>
          <a:lstStyle/>
          <a:p>
            <a:r>
              <a:rPr lang="fr-FR" dirty="0" smtClean="0">
                <a:solidFill>
                  <a:srgbClr val="0070C0"/>
                </a:solidFill>
              </a:rPr>
              <a:t>1</a:t>
            </a:r>
            <a:endParaRPr lang="fr-FR" dirty="0">
              <a:solidFill>
                <a:srgbClr val="0070C0"/>
              </a:solidFill>
            </a:endParaRPr>
          </a:p>
        </p:txBody>
      </p:sp>
      <p:sp>
        <p:nvSpPr>
          <p:cNvPr id="55" name="ZoneTexte 54"/>
          <p:cNvSpPr txBox="1"/>
          <p:nvPr/>
        </p:nvSpPr>
        <p:spPr>
          <a:xfrm>
            <a:off x="3122918" y="5886472"/>
            <a:ext cx="290464" cy="369332"/>
          </a:xfrm>
          <a:prstGeom prst="rect">
            <a:avLst/>
          </a:prstGeom>
          <a:noFill/>
        </p:spPr>
        <p:txBody>
          <a:bodyPr wrap="none" rtlCol="0">
            <a:spAutoFit/>
          </a:bodyPr>
          <a:lstStyle/>
          <a:p>
            <a:r>
              <a:rPr lang="fr-FR" dirty="0" smtClean="0">
                <a:solidFill>
                  <a:srgbClr val="0070C0"/>
                </a:solidFill>
              </a:rPr>
              <a:t>0</a:t>
            </a:r>
            <a:endParaRPr lang="fr-FR" dirty="0">
              <a:solidFill>
                <a:srgbClr val="0070C0"/>
              </a:solidFill>
            </a:endParaRPr>
          </a:p>
        </p:txBody>
      </p:sp>
      <p:sp>
        <p:nvSpPr>
          <p:cNvPr id="56" name="ZoneTexte 55"/>
          <p:cNvSpPr txBox="1"/>
          <p:nvPr/>
        </p:nvSpPr>
        <p:spPr>
          <a:xfrm>
            <a:off x="4678259" y="5876324"/>
            <a:ext cx="290464" cy="369332"/>
          </a:xfrm>
          <a:prstGeom prst="rect">
            <a:avLst/>
          </a:prstGeom>
          <a:noFill/>
        </p:spPr>
        <p:txBody>
          <a:bodyPr wrap="none" rtlCol="0">
            <a:spAutoFit/>
          </a:bodyPr>
          <a:lstStyle/>
          <a:p>
            <a:r>
              <a:rPr lang="fr-FR" dirty="0" smtClean="0">
                <a:solidFill>
                  <a:srgbClr val="0070C0"/>
                </a:solidFill>
              </a:rPr>
              <a:t>1</a:t>
            </a:r>
            <a:endParaRPr lang="fr-FR" dirty="0">
              <a:solidFill>
                <a:srgbClr val="0070C0"/>
              </a:solidFill>
            </a:endParaRPr>
          </a:p>
        </p:txBody>
      </p:sp>
      <p:sp>
        <p:nvSpPr>
          <p:cNvPr id="57" name="ZoneTexte 56"/>
          <p:cNvSpPr txBox="1"/>
          <p:nvPr/>
        </p:nvSpPr>
        <p:spPr>
          <a:xfrm>
            <a:off x="6513351" y="5880821"/>
            <a:ext cx="290464" cy="369332"/>
          </a:xfrm>
          <a:prstGeom prst="rect">
            <a:avLst/>
          </a:prstGeom>
          <a:noFill/>
        </p:spPr>
        <p:txBody>
          <a:bodyPr wrap="none" rtlCol="0">
            <a:spAutoFit/>
          </a:bodyPr>
          <a:lstStyle/>
          <a:p>
            <a:r>
              <a:rPr lang="fr-FR" dirty="0" smtClean="0">
                <a:solidFill>
                  <a:srgbClr val="0070C0"/>
                </a:solidFill>
              </a:rPr>
              <a:t>0</a:t>
            </a:r>
            <a:endParaRPr lang="fr-FR" dirty="0">
              <a:solidFill>
                <a:srgbClr val="0070C0"/>
              </a:solidFill>
            </a:endParaRPr>
          </a:p>
        </p:txBody>
      </p:sp>
      <p:sp>
        <p:nvSpPr>
          <p:cNvPr id="58" name="ZoneTexte 57"/>
          <p:cNvSpPr txBox="1"/>
          <p:nvPr/>
        </p:nvSpPr>
        <p:spPr>
          <a:xfrm>
            <a:off x="179260" y="5799193"/>
            <a:ext cx="290464" cy="369332"/>
          </a:xfrm>
          <a:prstGeom prst="rect">
            <a:avLst/>
          </a:prstGeom>
          <a:noFill/>
        </p:spPr>
        <p:txBody>
          <a:bodyPr wrap="none" rtlCol="0">
            <a:spAutoFit/>
          </a:bodyPr>
          <a:lstStyle/>
          <a:p>
            <a:r>
              <a:rPr lang="fr-FR" dirty="0" smtClean="0">
                <a:solidFill>
                  <a:srgbClr val="0070C0"/>
                </a:solidFill>
              </a:rPr>
              <a:t>0</a:t>
            </a:r>
            <a:endParaRPr lang="fr-FR" dirty="0">
              <a:solidFill>
                <a:srgbClr val="0070C0"/>
              </a:solidFill>
            </a:endParaRPr>
          </a:p>
        </p:txBody>
      </p:sp>
      <p:sp>
        <p:nvSpPr>
          <p:cNvPr id="59" name="ZoneTexte 58"/>
          <p:cNvSpPr txBox="1"/>
          <p:nvPr/>
        </p:nvSpPr>
        <p:spPr>
          <a:xfrm>
            <a:off x="6803815" y="4869160"/>
            <a:ext cx="2358338" cy="369332"/>
          </a:xfrm>
          <a:prstGeom prst="rect">
            <a:avLst/>
          </a:prstGeom>
          <a:noFill/>
        </p:spPr>
        <p:txBody>
          <a:bodyPr wrap="none" rtlCol="0">
            <a:spAutoFit/>
          </a:bodyPr>
          <a:lstStyle/>
          <a:p>
            <a:r>
              <a:rPr lang="fr-FR" dirty="0" smtClean="0"/>
              <a:t>Solution : Réduire le débit</a:t>
            </a:r>
            <a:endParaRPr lang="fr-FR" dirty="0"/>
          </a:p>
        </p:txBody>
      </p:sp>
      <p:sp>
        <p:nvSpPr>
          <p:cNvPr id="60" name="ZoneTexte 59"/>
          <p:cNvSpPr txBox="1"/>
          <p:nvPr/>
        </p:nvSpPr>
        <p:spPr>
          <a:xfrm>
            <a:off x="6817019" y="5668896"/>
            <a:ext cx="2383986" cy="646331"/>
          </a:xfrm>
          <a:prstGeom prst="rect">
            <a:avLst/>
          </a:prstGeom>
          <a:noFill/>
        </p:spPr>
        <p:txBody>
          <a:bodyPr wrap="none" rtlCol="0">
            <a:spAutoFit/>
          </a:bodyPr>
          <a:lstStyle/>
          <a:p>
            <a:r>
              <a:rPr lang="fr-FR" dirty="0" smtClean="0"/>
              <a:t>Norme GSM utilise GMSK</a:t>
            </a:r>
          </a:p>
          <a:p>
            <a:r>
              <a:rPr lang="fr-FR" dirty="0" smtClean="0">
                <a:sym typeface="Wingdings" panose="05000000000000000000" pitchFamily="2" charset="2"/>
              </a:rPr>
              <a:t> </a:t>
            </a:r>
            <a:r>
              <a:rPr lang="fr-FR" dirty="0" smtClean="0"/>
              <a:t>Débit = 9,6kbps</a:t>
            </a:r>
          </a:p>
        </p:txBody>
      </p:sp>
    </p:spTree>
    <p:extLst>
      <p:ext uri="{BB962C8B-B14F-4D97-AF65-F5344CB8AC3E}">
        <p14:creationId xmlns:p14="http://schemas.microsoft.com/office/powerpoint/2010/main" val="37296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9" grpId="0" animBg="1"/>
      <p:bldP spid="40" grpId="0"/>
      <p:bldP spid="41" grpId="0"/>
      <p:bldP spid="42" grpId="0"/>
      <p:bldP spid="54" grpId="0"/>
      <p:bldP spid="55" grpId="0"/>
      <p:bldP spid="56" grpId="0"/>
      <p:bldP spid="57" grpId="0"/>
      <p:bldP spid="58" grpId="0"/>
      <p:bldP spid="59" grpId="0"/>
      <p:bldP spid="60"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Diagramme de l'œil</a:t>
            </a:r>
            <a:endParaRPr lang="fr-FR" dirty="0">
              <a:solidFill>
                <a:schemeClr val="accent6">
                  <a:lumMod val="75000"/>
                </a:schemeClr>
              </a:solidFill>
            </a:endParaRPr>
          </a:p>
          <a:p>
            <a:pPr lvl="1"/>
            <a:r>
              <a:rPr lang="fr-FR" dirty="0" smtClean="0"/>
              <a:t>Il permet de juger la qualité d'une transmission numérique. </a:t>
            </a:r>
          </a:p>
          <a:p>
            <a:pPr lvl="1"/>
            <a:r>
              <a:rPr lang="fr-FR" dirty="0" smtClean="0"/>
              <a:t>On le compare à un gabarit </a:t>
            </a:r>
            <a:r>
              <a:rPr lang="fr-FR" dirty="0"/>
              <a:t>normalisé </a:t>
            </a:r>
            <a:r>
              <a:rPr lang="fr-FR" dirty="0" smtClean="0"/>
              <a:t>(un masque, ici le </a:t>
            </a:r>
            <a:r>
              <a:rPr lang="fr-FR" dirty="0"/>
              <a:t>losange bleu</a:t>
            </a:r>
            <a:r>
              <a:rPr lang="fr-FR" dirty="0" smtClean="0"/>
              <a:t>) ce qui permet de vérifier la qualité du signal.</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408</a:t>
            </a:fld>
            <a:endParaRPr lang="fr-BE" dirty="0"/>
          </a:p>
        </p:txBody>
      </p:sp>
      <p:grpSp>
        <p:nvGrpSpPr>
          <p:cNvPr id="8" name="Groupe 7"/>
          <p:cNvGrpSpPr/>
          <p:nvPr/>
        </p:nvGrpSpPr>
        <p:grpSpPr>
          <a:xfrm>
            <a:off x="2252990" y="2924944"/>
            <a:ext cx="4950522" cy="3075814"/>
            <a:chOff x="2252990" y="2924944"/>
            <a:chExt cx="4950522" cy="3075814"/>
          </a:xfrm>
        </p:grpSpPr>
        <p:sp>
          <p:nvSpPr>
            <p:cNvPr id="7" name="ZoneTexte 6"/>
            <p:cNvSpPr txBox="1"/>
            <p:nvPr/>
          </p:nvSpPr>
          <p:spPr>
            <a:xfrm>
              <a:off x="3817649" y="5785314"/>
              <a:ext cx="3385863" cy="215444"/>
            </a:xfrm>
            <a:prstGeom prst="rect">
              <a:avLst/>
            </a:prstGeom>
            <a:noFill/>
          </p:spPr>
          <p:txBody>
            <a:bodyPr wrap="none" rtlCol="0">
              <a:spAutoFit/>
            </a:bodyPr>
            <a:lstStyle/>
            <a:p>
              <a:r>
                <a:rPr lang="fr-FR" sz="800" dirty="0"/>
                <a:t>Source : http://teledynelecroy.com/serialdata/serialdatastandard.aspx?standardid=227</a:t>
              </a:r>
            </a:p>
          </p:txBody>
        </p:sp>
        <p:pic>
          <p:nvPicPr>
            <p:cNvPr id="6146" name="Picture 2" descr="http://teledynelecroy.com/images/serialdata/sdaii_mask_viola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2990" y="2924944"/>
              <a:ext cx="4767282" cy="28603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95051554"/>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Modulation de phase (PSK)</a:t>
            </a:r>
          </a:p>
          <a:p>
            <a:pPr lvl="1"/>
            <a:r>
              <a:rPr lang="fr-BE" dirty="0" err="1" smtClean="0"/>
              <a:t>Binary</a:t>
            </a:r>
            <a:r>
              <a:rPr lang="fr-BE" dirty="0" smtClean="0"/>
              <a:t> Phase Shift </a:t>
            </a:r>
            <a:r>
              <a:rPr lang="fr-BE" dirty="0" err="1" smtClean="0"/>
              <a:t>Keying</a:t>
            </a:r>
            <a:r>
              <a:rPr lang="fr-BE" dirty="0" smtClean="0"/>
              <a:t> (BPSK)</a:t>
            </a:r>
          </a:p>
          <a:p>
            <a:pPr lvl="1"/>
            <a:r>
              <a:rPr lang="fr-BE" dirty="0" smtClean="0"/>
              <a:t>1 symbole représente 1 bit.</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409</a:t>
            </a:fld>
            <a:endParaRPr lang="fr-BE" dirty="0"/>
          </a:p>
        </p:txBody>
      </p:sp>
      <p:pic>
        <p:nvPicPr>
          <p:cNvPr id="7" name="Image 6"/>
          <p:cNvPicPr>
            <a:picLocks noChangeAspect="1"/>
          </p:cNvPicPr>
          <p:nvPr/>
        </p:nvPicPr>
        <p:blipFill>
          <a:blip r:embed="rId2"/>
          <a:stretch>
            <a:fillRect/>
          </a:stretch>
        </p:blipFill>
        <p:spPr>
          <a:xfrm>
            <a:off x="890447" y="3140968"/>
            <a:ext cx="7456553" cy="2808312"/>
          </a:xfrm>
          <a:prstGeom prst="rect">
            <a:avLst/>
          </a:prstGeom>
        </p:spPr>
      </p:pic>
    </p:spTree>
    <p:extLst>
      <p:ext uri="{BB962C8B-B14F-4D97-AF65-F5344CB8AC3E}">
        <p14:creationId xmlns:p14="http://schemas.microsoft.com/office/powerpoint/2010/main" val="28581249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type="body" sz="half" idx="1"/>
          </p:nvPr>
        </p:nvSpPr>
        <p:spPr>
          <a:xfrm>
            <a:off x="457200" y="1600200"/>
            <a:ext cx="6778625" cy="2527300"/>
          </a:xfrm>
        </p:spPr>
        <p:txBody>
          <a:bodyPr/>
          <a:lstStyle/>
          <a:p>
            <a:pPr marL="533400" indent="-533400" eaLnBrk="1" hangingPunct="1"/>
            <a:r>
              <a:rPr lang="fr-BE" altLang="fr-FR" sz="2800" dirty="0" smtClean="0">
                <a:solidFill>
                  <a:schemeClr val="accent6">
                    <a:lumMod val="75000"/>
                  </a:schemeClr>
                </a:solidFill>
              </a:rPr>
              <a:t>Étapes de conception</a:t>
            </a:r>
          </a:p>
          <a:p>
            <a:pPr marL="914400" lvl="1" indent="-457200" eaLnBrk="1" hangingPunct="1">
              <a:buFontTx/>
              <a:buAutoNum type="alphaLcParenR"/>
            </a:pPr>
            <a:r>
              <a:rPr lang="fr-FR" altLang="fr-FR" sz="2400" dirty="0" smtClean="0">
                <a:solidFill>
                  <a:srgbClr val="0070C0"/>
                </a:solidFill>
              </a:rPr>
              <a:t>Lister tous les périphériques réseau qui nécessitent un accès au réseau</a:t>
            </a:r>
            <a:endParaRPr lang="fr-BE" altLang="fr-FR" sz="2400" dirty="0" smtClean="0">
              <a:solidFill>
                <a:srgbClr val="0070C0"/>
              </a:solidFill>
            </a:endParaRPr>
          </a:p>
        </p:txBody>
      </p:sp>
      <p:pic>
        <p:nvPicPr>
          <p:cNvPr id="450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646166"/>
            <a:ext cx="1223962"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Text Box 5"/>
          <p:cNvSpPr txBox="1">
            <a:spLocks noChangeArrowheads="1"/>
          </p:cNvSpPr>
          <p:nvPr/>
        </p:nvSpPr>
        <p:spPr bwMode="auto">
          <a:xfrm>
            <a:off x="468313" y="4287391"/>
            <a:ext cx="804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400"/>
              <a:t>Serveur</a:t>
            </a:r>
          </a:p>
        </p:txBody>
      </p:sp>
      <p:pic>
        <p:nvPicPr>
          <p:cNvPr id="45063" name="Picture 6"/>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889500" y="3173214"/>
            <a:ext cx="1527175" cy="1317625"/>
          </a:xfrm>
          <a:noFill/>
        </p:spPr>
      </p:pic>
      <p:sp>
        <p:nvSpPr>
          <p:cNvPr id="45064" name="Text Box 7"/>
          <p:cNvSpPr txBox="1">
            <a:spLocks noChangeArrowheads="1"/>
          </p:cNvSpPr>
          <p:nvPr/>
        </p:nvSpPr>
        <p:spPr bwMode="auto">
          <a:xfrm>
            <a:off x="4919663" y="2780928"/>
            <a:ext cx="1252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400"/>
              <a:t>Téléphone</a:t>
            </a:r>
            <a:r>
              <a:rPr lang="fr-BE" altLang="fr-FR" sz="1800"/>
              <a:t> </a:t>
            </a:r>
            <a:r>
              <a:rPr lang="fr-BE" altLang="fr-FR" sz="1400"/>
              <a:t>IP</a:t>
            </a:r>
          </a:p>
        </p:txBody>
      </p:sp>
      <p:pic>
        <p:nvPicPr>
          <p:cNvPr id="4506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3811141"/>
            <a:ext cx="166052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6" name="Text Box 9"/>
          <p:cNvSpPr txBox="1">
            <a:spLocks noChangeArrowheads="1"/>
          </p:cNvSpPr>
          <p:nvPr/>
        </p:nvSpPr>
        <p:spPr bwMode="auto">
          <a:xfrm>
            <a:off x="2195513" y="3573016"/>
            <a:ext cx="1660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400"/>
              <a:t>Imprimante réseau</a:t>
            </a:r>
          </a:p>
        </p:txBody>
      </p:sp>
      <p:pic>
        <p:nvPicPr>
          <p:cNvPr id="45067"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825" y="2416175"/>
            <a:ext cx="1566863"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8" name="Text Box 11"/>
          <p:cNvSpPr txBox="1">
            <a:spLocks noChangeArrowheads="1"/>
          </p:cNvSpPr>
          <p:nvPr/>
        </p:nvSpPr>
        <p:spPr bwMode="auto">
          <a:xfrm>
            <a:off x="7500938" y="2182813"/>
            <a:ext cx="1031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400"/>
              <a:t>Camera IP</a:t>
            </a:r>
          </a:p>
        </p:txBody>
      </p:sp>
      <p:pic>
        <p:nvPicPr>
          <p:cNvPr id="45069"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3968" y="4802808"/>
            <a:ext cx="1261963" cy="12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0" name="Text Box 13"/>
          <p:cNvSpPr txBox="1">
            <a:spLocks noChangeArrowheads="1"/>
          </p:cNvSpPr>
          <p:nvPr/>
        </p:nvSpPr>
        <p:spPr bwMode="auto">
          <a:xfrm>
            <a:off x="4426843" y="4509120"/>
            <a:ext cx="1020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400"/>
              <a:t>Ordinateur</a:t>
            </a:r>
          </a:p>
        </p:txBody>
      </p:sp>
      <p:pic>
        <p:nvPicPr>
          <p:cNvPr id="45071"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48488" y="4581525"/>
            <a:ext cx="1049337"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2" name="Text Box 15"/>
          <p:cNvSpPr txBox="1">
            <a:spLocks noChangeArrowheads="1"/>
          </p:cNvSpPr>
          <p:nvPr/>
        </p:nvSpPr>
        <p:spPr bwMode="auto">
          <a:xfrm>
            <a:off x="6948488" y="4203700"/>
            <a:ext cx="1328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400"/>
              <a:t>Points d’accès</a:t>
            </a:r>
          </a:p>
        </p:txBody>
      </p:sp>
      <p:sp>
        <p:nvSpPr>
          <p:cNvPr id="1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41</a:t>
            </a:fld>
            <a:endParaRPr lang="fr-BE" dirty="0"/>
          </a:p>
        </p:txBody>
      </p:sp>
      <p:sp>
        <p:nvSpPr>
          <p:cNvPr id="17"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9" name="Rectangle 2"/>
          <p:cNvSpPr>
            <a:spLocks noGrp="1" noChangeArrowheads="1"/>
          </p:cNvSpPr>
          <p:nvPr>
            <p:ph type="title"/>
          </p:nvPr>
        </p:nvSpPr>
        <p:spPr>
          <a:xfrm>
            <a:off x="2123728" y="116632"/>
            <a:ext cx="6563072" cy="936104"/>
          </a:xfrm>
        </p:spPr>
        <p:txBody>
          <a:bodyPr>
            <a:normAutofit/>
          </a:bodyPr>
          <a:lstStyle/>
          <a:p>
            <a:pPr eaLnBrk="1" hangingPunct="1"/>
            <a:r>
              <a:rPr lang="fr-BE" altLang="fr-FR" sz="2800" dirty="0"/>
              <a:t>Conception de réseau hiérarchique</a:t>
            </a:r>
          </a:p>
        </p:txBody>
      </p:sp>
    </p:spTree>
    <p:extLst>
      <p:ext uri="{BB962C8B-B14F-4D97-AF65-F5344CB8AC3E}">
        <p14:creationId xmlns:p14="http://schemas.microsoft.com/office/powerpoint/2010/main" val="382823929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Modulation de phase (QPSK)</a:t>
            </a:r>
          </a:p>
          <a:p>
            <a:pPr lvl="1"/>
            <a:r>
              <a:rPr lang="fr-BE" dirty="0" smtClean="0"/>
              <a:t>Quadrature Phase Shift </a:t>
            </a:r>
            <a:r>
              <a:rPr lang="fr-BE" dirty="0" err="1" smtClean="0"/>
              <a:t>Keying</a:t>
            </a:r>
            <a:r>
              <a:rPr lang="fr-BE" dirty="0" smtClean="0"/>
              <a:t>.</a:t>
            </a:r>
          </a:p>
          <a:p>
            <a:pPr lvl="1"/>
            <a:r>
              <a:rPr lang="fr-BE" dirty="0"/>
              <a:t>1 symbole représente </a:t>
            </a:r>
            <a:r>
              <a:rPr lang="fr-BE" dirty="0" smtClean="0"/>
              <a:t>2 bits </a:t>
            </a:r>
            <a:r>
              <a:rPr lang="fr-BE" dirty="0" smtClean="0">
                <a:sym typeface="Wingdings" panose="05000000000000000000" pitchFamily="2" charset="2"/>
              </a:rPr>
              <a:t> débit doublé par rapport à la BPSK</a:t>
            </a:r>
            <a:r>
              <a:rPr lang="fr-BE" dirty="0" smtClean="0"/>
              <a:t>.</a:t>
            </a:r>
            <a:endParaRPr lang="fr-FR" dirty="0"/>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410</a:t>
            </a:fld>
            <a:endParaRPr lang="fr-BE" dirty="0"/>
          </a:p>
        </p:txBody>
      </p:sp>
      <p:grpSp>
        <p:nvGrpSpPr>
          <p:cNvPr id="10" name="Groupe 9"/>
          <p:cNvGrpSpPr/>
          <p:nvPr/>
        </p:nvGrpSpPr>
        <p:grpSpPr>
          <a:xfrm>
            <a:off x="1187624" y="2972222"/>
            <a:ext cx="6846650" cy="2347807"/>
            <a:chOff x="1187624" y="2972222"/>
            <a:chExt cx="6846650" cy="2347807"/>
          </a:xfrm>
        </p:grpSpPr>
        <p:sp>
          <p:nvSpPr>
            <p:cNvPr id="8" name="ZoneTexte 7"/>
            <p:cNvSpPr txBox="1"/>
            <p:nvPr/>
          </p:nvSpPr>
          <p:spPr>
            <a:xfrm>
              <a:off x="5076056" y="5085184"/>
              <a:ext cx="2958218" cy="234845"/>
            </a:xfrm>
            <a:prstGeom prst="rect">
              <a:avLst/>
            </a:prstGeom>
            <a:noFill/>
          </p:spPr>
          <p:txBody>
            <a:bodyPr wrap="none" rtlCol="0">
              <a:spAutoFit/>
            </a:bodyPr>
            <a:lstStyle/>
            <a:p>
              <a:r>
                <a:rPr lang="fr-FR" sz="800" dirty="0"/>
                <a:t>Source : http://onlydot.net/cnt/wp-content/uploads/2008/07/QPSK.bmp</a:t>
              </a:r>
            </a:p>
          </p:txBody>
        </p:sp>
        <p:pic>
          <p:nvPicPr>
            <p:cNvPr id="7" name="Image 6"/>
            <p:cNvPicPr>
              <a:picLocks noChangeAspect="1"/>
            </p:cNvPicPr>
            <p:nvPr/>
          </p:nvPicPr>
          <p:blipFill>
            <a:blip r:embed="rId2"/>
            <a:stretch>
              <a:fillRect/>
            </a:stretch>
          </p:blipFill>
          <p:spPr>
            <a:xfrm>
              <a:off x="1187624" y="2972222"/>
              <a:ext cx="6633229" cy="2112962"/>
            </a:xfrm>
            <a:prstGeom prst="rect">
              <a:avLst/>
            </a:prstGeom>
          </p:spPr>
        </p:pic>
      </p:grpSp>
    </p:spTree>
    <p:extLst>
      <p:ext uri="{BB962C8B-B14F-4D97-AF65-F5344CB8AC3E}">
        <p14:creationId xmlns:p14="http://schemas.microsoft.com/office/powerpoint/2010/main" val="1321565033"/>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Quadrature phase-shift </a:t>
            </a:r>
            <a:r>
              <a:rPr lang="fr-FR" dirty="0" err="1">
                <a:solidFill>
                  <a:schemeClr val="accent6">
                    <a:lumMod val="75000"/>
                  </a:schemeClr>
                </a:solidFill>
              </a:rPr>
              <a:t>keying</a:t>
            </a:r>
            <a:r>
              <a:rPr lang="fr-FR" dirty="0">
                <a:solidFill>
                  <a:schemeClr val="accent6">
                    <a:lumMod val="75000"/>
                  </a:schemeClr>
                </a:solidFill>
              </a:rPr>
              <a:t> (QPSK</a:t>
            </a:r>
            <a:r>
              <a:rPr lang="fr-FR" dirty="0" smtClean="0">
                <a:solidFill>
                  <a:schemeClr val="accent6">
                    <a:lumMod val="75000"/>
                  </a:schemeClr>
                </a:solidFill>
              </a:rPr>
              <a:t>)</a:t>
            </a:r>
          </a:p>
          <a:p>
            <a:pPr lvl="1"/>
            <a:r>
              <a:rPr lang="fr-BE" dirty="0"/>
              <a:t>Lorsque le nombre d'états est supérieur à 2, on </a:t>
            </a:r>
            <a:r>
              <a:rPr lang="fr-BE" dirty="0" smtClean="0"/>
              <a:t>utilise un modulateur IQ.</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411</a:t>
            </a:fld>
            <a:endParaRPr lang="fr-BE" dirty="0"/>
          </a:p>
        </p:txBody>
      </p:sp>
      <p:pic>
        <p:nvPicPr>
          <p:cNvPr id="10" name="Image 9"/>
          <p:cNvPicPr>
            <a:picLocks noChangeAspect="1"/>
          </p:cNvPicPr>
          <p:nvPr/>
        </p:nvPicPr>
        <p:blipFill>
          <a:blip r:embed="rId2"/>
          <a:stretch>
            <a:fillRect/>
          </a:stretch>
        </p:blipFill>
        <p:spPr>
          <a:xfrm>
            <a:off x="1763688" y="2276871"/>
            <a:ext cx="5112568" cy="3826711"/>
          </a:xfrm>
          <a:prstGeom prst="rect">
            <a:avLst/>
          </a:prstGeom>
        </p:spPr>
      </p:pic>
    </p:spTree>
    <p:extLst>
      <p:ext uri="{BB962C8B-B14F-4D97-AF65-F5344CB8AC3E}">
        <p14:creationId xmlns:p14="http://schemas.microsoft.com/office/powerpoint/2010/main" val="1529575574"/>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Constellation</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412</a:t>
            </a:fld>
            <a:endParaRPr lang="fr-BE" dirty="0"/>
          </a:p>
        </p:txBody>
      </p:sp>
      <mc:AlternateContent xmlns:mc="http://schemas.openxmlformats.org/markup-compatibility/2006" xmlns:a14="http://schemas.microsoft.com/office/drawing/2010/main">
        <mc:Choice Requires="a14">
          <p:graphicFrame>
            <p:nvGraphicFramePr>
              <p:cNvPr id="7" name="Tableau 6"/>
              <p:cNvGraphicFramePr>
                <a:graphicFrameLocks noGrp="1"/>
              </p:cNvGraphicFramePr>
              <p:nvPr>
                <p:extLst/>
              </p:nvPr>
            </p:nvGraphicFramePr>
            <p:xfrm>
              <a:off x="475332" y="2055431"/>
              <a:ext cx="4888756" cy="2747138"/>
            </p:xfrm>
            <a:graphic>
              <a:graphicData uri="http://schemas.openxmlformats.org/drawingml/2006/table">
                <a:tbl>
                  <a:tblPr firstRow="1" bandRow="1">
                    <a:tableStyleId>{5C22544A-7EE6-4342-B048-85BDC9FD1C3A}</a:tableStyleId>
                  </a:tblPr>
                  <a:tblGrid>
                    <a:gridCol w="1224136"/>
                    <a:gridCol w="1296144"/>
                    <a:gridCol w="1224136"/>
                    <a:gridCol w="1144340"/>
                  </a:tblGrid>
                  <a:tr h="370840">
                    <a:tc>
                      <a:txBody>
                        <a:bodyPr/>
                        <a:lstStyle/>
                        <a:p>
                          <a:pPr algn="ctr"/>
                          <a:r>
                            <a:rPr lang="fr-FR" dirty="0" smtClean="0"/>
                            <a:t>Bits</a:t>
                          </a:r>
                          <a:endParaRPr lang="fr-FR" dirty="0"/>
                        </a:p>
                      </a:txBody>
                      <a:tcPr/>
                    </a:tc>
                    <a:tc>
                      <a:txBody>
                        <a:bodyPr/>
                        <a:lstStyle/>
                        <a:p>
                          <a:pPr algn="ctr"/>
                          <a:r>
                            <a:rPr lang="fr-FR" dirty="0" smtClean="0"/>
                            <a:t>I</a:t>
                          </a:r>
                          <a:endParaRPr lang="fr-FR" dirty="0"/>
                        </a:p>
                      </a:txBody>
                      <a:tcPr/>
                    </a:tc>
                    <a:tc>
                      <a:txBody>
                        <a:bodyPr/>
                        <a:lstStyle/>
                        <a:p>
                          <a:pPr algn="ctr"/>
                          <a:r>
                            <a:rPr lang="fr-FR" dirty="0" smtClean="0"/>
                            <a:t>Q</a:t>
                          </a:r>
                          <a:endParaRPr lang="fr-FR" dirty="0"/>
                        </a:p>
                      </a:txBody>
                      <a:tcPr/>
                    </a:tc>
                    <a:tc>
                      <a:txBody>
                        <a:bodyPr/>
                        <a:lstStyle/>
                        <a:p>
                          <a:pPr algn="ctr"/>
                          <a:r>
                            <a:rPr lang="fr-FR" dirty="0" smtClean="0"/>
                            <a:t>Phase</a:t>
                          </a:r>
                          <a:endParaRPr lang="fr-FR" dirty="0"/>
                        </a:p>
                      </a:txBody>
                      <a:tcPr/>
                    </a:tc>
                  </a:tr>
                  <a:tr h="370840">
                    <a:tc>
                      <a:txBody>
                        <a:bodyPr/>
                        <a:lstStyle/>
                        <a:p>
                          <a:pPr algn="ctr"/>
                          <a:r>
                            <a:rPr lang="fr-FR" dirty="0" smtClean="0"/>
                            <a:t>11</a:t>
                          </a:r>
                        </a:p>
                      </a:txBody>
                      <a:tcPr/>
                    </a:tc>
                    <a:tc>
                      <a:txBody>
                        <a:bodyPr/>
                        <a:lstStyle/>
                        <a:p>
                          <a:pPr algn="ctr"/>
                          <a:r>
                            <a:rPr lang="fr-FR" dirty="0" smtClean="0"/>
                            <a:t>  A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m:t>
                                  </m:r>
                                </m:num>
                                <m:den>
                                  <m:r>
                                    <a:rPr lang="fr-FR" b="0" i="1" smtClean="0">
                                      <a:latin typeface="Cambria Math" panose="02040503050406030204" pitchFamily="18" charset="0"/>
                                    </a:rPr>
                                    <m:t>2</m:t>
                                  </m:r>
                                </m:den>
                              </m:f>
                            </m:oMath>
                          </a14:m>
                          <a:endParaRPr lang="fr-FR" dirty="0"/>
                        </a:p>
                      </a:txBody>
                      <a:tcPr/>
                    </a:tc>
                    <a:tc>
                      <a:txBody>
                        <a:bodyPr/>
                        <a:lstStyle/>
                        <a:p>
                          <a:pPr algn="ctr"/>
                          <a:r>
                            <a:rPr lang="fr-FR" baseline="0" dirty="0" smtClean="0"/>
                            <a:t>   </a:t>
                          </a:r>
                          <a:r>
                            <a:rPr lang="fr-FR" dirty="0" smtClean="0"/>
                            <a:t>A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m:t>
                                  </m:r>
                                </m:num>
                                <m:den>
                                  <m:r>
                                    <a:rPr lang="fr-FR" b="0" i="1" smtClean="0">
                                      <a:latin typeface="Cambria Math" panose="02040503050406030204" pitchFamily="18" charset="0"/>
                                    </a:rPr>
                                    <m:t>2</m:t>
                                  </m:r>
                                </m:den>
                              </m:f>
                            </m:oMath>
                          </a14:m>
                          <a:endParaRPr lang="fr-FR"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𝜋</m:t>
                                    </m:r>
                                  </m:num>
                                  <m:den>
                                    <m:r>
                                      <a:rPr lang="fr-FR" b="0" i="1" smtClean="0">
                                        <a:latin typeface="Cambria Math" panose="02040503050406030204" pitchFamily="18" charset="0"/>
                                      </a:rPr>
                                      <m:t>4</m:t>
                                    </m:r>
                                  </m:den>
                                </m:f>
                              </m:oMath>
                            </m:oMathPara>
                          </a14:m>
                          <a:endParaRPr lang="fr-FR" dirty="0"/>
                        </a:p>
                      </a:txBody>
                      <a:tcPr/>
                    </a:tc>
                  </a:tr>
                  <a:tr h="370840">
                    <a:tc>
                      <a:txBody>
                        <a:bodyPr/>
                        <a:lstStyle/>
                        <a:p>
                          <a:pPr algn="ctr"/>
                          <a:r>
                            <a:rPr lang="fr-FR" dirty="0" smtClean="0"/>
                            <a:t>10</a:t>
                          </a:r>
                          <a:endParaRPr lang="fr-FR" dirty="0"/>
                        </a:p>
                      </a:txBody>
                      <a:tcPr/>
                    </a:tc>
                    <a:tc>
                      <a:txBody>
                        <a:bodyPr/>
                        <a:lstStyle/>
                        <a:p>
                          <a:pPr algn="ctr"/>
                          <a:r>
                            <a:rPr lang="fr-FR" dirty="0" smtClean="0"/>
                            <a:t>  A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m:t>
                                  </m:r>
                                </m:num>
                                <m:den>
                                  <m:r>
                                    <a:rPr lang="fr-FR" b="0" i="1" smtClean="0">
                                      <a:latin typeface="Cambria Math" panose="02040503050406030204" pitchFamily="18" charset="0"/>
                                    </a:rPr>
                                    <m:t>2</m:t>
                                  </m:r>
                                </m:den>
                              </m:f>
                            </m:oMath>
                          </a14:m>
                          <a:endParaRPr lang="fr-FR" dirty="0"/>
                        </a:p>
                      </a:txBody>
                      <a:tcPr/>
                    </a:tc>
                    <a:tc>
                      <a:txBody>
                        <a:bodyPr/>
                        <a:lstStyle/>
                        <a:p>
                          <a:pPr algn="ctr"/>
                          <a:r>
                            <a:rPr lang="fr-FR" dirty="0" smtClean="0"/>
                            <a:t>- A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m:t>
                                  </m:r>
                                </m:num>
                                <m:den>
                                  <m:r>
                                    <a:rPr lang="fr-FR" b="0" i="1" smtClean="0">
                                      <a:latin typeface="Cambria Math" panose="02040503050406030204" pitchFamily="18" charset="0"/>
                                    </a:rPr>
                                    <m:t>2</m:t>
                                  </m:r>
                                </m:den>
                              </m:f>
                            </m:oMath>
                          </a14:m>
                          <a:endParaRPr lang="fr-FR"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3</m:t>
                                    </m:r>
                                    <m:r>
                                      <a:rPr lang="fr-FR" i="1" smtClean="0">
                                        <a:latin typeface="Cambria Math" panose="02040503050406030204" pitchFamily="18" charset="0"/>
                                        <a:ea typeface="Cambria Math" panose="02040503050406030204" pitchFamily="18" charset="0"/>
                                      </a:rPr>
                                      <m:t>𝜋</m:t>
                                    </m:r>
                                  </m:num>
                                  <m:den>
                                    <m:r>
                                      <a:rPr lang="fr-FR" b="0" i="1" smtClean="0">
                                        <a:latin typeface="Cambria Math" panose="02040503050406030204" pitchFamily="18" charset="0"/>
                                      </a:rPr>
                                      <m:t>4</m:t>
                                    </m:r>
                                  </m:den>
                                </m:f>
                              </m:oMath>
                            </m:oMathPara>
                          </a14:m>
                          <a:endParaRPr lang="fr-FR" dirty="0"/>
                        </a:p>
                      </a:txBody>
                      <a:tcPr/>
                    </a:tc>
                  </a:tr>
                  <a:tr h="370840">
                    <a:tc>
                      <a:txBody>
                        <a:bodyPr/>
                        <a:lstStyle/>
                        <a:p>
                          <a:pPr algn="ctr"/>
                          <a:r>
                            <a:rPr lang="fr-FR" dirty="0" smtClean="0"/>
                            <a:t>00</a:t>
                          </a:r>
                          <a:endParaRPr lang="fr-FR" dirty="0"/>
                        </a:p>
                      </a:txBody>
                      <a:tcPr/>
                    </a:tc>
                    <a:tc>
                      <a:txBody>
                        <a:bodyPr/>
                        <a:lstStyle/>
                        <a:p>
                          <a:pPr algn="ctr"/>
                          <a:r>
                            <a:rPr lang="fr-FR" dirty="0" smtClean="0"/>
                            <a:t>- A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m:t>
                                  </m:r>
                                </m:num>
                                <m:den>
                                  <m:r>
                                    <a:rPr lang="fr-FR" b="0" i="1" smtClean="0">
                                      <a:latin typeface="Cambria Math" panose="02040503050406030204" pitchFamily="18" charset="0"/>
                                    </a:rPr>
                                    <m:t>2</m:t>
                                  </m:r>
                                </m:den>
                              </m:f>
                            </m:oMath>
                          </a14:m>
                          <a:endParaRPr lang="fr-FR" dirty="0"/>
                        </a:p>
                      </a:txBody>
                      <a:tcPr/>
                    </a:tc>
                    <a:tc>
                      <a:txBody>
                        <a:bodyPr/>
                        <a:lstStyle/>
                        <a:p>
                          <a:pPr algn="ctr"/>
                          <a:r>
                            <a:rPr lang="fr-FR" dirty="0" smtClean="0"/>
                            <a:t>- A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m:t>
                                  </m:r>
                                </m:num>
                                <m:den>
                                  <m:r>
                                    <a:rPr lang="fr-FR" b="0" i="1" smtClean="0">
                                      <a:latin typeface="Cambria Math" panose="02040503050406030204" pitchFamily="18" charset="0"/>
                                    </a:rPr>
                                    <m:t>2</m:t>
                                  </m:r>
                                </m:den>
                              </m:f>
                            </m:oMath>
                          </a14:m>
                          <a:endParaRPr lang="fr-FR"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5</m:t>
                                    </m:r>
                                    <m:r>
                                      <a:rPr lang="fr-FR" i="1" smtClean="0">
                                        <a:latin typeface="Cambria Math" panose="02040503050406030204" pitchFamily="18" charset="0"/>
                                        <a:ea typeface="Cambria Math" panose="02040503050406030204" pitchFamily="18" charset="0"/>
                                      </a:rPr>
                                      <m:t>𝜋</m:t>
                                    </m:r>
                                  </m:num>
                                  <m:den>
                                    <m:r>
                                      <a:rPr lang="fr-FR" b="0" i="1" smtClean="0">
                                        <a:latin typeface="Cambria Math" panose="02040503050406030204" pitchFamily="18" charset="0"/>
                                      </a:rPr>
                                      <m:t>4</m:t>
                                    </m:r>
                                  </m:den>
                                </m:f>
                              </m:oMath>
                            </m:oMathPara>
                          </a14:m>
                          <a:endParaRPr lang="fr-FR" dirty="0"/>
                        </a:p>
                      </a:txBody>
                      <a:tcPr/>
                    </a:tc>
                  </a:tr>
                  <a:tr h="370840">
                    <a:tc>
                      <a:txBody>
                        <a:bodyPr/>
                        <a:lstStyle/>
                        <a:p>
                          <a:pPr algn="ctr"/>
                          <a:r>
                            <a:rPr lang="fr-FR" dirty="0" smtClean="0"/>
                            <a:t>01</a:t>
                          </a:r>
                          <a:endParaRPr lang="fr-FR" dirty="0"/>
                        </a:p>
                      </a:txBody>
                      <a:tcPr/>
                    </a:tc>
                    <a:tc>
                      <a:txBody>
                        <a:bodyPr/>
                        <a:lstStyle/>
                        <a:p>
                          <a:pPr algn="ctr"/>
                          <a:r>
                            <a:rPr lang="fr-FR" dirty="0" smtClean="0"/>
                            <a:t>- A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m:t>
                                  </m:r>
                                </m:num>
                                <m:den>
                                  <m:r>
                                    <a:rPr lang="fr-FR" b="0" i="1" smtClean="0">
                                      <a:latin typeface="Cambria Math" panose="02040503050406030204" pitchFamily="18" charset="0"/>
                                    </a:rPr>
                                    <m:t>2</m:t>
                                  </m:r>
                                </m:den>
                              </m:f>
                            </m:oMath>
                          </a14:m>
                          <a:endParaRPr lang="fr-FR" dirty="0"/>
                        </a:p>
                      </a:txBody>
                      <a:tcPr/>
                    </a:tc>
                    <a:tc>
                      <a:txBody>
                        <a:bodyPr/>
                        <a:lstStyle/>
                        <a:p>
                          <a:pPr algn="ctr"/>
                          <a:r>
                            <a:rPr lang="fr-FR" dirty="0" smtClean="0"/>
                            <a:t>  A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m:t>
                                  </m:r>
                                </m:num>
                                <m:den>
                                  <m:r>
                                    <a:rPr lang="fr-FR" b="0" i="1" smtClean="0">
                                      <a:latin typeface="Cambria Math" panose="02040503050406030204" pitchFamily="18" charset="0"/>
                                    </a:rPr>
                                    <m:t>2</m:t>
                                  </m:r>
                                </m:den>
                              </m:f>
                            </m:oMath>
                          </a14:m>
                          <a:endParaRPr lang="fr-FR"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7</m:t>
                                    </m:r>
                                    <m:r>
                                      <a:rPr lang="fr-FR" i="1" smtClean="0">
                                        <a:latin typeface="Cambria Math" panose="02040503050406030204" pitchFamily="18" charset="0"/>
                                        <a:ea typeface="Cambria Math" panose="02040503050406030204" pitchFamily="18" charset="0"/>
                                      </a:rPr>
                                      <m:t>𝜋</m:t>
                                    </m:r>
                                  </m:num>
                                  <m:den>
                                    <m:r>
                                      <a:rPr lang="fr-FR" b="0" i="1" smtClean="0">
                                        <a:latin typeface="Cambria Math" panose="02040503050406030204" pitchFamily="18" charset="0"/>
                                      </a:rPr>
                                      <m:t>4</m:t>
                                    </m:r>
                                  </m:den>
                                </m:f>
                              </m:oMath>
                            </m:oMathPara>
                          </a14:m>
                          <a:endParaRPr lang="fr-FR" dirty="0"/>
                        </a:p>
                      </a:txBody>
                      <a:tcPr/>
                    </a:tc>
                  </a:tr>
                </a:tbl>
              </a:graphicData>
            </a:graphic>
          </p:graphicFrame>
        </mc:Choice>
        <mc:Fallback xmlns="">
          <p:graphicFrame>
            <p:nvGraphicFramePr>
              <p:cNvPr id="7" name="Tableau 6"/>
              <p:cNvGraphicFramePr>
                <a:graphicFrameLocks noGrp="1"/>
              </p:cNvGraphicFramePr>
              <p:nvPr>
                <p:extLst>
                  <p:ext uri="{D42A27DB-BD31-4B8C-83A1-F6EECF244321}">
                    <p14:modId xmlns:p14="http://schemas.microsoft.com/office/powerpoint/2010/main" val="430985918"/>
                  </p:ext>
                </p:extLst>
              </p:nvPr>
            </p:nvGraphicFramePr>
            <p:xfrm>
              <a:off x="475332" y="2055431"/>
              <a:ext cx="4888756" cy="2747138"/>
            </p:xfrm>
            <a:graphic>
              <a:graphicData uri="http://schemas.openxmlformats.org/drawingml/2006/table">
                <a:tbl>
                  <a:tblPr firstRow="1" bandRow="1">
                    <a:tableStyleId>{5C22544A-7EE6-4342-B048-85BDC9FD1C3A}</a:tableStyleId>
                  </a:tblPr>
                  <a:tblGrid>
                    <a:gridCol w="1224136"/>
                    <a:gridCol w="1296144"/>
                    <a:gridCol w="1224136"/>
                    <a:gridCol w="1144340"/>
                  </a:tblGrid>
                  <a:tr h="370840">
                    <a:tc>
                      <a:txBody>
                        <a:bodyPr/>
                        <a:lstStyle/>
                        <a:p>
                          <a:pPr algn="ctr"/>
                          <a:r>
                            <a:rPr lang="fr-FR" dirty="0" smtClean="0"/>
                            <a:t>Bits</a:t>
                          </a:r>
                          <a:endParaRPr lang="fr-FR" dirty="0"/>
                        </a:p>
                      </a:txBody>
                      <a:tcPr/>
                    </a:tc>
                    <a:tc>
                      <a:txBody>
                        <a:bodyPr/>
                        <a:lstStyle/>
                        <a:p>
                          <a:pPr algn="ctr"/>
                          <a:r>
                            <a:rPr lang="fr-FR" dirty="0" smtClean="0"/>
                            <a:t>I</a:t>
                          </a:r>
                          <a:endParaRPr lang="fr-FR" dirty="0"/>
                        </a:p>
                      </a:txBody>
                      <a:tcPr/>
                    </a:tc>
                    <a:tc>
                      <a:txBody>
                        <a:bodyPr/>
                        <a:lstStyle/>
                        <a:p>
                          <a:pPr algn="ctr"/>
                          <a:r>
                            <a:rPr lang="fr-FR" dirty="0" smtClean="0"/>
                            <a:t>Q</a:t>
                          </a:r>
                          <a:endParaRPr lang="fr-FR" dirty="0"/>
                        </a:p>
                      </a:txBody>
                      <a:tcPr/>
                    </a:tc>
                    <a:tc>
                      <a:txBody>
                        <a:bodyPr/>
                        <a:lstStyle/>
                        <a:p>
                          <a:pPr algn="ctr"/>
                          <a:r>
                            <a:rPr lang="fr-FR" dirty="0" smtClean="0"/>
                            <a:t>Phase</a:t>
                          </a:r>
                          <a:endParaRPr lang="fr-FR" dirty="0"/>
                        </a:p>
                      </a:txBody>
                      <a:tcPr/>
                    </a:tc>
                  </a:tr>
                  <a:tr h="557530">
                    <a:tc>
                      <a:txBody>
                        <a:bodyPr/>
                        <a:lstStyle/>
                        <a:p>
                          <a:pPr algn="ctr"/>
                          <a:r>
                            <a:rPr lang="fr-FR" dirty="0" smtClean="0"/>
                            <a:t>11</a:t>
                          </a:r>
                        </a:p>
                      </a:txBody>
                      <a:tcPr/>
                    </a:tc>
                    <a:tc>
                      <a:txBody>
                        <a:bodyPr/>
                        <a:lstStyle/>
                        <a:p>
                          <a:endParaRPr lang="fr-FR"/>
                        </a:p>
                      </a:txBody>
                      <a:tcPr>
                        <a:blipFill rotWithShape="0">
                          <a:blip r:embed="rId2"/>
                          <a:stretch>
                            <a:fillRect l="-94836" t="-71429" r="-184977" b="-330769"/>
                          </a:stretch>
                        </a:blipFill>
                      </a:tcPr>
                    </a:tc>
                    <a:tc>
                      <a:txBody>
                        <a:bodyPr/>
                        <a:lstStyle/>
                        <a:p>
                          <a:endParaRPr lang="fr-FR"/>
                        </a:p>
                      </a:txBody>
                      <a:tcPr>
                        <a:blipFill rotWithShape="0">
                          <a:blip r:embed="rId2"/>
                          <a:stretch>
                            <a:fillRect l="-206468" t="-71429" r="-96020" b="-330769"/>
                          </a:stretch>
                        </a:blipFill>
                      </a:tcPr>
                    </a:tc>
                    <a:tc>
                      <a:txBody>
                        <a:bodyPr/>
                        <a:lstStyle/>
                        <a:p>
                          <a:endParaRPr lang="fr-FR"/>
                        </a:p>
                      </a:txBody>
                      <a:tcPr>
                        <a:blipFill rotWithShape="0">
                          <a:blip r:embed="rId2"/>
                          <a:stretch>
                            <a:fillRect l="-327660" t="-71429" r="-2660" b="-330769"/>
                          </a:stretch>
                        </a:blipFill>
                      </a:tcPr>
                    </a:tc>
                  </a:tr>
                  <a:tr h="605028">
                    <a:tc>
                      <a:txBody>
                        <a:bodyPr/>
                        <a:lstStyle/>
                        <a:p>
                          <a:pPr algn="ctr"/>
                          <a:r>
                            <a:rPr lang="fr-FR" dirty="0" smtClean="0"/>
                            <a:t>10</a:t>
                          </a:r>
                          <a:endParaRPr lang="fr-FR" dirty="0"/>
                        </a:p>
                      </a:txBody>
                      <a:tcPr/>
                    </a:tc>
                    <a:tc>
                      <a:txBody>
                        <a:bodyPr/>
                        <a:lstStyle/>
                        <a:p>
                          <a:endParaRPr lang="fr-FR"/>
                        </a:p>
                      </a:txBody>
                      <a:tcPr>
                        <a:blipFill rotWithShape="0">
                          <a:blip r:embed="rId2"/>
                          <a:stretch>
                            <a:fillRect l="-94836" t="-156000" r="-184977" b="-201000"/>
                          </a:stretch>
                        </a:blipFill>
                      </a:tcPr>
                    </a:tc>
                    <a:tc>
                      <a:txBody>
                        <a:bodyPr/>
                        <a:lstStyle/>
                        <a:p>
                          <a:endParaRPr lang="fr-FR"/>
                        </a:p>
                      </a:txBody>
                      <a:tcPr>
                        <a:blipFill rotWithShape="0">
                          <a:blip r:embed="rId2"/>
                          <a:stretch>
                            <a:fillRect l="-206468" t="-156000" r="-96020" b="-201000"/>
                          </a:stretch>
                        </a:blipFill>
                      </a:tcPr>
                    </a:tc>
                    <a:tc>
                      <a:txBody>
                        <a:bodyPr/>
                        <a:lstStyle/>
                        <a:p>
                          <a:endParaRPr lang="fr-FR"/>
                        </a:p>
                      </a:txBody>
                      <a:tcPr>
                        <a:blipFill rotWithShape="0">
                          <a:blip r:embed="rId2"/>
                          <a:stretch>
                            <a:fillRect l="-327660" t="-156000" r="-2660" b="-201000"/>
                          </a:stretch>
                        </a:blipFill>
                      </a:tcPr>
                    </a:tc>
                  </a:tr>
                  <a:tr h="610553">
                    <a:tc>
                      <a:txBody>
                        <a:bodyPr/>
                        <a:lstStyle/>
                        <a:p>
                          <a:pPr algn="ctr"/>
                          <a:r>
                            <a:rPr lang="fr-FR" dirty="0" smtClean="0"/>
                            <a:t>00</a:t>
                          </a:r>
                          <a:endParaRPr lang="fr-FR" dirty="0"/>
                        </a:p>
                      </a:txBody>
                      <a:tcPr/>
                    </a:tc>
                    <a:tc>
                      <a:txBody>
                        <a:bodyPr/>
                        <a:lstStyle/>
                        <a:p>
                          <a:endParaRPr lang="fr-FR"/>
                        </a:p>
                      </a:txBody>
                      <a:tcPr>
                        <a:blipFill rotWithShape="0">
                          <a:blip r:embed="rId2"/>
                          <a:stretch>
                            <a:fillRect l="-94836" t="-256000" r="-184977" b="-101000"/>
                          </a:stretch>
                        </a:blipFill>
                      </a:tcPr>
                    </a:tc>
                    <a:tc>
                      <a:txBody>
                        <a:bodyPr/>
                        <a:lstStyle/>
                        <a:p>
                          <a:endParaRPr lang="fr-FR"/>
                        </a:p>
                      </a:txBody>
                      <a:tcPr>
                        <a:blipFill rotWithShape="0">
                          <a:blip r:embed="rId2"/>
                          <a:stretch>
                            <a:fillRect l="-206468" t="-256000" r="-96020" b="-101000"/>
                          </a:stretch>
                        </a:blipFill>
                      </a:tcPr>
                    </a:tc>
                    <a:tc>
                      <a:txBody>
                        <a:bodyPr/>
                        <a:lstStyle/>
                        <a:p>
                          <a:endParaRPr lang="fr-FR"/>
                        </a:p>
                      </a:txBody>
                      <a:tcPr>
                        <a:blipFill rotWithShape="0">
                          <a:blip r:embed="rId2"/>
                          <a:stretch>
                            <a:fillRect l="-327660" t="-256000" r="-2660" b="-101000"/>
                          </a:stretch>
                        </a:blipFill>
                      </a:tcPr>
                    </a:tc>
                  </a:tr>
                  <a:tr h="603187">
                    <a:tc>
                      <a:txBody>
                        <a:bodyPr/>
                        <a:lstStyle/>
                        <a:p>
                          <a:pPr algn="ctr"/>
                          <a:r>
                            <a:rPr lang="fr-FR" dirty="0" smtClean="0"/>
                            <a:t>01</a:t>
                          </a:r>
                          <a:endParaRPr lang="fr-FR" dirty="0"/>
                        </a:p>
                      </a:txBody>
                      <a:tcPr/>
                    </a:tc>
                    <a:tc>
                      <a:txBody>
                        <a:bodyPr/>
                        <a:lstStyle/>
                        <a:p>
                          <a:endParaRPr lang="fr-FR"/>
                        </a:p>
                      </a:txBody>
                      <a:tcPr>
                        <a:blipFill rotWithShape="0">
                          <a:blip r:embed="rId2"/>
                          <a:stretch>
                            <a:fillRect l="-94836" t="-359596" r="-184977" b="-2020"/>
                          </a:stretch>
                        </a:blipFill>
                      </a:tcPr>
                    </a:tc>
                    <a:tc>
                      <a:txBody>
                        <a:bodyPr/>
                        <a:lstStyle/>
                        <a:p>
                          <a:endParaRPr lang="fr-FR"/>
                        </a:p>
                      </a:txBody>
                      <a:tcPr>
                        <a:blipFill rotWithShape="0">
                          <a:blip r:embed="rId2"/>
                          <a:stretch>
                            <a:fillRect l="-206468" t="-359596" r="-96020" b="-2020"/>
                          </a:stretch>
                        </a:blipFill>
                      </a:tcPr>
                    </a:tc>
                    <a:tc>
                      <a:txBody>
                        <a:bodyPr/>
                        <a:lstStyle/>
                        <a:p>
                          <a:endParaRPr lang="fr-FR"/>
                        </a:p>
                      </a:txBody>
                      <a:tcPr>
                        <a:blipFill rotWithShape="0">
                          <a:blip r:embed="rId2"/>
                          <a:stretch>
                            <a:fillRect l="-327660" t="-359596" r="-2660" b="-2020"/>
                          </a:stretch>
                        </a:blipFill>
                      </a:tcPr>
                    </a:tc>
                  </a:tr>
                </a:tbl>
              </a:graphicData>
            </a:graphic>
          </p:graphicFrame>
        </mc:Fallback>
      </mc:AlternateContent>
      <p:grpSp>
        <p:nvGrpSpPr>
          <p:cNvPr id="9" name="Groupe 8"/>
          <p:cNvGrpSpPr/>
          <p:nvPr/>
        </p:nvGrpSpPr>
        <p:grpSpPr>
          <a:xfrm>
            <a:off x="3410608" y="2054847"/>
            <a:ext cx="5751896" cy="3087339"/>
            <a:chOff x="3410608" y="2054847"/>
            <a:chExt cx="5751896" cy="3087339"/>
          </a:xfrm>
        </p:grpSpPr>
        <p:sp>
          <p:nvSpPr>
            <p:cNvPr id="10" name="ZoneTexte 9"/>
            <p:cNvSpPr txBox="1"/>
            <p:nvPr/>
          </p:nvSpPr>
          <p:spPr>
            <a:xfrm>
              <a:off x="8166681" y="4725144"/>
              <a:ext cx="854721" cy="246221"/>
            </a:xfrm>
            <a:prstGeom prst="rect">
              <a:avLst/>
            </a:prstGeom>
            <a:noFill/>
          </p:spPr>
          <p:txBody>
            <a:bodyPr wrap="none" rtlCol="0">
              <a:spAutoFit/>
            </a:bodyPr>
            <a:lstStyle/>
            <a:p>
              <a:r>
                <a:rPr lang="fr-FR" sz="1000" dirty="0">
                  <a:hlinkClick r:id="rId3"/>
                </a:rPr>
                <a:t>CC BY-SA 3.0</a:t>
              </a:r>
              <a:endParaRPr lang="fr-FR" sz="1000" dirty="0"/>
            </a:p>
          </p:txBody>
        </p:sp>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0601" y="2054847"/>
              <a:ext cx="2571172" cy="2679344"/>
            </a:xfrm>
            <a:prstGeom prst="rect">
              <a:avLst/>
            </a:prstGeom>
          </p:spPr>
        </p:pic>
        <p:sp>
          <p:nvSpPr>
            <p:cNvPr id="11" name="ZoneTexte 10"/>
            <p:cNvSpPr txBox="1"/>
            <p:nvPr/>
          </p:nvSpPr>
          <p:spPr>
            <a:xfrm>
              <a:off x="3410608" y="4926742"/>
              <a:ext cx="5751896" cy="215444"/>
            </a:xfrm>
            <a:prstGeom prst="rect">
              <a:avLst/>
            </a:prstGeom>
            <a:noFill/>
          </p:spPr>
          <p:txBody>
            <a:bodyPr wrap="none" rtlCol="0">
              <a:spAutoFit/>
            </a:bodyPr>
            <a:lstStyle/>
            <a:p>
              <a:r>
                <a:rPr lang="fr-FR" sz="800" dirty="0"/>
                <a:t>Source : https://</a:t>
              </a:r>
              <a:r>
                <a:rPr lang="fr-FR" sz="800" dirty="0" smtClean="0"/>
                <a:t>upload.wikimedia.org/wikipedia/commons/thumb/8/8f/QPSK_Gray_Coded.svg/618px-QPSK_Gray_Coded.svg.png copié à l'identique</a:t>
              </a:r>
              <a:endParaRPr lang="fr-FR" sz="800" dirty="0"/>
            </a:p>
          </p:txBody>
        </p:sp>
      </p:grpSp>
      <p:sp>
        <p:nvSpPr>
          <p:cNvPr id="12" name="ZoneTexte 11"/>
          <p:cNvSpPr txBox="1"/>
          <p:nvPr/>
        </p:nvSpPr>
        <p:spPr>
          <a:xfrm>
            <a:off x="7236296" y="2276872"/>
            <a:ext cx="269626" cy="276999"/>
          </a:xfrm>
          <a:prstGeom prst="rect">
            <a:avLst/>
          </a:prstGeom>
          <a:noFill/>
        </p:spPr>
        <p:txBody>
          <a:bodyPr wrap="none" rtlCol="0">
            <a:spAutoFit/>
          </a:bodyPr>
          <a:lstStyle/>
          <a:p>
            <a:r>
              <a:rPr lang="fr-FR" sz="1200" dirty="0" smtClean="0"/>
              <a:t>A</a:t>
            </a:r>
            <a:endParaRPr lang="fr-FR" sz="1200" dirty="0"/>
          </a:p>
        </p:txBody>
      </p:sp>
    </p:spTree>
    <p:extLst>
      <p:ext uri="{BB962C8B-B14F-4D97-AF65-F5344CB8AC3E}">
        <p14:creationId xmlns:p14="http://schemas.microsoft.com/office/powerpoint/2010/main" val="1029651694"/>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a:xfrm>
            <a:off x="457200" y="1412777"/>
            <a:ext cx="8229600" cy="1224136"/>
          </a:xfrm>
        </p:spPr>
        <p:txBody>
          <a:bodyPr/>
          <a:lstStyle/>
          <a:p>
            <a:r>
              <a:rPr lang="fr-FR" dirty="0" smtClean="0">
                <a:solidFill>
                  <a:schemeClr val="accent6">
                    <a:lumMod val="75000"/>
                  </a:schemeClr>
                </a:solidFill>
              </a:rPr>
              <a:t>Constellation</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413</a:t>
            </a:fld>
            <a:endParaRPr lang="fr-BE" dirty="0"/>
          </a:p>
        </p:txBody>
      </p:sp>
      <p:sp>
        <p:nvSpPr>
          <p:cNvPr id="7" name="ZoneTexte 6"/>
          <p:cNvSpPr txBox="1"/>
          <p:nvPr/>
        </p:nvSpPr>
        <p:spPr>
          <a:xfrm>
            <a:off x="455092" y="2168863"/>
            <a:ext cx="691215" cy="369332"/>
          </a:xfrm>
          <a:prstGeom prst="rect">
            <a:avLst/>
          </a:prstGeom>
          <a:noFill/>
        </p:spPr>
        <p:txBody>
          <a:bodyPr wrap="none" rtlCol="0">
            <a:spAutoFit/>
          </a:bodyPr>
          <a:lstStyle/>
          <a:p>
            <a:r>
              <a:rPr lang="fr-FR" dirty="0" smtClean="0"/>
              <a:t>BPSK</a:t>
            </a:r>
            <a:endParaRPr lang="fr-FR" dirty="0"/>
          </a:p>
        </p:txBody>
      </p:sp>
      <p:sp>
        <p:nvSpPr>
          <p:cNvPr id="9" name="ZoneTexte 8"/>
          <p:cNvSpPr txBox="1"/>
          <p:nvPr/>
        </p:nvSpPr>
        <p:spPr>
          <a:xfrm>
            <a:off x="2855901" y="2168863"/>
            <a:ext cx="712054" cy="369332"/>
          </a:xfrm>
          <a:prstGeom prst="rect">
            <a:avLst/>
          </a:prstGeom>
          <a:noFill/>
        </p:spPr>
        <p:txBody>
          <a:bodyPr wrap="none" rtlCol="0">
            <a:spAutoFit/>
          </a:bodyPr>
          <a:lstStyle/>
          <a:p>
            <a:r>
              <a:rPr lang="fr-FR" dirty="0" smtClean="0"/>
              <a:t>QPSK</a:t>
            </a:r>
            <a:endParaRPr lang="fr-FR" dirty="0"/>
          </a:p>
        </p:txBody>
      </p:sp>
      <p:sp>
        <p:nvSpPr>
          <p:cNvPr id="11" name="ZoneTexte 10"/>
          <p:cNvSpPr txBox="1"/>
          <p:nvPr/>
        </p:nvSpPr>
        <p:spPr>
          <a:xfrm>
            <a:off x="5337110" y="2137503"/>
            <a:ext cx="732893" cy="369332"/>
          </a:xfrm>
          <a:prstGeom prst="rect">
            <a:avLst/>
          </a:prstGeom>
          <a:noFill/>
        </p:spPr>
        <p:txBody>
          <a:bodyPr wrap="none" rtlCol="0">
            <a:spAutoFit/>
          </a:bodyPr>
          <a:lstStyle/>
          <a:p>
            <a:r>
              <a:rPr lang="fr-FR" dirty="0" smtClean="0"/>
              <a:t>8-PSK</a:t>
            </a:r>
            <a:endParaRPr lang="fr-FR"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2740210"/>
            <a:ext cx="1434519" cy="1482874"/>
          </a:xfrm>
          <a:prstGeom prst="rect">
            <a:avLst/>
          </a:prstGeom>
        </p:spPr>
      </p:pic>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776" y="2655621"/>
            <a:ext cx="1516963" cy="1580783"/>
          </a:xfrm>
          <a:prstGeom prst="rect">
            <a:avLst/>
          </a:prstGeom>
        </p:spPr>
      </p:pic>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782" y="2682209"/>
            <a:ext cx="1531434" cy="1587701"/>
          </a:xfrm>
          <a:prstGeom prst="rect">
            <a:avLst/>
          </a:prstGeom>
        </p:spPr>
      </p:pic>
      <p:sp>
        <p:nvSpPr>
          <p:cNvPr id="16" name="ZoneTexte 15"/>
          <p:cNvSpPr txBox="1"/>
          <p:nvPr/>
        </p:nvSpPr>
        <p:spPr>
          <a:xfrm>
            <a:off x="7288775" y="2132856"/>
            <a:ext cx="1819729" cy="369332"/>
          </a:xfrm>
          <a:prstGeom prst="rect">
            <a:avLst/>
          </a:prstGeom>
          <a:noFill/>
        </p:spPr>
        <p:txBody>
          <a:bodyPr wrap="none" rtlCol="0">
            <a:spAutoFit/>
          </a:bodyPr>
          <a:lstStyle/>
          <a:p>
            <a:r>
              <a:rPr lang="fr-FR" dirty="0" smtClean="0"/>
              <a:t>Présence de bruits </a:t>
            </a:r>
            <a:endParaRPr lang="fr-FR" dirty="0"/>
          </a:p>
        </p:txBody>
      </p:sp>
      <p:pic>
        <p:nvPicPr>
          <p:cNvPr id="17" name="Image 16"/>
          <p:cNvPicPr>
            <a:picLocks noChangeAspect="1"/>
          </p:cNvPicPr>
          <p:nvPr/>
        </p:nvPicPr>
        <p:blipFill>
          <a:blip r:embed="rId5"/>
          <a:stretch>
            <a:fillRect/>
          </a:stretch>
        </p:blipFill>
        <p:spPr>
          <a:xfrm>
            <a:off x="7342924" y="2689271"/>
            <a:ext cx="1609725" cy="1685925"/>
          </a:xfrm>
          <a:prstGeom prst="rect">
            <a:avLst/>
          </a:prstGeom>
        </p:spPr>
      </p:pic>
      <p:sp>
        <p:nvSpPr>
          <p:cNvPr id="18" name="ZoneTexte 17"/>
          <p:cNvSpPr txBox="1"/>
          <p:nvPr/>
        </p:nvSpPr>
        <p:spPr>
          <a:xfrm>
            <a:off x="5638339" y="4325528"/>
            <a:ext cx="854721" cy="246221"/>
          </a:xfrm>
          <a:prstGeom prst="rect">
            <a:avLst/>
          </a:prstGeom>
          <a:noFill/>
        </p:spPr>
        <p:txBody>
          <a:bodyPr wrap="none" rtlCol="0">
            <a:spAutoFit/>
          </a:bodyPr>
          <a:lstStyle/>
          <a:p>
            <a:r>
              <a:rPr lang="fr-FR" sz="1000" dirty="0">
                <a:hlinkClick r:id="rId6"/>
              </a:rPr>
              <a:t>CC BY-SA 3.0</a:t>
            </a:r>
            <a:endParaRPr lang="fr-FR" sz="1000" dirty="0"/>
          </a:p>
        </p:txBody>
      </p:sp>
      <p:sp>
        <p:nvSpPr>
          <p:cNvPr id="19" name="ZoneTexte 18"/>
          <p:cNvSpPr txBox="1"/>
          <p:nvPr/>
        </p:nvSpPr>
        <p:spPr>
          <a:xfrm>
            <a:off x="2432240" y="4340917"/>
            <a:ext cx="2866490" cy="215444"/>
          </a:xfrm>
          <a:prstGeom prst="rect">
            <a:avLst/>
          </a:prstGeom>
          <a:noFill/>
        </p:spPr>
        <p:txBody>
          <a:bodyPr wrap="none" rtlCol="0">
            <a:spAutoFit/>
          </a:bodyPr>
          <a:lstStyle/>
          <a:p>
            <a:r>
              <a:rPr lang="fr-FR" sz="800" dirty="0"/>
              <a:t>Source : https://en.wikipedia.org/wiki/Quadrature_amplitude_modulation</a:t>
            </a:r>
          </a:p>
        </p:txBody>
      </p:sp>
    </p:spTree>
    <p:extLst>
      <p:ext uri="{BB962C8B-B14F-4D97-AF65-F5344CB8AC3E}">
        <p14:creationId xmlns:p14="http://schemas.microsoft.com/office/powerpoint/2010/main" val="389983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modulations numériques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Modulation QAM</a:t>
            </a:r>
          </a:p>
          <a:p>
            <a:pPr lvl="1"/>
            <a:r>
              <a:rPr lang="fr-FR" dirty="0"/>
              <a:t>Quadrature amplitude </a:t>
            </a:r>
            <a:r>
              <a:rPr lang="fr-FR" dirty="0" smtClean="0"/>
              <a:t>modulation.</a:t>
            </a:r>
            <a:endParaRPr lang="fr-FR" dirty="0"/>
          </a:p>
          <a:p>
            <a:pPr lvl="1"/>
            <a:r>
              <a:rPr lang="fr-FR" dirty="0" smtClean="0"/>
              <a:t>Exemple d'une constellation 16 QAM.</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414</a:t>
            </a:fld>
            <a:endParaRPr lang="fr-BE" dirty="0"/>
          </a:p>
        </p:txBody>
      </p:sp>
      <p:grpSp>
        <p:nvGrpSpPr>
          <p:cNvPr id="7" name="Groupe 6"/>
          <p:cNvGrpSpPr/>
          <p:nvPr/>
        </p:nvGrpSpPr>
        <p:grpSpPr>
          <a:xfrm>
            <a:off x="2381831" y="2747884"/>
            <a:ext cx="5157181" cy="3417420"/>
            <a:chOff x="2381831" y="2747884"/>
            <a:chExt cx="5157181" cy="3417420"/>
          </a:xfrm>
        </p:grpSpPr>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2747884"/>
              <a:ext cx="3052763" cy="3219450"/>
            </a:xfrm>
            <a:prstGeom prst="rect">
              <a:avLst/>
            </a:prstGeom>
          </p:spPr>
        </p:pic>
        <p:sp>
          <p:nvSpPr>
            <p:cNvPr id="10" name="ZoneTexte 9"/>
            <p:cNvSpPr txBox="1"/>
            <p:nvPr/>
          </p:nvSpPr>
          <p:spPr>
            <a:xfrm>
              <a:off x="5592439" y="5722105"/>
              <a:ext cx="854721" cy="246221"/>
            </a:xfrm>
            <a:prstGeom prst="rect">
              <a:avLst/>
            </a:prstGeom>
            <a:noFill/>
          </p:spPr>
          <p:txBody>
            <a:bodyPr wrap="none" rtlCol="0">
              <a:spAutoFit/>
            </a:bodyPr>
            <a:lstStyle/>
            <a:p>
              <a:r>
                <a:rPr lang="fr-FR" sz="1000" dirty="0">
                  <a:hlinkClick r:id="rId3"/>
                </a:rPr>
                <a:t>CC BY-SA 3.0</a:t>
              </a:r>
              <a:endParaRPr lang="fr-FR" sz="1000" dirty="0"/>
            </a:p>
          </p:txBody>
        </p:sp>
        <p:sp>
          <p:nvSpPr>
            <p:cNvPr id="11" name="ZoneTexte 10"/>
            <p:cNvSpPr txBox="1"/>
            <p:nvPr/>
          </p:nvSpPr>
          <p:spPr>
            <a:xfrm>
              <a:off x="2381831" y="5949860"/>
              <a:ext cx="5157181" cy="215444"/>
            </a:xfrm>
            <a:prstGeom prst="rect">
              <a:avLst/>
            </a:prstGeom>
            <a:noFill/>
          </p:spPr>
          <p:txBody>
            <a:bodyPr wrap="none" rtlCol="0">
              <a:spAutoFit/>
            </a:bodyPr>
            <a:lstStyle/>
            <a:p>
              <a:r>
                <a:rPr lang="fr-FR" sz="800" dirty="0"/>
                <a:t>Source : https://upload.wikimedia.org/wikipedia/commons/thumb/1/1e/16QAM_Gray_Coded.svg/200px-16QAM_Gray_Coded.svg.png</a:t>
              </a:r>
            </a:p>
          </p:txBody>
        </p:sp>
      </p:grpSp>
    </p:spTree>
    <p:extLst>
      <p:ext uri="{BB962C8B-B14F-4D97-AF65-F5344CB8AC3E}">
        <p14:creationId xmlns:p14="http://schemas.microsoft.com/office/powerpoint/2010/main" val="924239224"/>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normAutofit/>
          </a:bodyPr>
          <a:lstStyle/>
          <a:p>
            <a:r>
              <a:rPr lang="fr-BE" dirty="0" smtClean="0"/>
              <a:t>Module </a:t>
            </a:r>
            <a:r>
              <a:rPr lang="fr-BE" dirty="0"/>
              <a:t>9</a:t>
            </a:r>
            <a:r>
              <a:rPr lang="fr-BE" dirty="0" smtClean="0"/>
              <a:t/>
            </a:r>
            <a:br>
              <a:rPr lang="fr-BE" dirty="0" smtClean="0"/>
            </a:br>
            <a:r>
              <a:rPr lang="fr-BE" dirty="0" smtClean="0"/>
              <a:t>Lignes de transmission</a:t>
            </a:r>
            <a:endParaRPr lang="fr-BE" dirty="0"/>
          </a:p>
        </p:txBody>
      </p:sp>
      <p:sp>
        <p:nvSpPr>
          <p:cNvPr id="5" name="Sous-titre 4"/>
          <p:cNvSpPr>
            <a:spLocks noGrp="1"/>
          </p:cNvSpPr>
          <p:nvPr>
            <p:ph type="subTitle" idx="1"/>
          </p:nvPr>
        </p:nvSpPr>
        <p:spPr/>
        <p:txBody>
          <a:bodyPr/>
          <a:lstStyle/>
          <a:p>
            <a:endParaRPr lang="fr-BE" dirty="0" smtClean="0"/>
          </a:p>
        </p:txBody>
      </p:sp>
      <p:sp>
        <p:nvSpPr>
          <p:cNvPr id="6" name="Espace réservé de la date 5"/>
          <p:cNvSpPr>
            <a:spLocks noGrp="1"/>
          </p:cNvSpPr>
          <p:nvPr>
            <p:ph type="dt" sz="half" idx="10"/>
          </p:nvPr>
        </p:nvSpPr>
        <p:spPr/>
        <p:txBody>
          <a:bodyPr/>
          <a:lstStyle/>
          <a:p>
            <a:fld id="{0DD10897-BDB6-47DF-961C-AED939EF9583}" type="datetime1">
              <a:rPr lang="fr-BE" smtClean="0"/>
              <a:t>09-11-16</a:t>
            </a:fld>
            <a:endParaRPr lang="fr-BE"/>
          </a:p>
        </p:txBody>
      </p:sp>
      <p:sp>
        <p:nvSpPr>
          <p:cNvPr id="7" name="Espace réservé du pied de page 6"/>
          <p:cNvSpPr>
            <a:spLocks noGrp="1"/>
          </p:cNvSpPr>
          <p:nvPr>
            <p:ph type="ftr" sz="quarter" idx="11"/>
          </p:nvPr>
        </p:nvSpPr>
        <p:spPr/>
        <p:txBody>
          <a:bodyPr/>
          <a:lstStyle/>
          <a:p>
            <a:r>
              <a:rPr lang="fr-BE" dirty="0" smtClean="0"/>
              <a:t>www.heh.be</a:t>
            </a:r>
            <a:endParaRPr lang="fr-BE" dirty="0"/>
          </a:p>
        </p:txBody>
      </p:sp>
      <p:sp>
        <p:nvSpPr>
          <p:cNvPr id="8" name="Espace réservé du numéro de diapositive 7"/>
          <p:cNvSpPr>
            <a:spLocks noGrp="1"/>
          </p:cNvSpPr>
          <p:nvPr>
            <p:ph type="sldNum" sz="quarter" idx="12"/>
          </p:nvPr>
        </p:nvSpPr>
        <p:spPr/>
        <p:txBody>
          <a:bodyPr/>
          <a:lstStyle/>
          <a:p>
            <a:fld id="{F8B969FB-3CDB-4BA7-BB65-4C9B3D66EC11}" type="slidenum">
              <a:rPr lang="fr-BE" smtClean="0"/>
              <a:t>415</a:t>
            </a:fld>
            <a:endParaRPr lang="fr-BE" dirty="0"/>
          </a:p>
        </p:txBody>
      </p:sp>
    </p:spTree>
    <p:extLst>
      <p:ext uri="{BB962C8B-B14F-4D97-AF65-F5344CB8AC3E}">
        <p14:creationId xmlns:p14="http://schemas.microsoft.com/office/powerpoint/2010/main" val="870944499"/>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Théorie des lignes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Étude de la propagation en haute fréquence</a:t>
            </a:r>
          </a:p>
          <a:p>
            <a:pPr lvl="1"/>
            <a:r>
              <a:rPr lang="fr-FR" dirty="0" smtClean="0">
                <a:solidFill>
                  <a:srgbClr val="0070C0"/>
                </a:solidFill>
              </a:rPr>
              <a:t>But : </a:t>
            </a:r>
          </a:p>
          <a:p>
            <a:pPr lvl="2"/>
            <a:r>
              <a:rPr lang="fr-FR" dirty="0" smtClean="0"/>
              <a:t>Déterminer les </a:t>
            </a:r>
            <a:r>
              <a:rPr lang="fr-FR" dirty="0"/>
              <a:t>valeurs de la tension et du courant en chaque </a:t>
            </a:r>
            <a:r>
              <a:rPr lang="fr-FR" dirty="0" smtClean="0"/>
              <a:t>point d'une ligne de transmission.</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416</a:t>
            </a:fld>
            <a:endParaRPr lang="fr-BE" dirty="0"/>
          </a:p>
        </p:txBody>
      </p:sp>
      <p:pic>
        <p:nvPicPr>
          <p:cNvPr id="7" name="Image 6"/>
          <p:cNvPicPr>
            <a:picLocks noChangeAspect="1"/>
          </p:cNvPicPr>
          <p:nvPr/>
        </p:nvPicPr>
        <p:blipFill>
          <a:blip r:embed="rId3"/>
          <a:stretch>
            <a:fillRect/>
          </a:stretch>
        </p:blipFill>
        <p:spPr>
          <a:xfrm>
            <a:off x="971600" y="3501008"/>
            <a:ext cx="6602749" cy="1872208"/>
          </a:xfrm>
          <a:prstGeom prst="rect">
            <a:avLst/>
          </a:prstGeom>
        </p:spPr>
      </p:pic>
      <p:sp>
        <p:nvSpPr>
          <p:cNvPr id="8" name="Rectangle 7"/>
          <p:cNvSpPr/>
          <p:nvPr/>
        </p:nvSpPr>
        <p:spPr>
          <a:xfrm>
            <a:off x="395536" y="3140968"/>
            <a:ext cx="1810544" cy="252028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2462430" y="3140968"/>
            <a:ext cx="3557370" cy="252028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285664" y="3140968"/>
            <a:ext cx="1810544" cy="252028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494546" y="3136322"/>
            <a:ext cx="1120820" cy="430887"/>
          </a:xfrm>
          <a:prstGeom prst="rect">
            <a:avLst/>
          </a:prstGeom>
          <a:noFill/>
        </p:spPr>
        <p:txBody>
          <a:bodyPr wrap="none" rtlCol="0">
            <a:spAutoFit/>
          </a:bodyPr>
          <a:lstStyle/>
          <a:p>
            <a:r>
              <a:rPr lang="fr-FR" sz="2200" dirty="0" smtClean="0">
                <a:solidFill>
                  <a:srgbClr val="00B050"/>
                </a:solidFill>
              </a:rPr>
              <a:t>Émetteur</a:t>
            </a:r>
            <a:endParaRPr lang="fr-FR" sz="2200" dirty="0">
              <a:solidFill>
                <a:srgbClr val="00B050"/>
              </a:solidFill>
            </a:endParaRPr>
          </a:p>
        </p:txBody>
      </p:sp>
      <p:sp>
        <p:nvSpPr>
          <p:cNvPr id="12" name="ZoneTexte 11"/>
          <p:cNvSpPr txBox="1"/>
          <p:nvPr/>
        </p:nvSpPr>
        <p:spPr>
          <a:xfrm>
            <a:off x="2562863" y="3136322"/>
            <a:ext cx="2428870" cy="430887"/>
          </a:xfrm>
          <a:prstGeom prst="rect">
            <a:avLst/>
          </a:prstGeom>
          <a:noFill/>
        </p:spPr>
        <p:txBody>
          <a:bodyPr wrap="none" rtlCol="0">
            <a:spAutoFit/>
          </a:bodyPr>
          <a:lstStyle/>
          <a:p>
            <a:r>
              <a:rPr lang="fr-FR" sz="2200" dirty="0" smtClean="0">
                <a:solidFill>
                  <a:srgbClr val="00B050"/>
                </a:solidFill>
              </a:rPr>
              <a:t>Ligne de transmission</a:t>
            </a:r>
            <a:endParaRPr lang="fr-FR" sz="2200" dirty="0">
              <a:solidFill>
                <a:srgbClr val="00B050"/>
              </a:solidFill>
            </a:endParaRPr>
          </a:p>
        </p:txBody>
      </p:sp>
      <p:sp>
        <p:nvSpPr>
          <p:cNvPr id="13" name="ZoneTexte 12"/>
          <p:cNvSpPr txBox="1"/>
          <p:nvPr/>
        </p:nvSpPr>
        <p:spPr>
          <a:xfrm>
            <a:off x="6285664" y="3121978"/>
            <a:ext cx="1249060" cy="430887"/>
          </a:xfrm>
          <a:prstGeom prst="rect">
            <a:avLst/>
          </a:prstGeom>
          <a:noFill/>
        </p:spPr>
        <p:txBody>
          <a:bodyPr wrap="none" rtlCol="0">
            <a:spAutoFit/>
          </a:bodyPr>
          <a:lstStyle/>
          <a:p>
            <a:r>
              <a:rPr lang="fr-FR" sz="2200" dirty="0" smtClean="0">
                <a:solidFill>
                  <a:srgbClr val="00B050"/>
                </a:solidFill>
              </a:rPr>
              <a:t>Récepteur</a:t>
            </a:r>
            <a:endParaRPr lang="fr-FR" sz="2200" dirty="0">
              <a:solidFill>
                <a:srgbClr val="00B050"/>
              </a:solidFill>
            </a:endParaRPr>
          </a:p>
        </p:txBody>
      </p:sp>
      <p:pic>
        <p:nvPicPr>
          <p:cNvPr id="14" name="Image 13"/>
          <p:cNvPicPr>
            <a:picLocks noChangeAspect="1"/>
          </p:cNvPicPr>
          <p:nvPr/>
        </p:nvPicPr>
        <p:blipFill>
          <a:blip r:embed="rId4"/>
          <a:stretch>
            <a:fillRect/>
          </a:stretch>
        </p:blipFill>
        <p:spPr>
          <a:xfrm>
            <a:off x="641206" y="4112292"/>
            <a:ext cx="408116" cy="501936"/>
          </a:xfrm>
          <a:prstGeom prst="rect">
            <a:avLst/>
          </a:prstGeom>
        </p:spPr>
      </p:pic>
      <p:sp>
        <p:nvSpPr>
          <p:cNvPr id="15" name="ZoneTexte 14"/>
          <p:cNvSpPr txBox="1"/>
          <p:nvPr/>
        </p:nvSpPr>
        <p:spPr>
          <a:xfrm>
            <a:off x="6496854" y="4077942"/>
            <a:ext cx="394660" cy="646331"/>
          </a:xfrm>
          <a:prstGeom prst="rect">
            <a:avLst/>
          </a:prstGeom>
          <a:noFill/>
        </p:spPr>
        <p:txBody>
          <a:bodyPr wrap="none" rtlCol="0">
            <a:spAutoFit/>
          </a:bodyPr>
          <a:lstStyle/>
          <a:p>
            <a:r>
              <a:rPr lang="fr-FR" sz="3600" dirty="0" smtClean="0">
                <a:solidFill>
                  <a:srgbClr val="FF0000"/>
                </a:solidFill>
              </a:rPr>
              <a:t>?</a:t>
            </a:r>
            <a:endParaRPr lang="fr-FR" sz="3600" dirty="0">
              <a:solidFill>
                <a:srgbClr val="FF0000"/>
              </a:solidFill>
            </a:endParaRPr>
          </a:p>
        </p:txBody>
      </p:sp>
      <p:cxnSp>
        <p:nvCxnSpPr>
          <p:cNvPr id="17" name="Connecteur droit 16"/>
          <p:cNvCxnSpPr/>
          <p:nvPr/>
        </p:nvCxnSpPr>
        <p:spPr>
          <a:xfrm flipH="1">
            <a:off x="2771800" y="3717032"/>
            <a:ext cx="1080120" cy="72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2779203" y="4437112"/>
            <a:ext cx="64605" cy="1218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a:off x="2843808" y="5044988"/>
            <a:ext cx="956603" cy="632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rot="19671734">
            <a:off x="2731727" y="3915218"/>
            <a:ext cx="647934" cy="369332"/>
          </a:xfrm>
          <a:prstGeom prst="rect">
            <a:avLst/>
          </a:prstGeom>
          <a:noFill/>
        </p:spPr>
        <p:txBody>
          <a:bodyPr wrap="none" rtlCol="0">
            <a:spAutoFit/>
          </a:bodyPr>
          <a:lstStyle/>
          <a:p>
            <a:r>
              <a:rPr lang="fr-FR" dirty="0" smtClean="0"/>
              <a:t>50cm</a:t>
            </a:r>
            <a:endParaRPr lang="fr-FR" dirty="0"/>
          </a:p>
        </p:txBody>
      </p:sp>
    </p:spTree>
    <p:extLst>
      <p:ext uri="{BB962C8B-B14F-4D97-AF65-F5344CB8AC3E}">
        <p14:creationId xmlns:p14="http://schemas.microsoft.com/office/powerpoint/2010/main" val="220822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Domaine de validité de l'étude</a:t>
            </a:r>
          </a:p>
          <a:p>
            <a:pPr lvl="1"/>
            <a:r>
              <a:rPr lang="fr-FR" dirty="0" smtClean="0">
                <a:solidFill>
                  <a:srgbClr val="0070C0"/>
                </a:solidFill>
              </a:rPr>
              <a:t>Lignes bifilaires et coaxiales</a:t>
            </a:r>
          </a:p>
          <a:p>
            <a:pPr lvl="2"/>
            <a:r>
              <a:rPr lang="fr-FR" dirty="0"/>
              <a:t>Les lignes de transmissions considérées sont constituées de deux conducteurs métalliques isolés l’un de l’autre par du vide ou par des diélectriques.</a:t>
            </a:r>
          </a:p>
          <a:p>
            <a:pPr lvl="2"/>
            <a:endParaRPr lang="fr-FR" dirty="0" smtClean="0"/>
          </a:p>
          <a:p>
            <a:pPr lvl="2"/>
            <a:endParaRPr lang="fr-FR" dirty="0"/>
          </a:p>
          <a:p>
            <a:pPr lvl="2"/>
            <a:endParaRPr lang="fr-FR" dirty="0" smtClean="0"/>
          </a:p>
          <a:p>
            <a:pPr lvl="2"/>
            <a:endParaRPr lang="fr-FR" dirty="0"/>
          </a:p>
          <a:p>
            <a:pPr lvl="2"/>
            <a:endParaRPr lang="fr-FR" dirty="0" smtClean="0"/>
          </a:p>
          <a:p>
            <a:pPr lvl="2"/>
            <a:endParaRPr lang="fr-FR" dirty="0" smtClean="0"/>
          </a:p>
          <a:p>
            <a:pPr lvl="1"/>
            <a:r>
              <a:rPr lang="fr-FR" dirty="0" smtClean="0">
                <a:solidFill>
                  <a:srgbClr val="0070C0"/>
                </a:solidFill>
              </a:rPr>
              <a:t>Hautes fréquences : ± entre 1MHz et 1GHz</a:t>
            </a:r>
          </a:p>
          <a:p>
            <a:pPr lvl="2"/>
            <a:r>
              <a:rPr lang="fr-FR" dirty="0" smtClean="0"/>
              <a:t>T.E.M. : Mode transverse électromagnétique.</a:t>
            </a:r>
          </a:p>
          <a:p>
            <a:pPr lvl="2"/>
            <a:r>
              <a:rPr lang="fr-FR" dirty="0" smtClean="0"/>
              <a:t>Les </a:t>
            </a:r>
            <a:r>
              <a:rPr lang="fr-FR" dirty="0"/>
              <a:t>champs électriques et magnétiques sont perpendiculaires aux conducteurs qui les constituent et par conséquent à la direction de </a:t>
            </a:r>
            <a:r>
              <a:rPr lang="fr-FR" dirty="0" smtClean="0"/>
              <a:t>propagation.</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417</a:t>
            </a:fld>
            <a:endParaRPr lang="fr-BE" dirty="0"/>
          </a:p>
        </p:txBody>
      </p:sp>
      <p:graphicFrame>
        <p:nvGraphicFramePr>
          <p:cNvPr id="7" name="Objet 6"/>
          <p:cNvGraphicFramePr>
            <a:graphicFrameLocks noChangeAspect="1"/>
          </p:cNvGraphicFramePr>
          <p:nvPr>
            <p:extLst/>
          </p:nvPr>
        </p:nvGraphicFramePr>
        <p:xfrm>
          <a:off x="1259632" y="2852936"/>
          <a:ext cx="6384684" cy="1769113"/>
        </p:xfrm>
        <a:graphic>
          <a:graphicData uri="http://schemas.openxmlformats.org/presentationml/2006/ole">
            <mc:AlternateContent xmlns:mc="http://schemas.openxmlformats.org/markup-compatibility/2006">
              <mc:Choice xmlns:v="urn:schemas-microsoft-com:vml" Requires="v">
                <p:oleObj spid="_x0000_s5148" name="Image bitmap" r:id="rId3" imgW="5296639" imgH="1419048" progId="Paint.Picture">
                  <p:embed/>
                </p:oleObj>
              </mc:Choice>
              <mc:Fallback>
                <p:oleObj name="Image bitmap" r:id="rId3" imgW="5296639" imgH="141904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852936"/>
                        <a:ext cx="6384684" cy="176911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058651161"/>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Pertes dans les lignes</a:t>
            </a:r>
          </a:p>
          <a:p>
            <a:pPr lvl="1"/>
            <a:r>
              <a:rPr lang="fr-FR" dirty="0">
                <a:solidFill>
                  <a:srgbClr val="0070C0"/>
                </a:solidFill>
              </a:rPr>
              <a:t>Pertes par fuites entre les </a:t>
            </a:r>
            <a:r>
              <a:rPr lang="fr-FR" dirty="0" smtClean="0">
                <a:solidFill>
                  <a:srgbClr val="0070C0"/>
                </a:solidFill>
              </a:rPr>
              <a:t>conducteurs</a:t>
            </a:r>
          </a:p>
          <a:p>
            <a:pPr lvl="2"/>
            <a:r>
              <a:rPr lang="fr-FR" dirty="0"/>
              <a:t>Le champ électrique produit par une tension entre deux conducteurs, peut faire passer des électrons d’un conducteur à </a:t>
            </a:r>
            <a:r>
              <a:rPr lang="fr-FR" dirty="0" smtClean="0"/>
              <a:t>l’autre (l'isolant n'est pas parfait).</a:t>
            </a:r>
          </a:p>
          <a:p>
            <a:pPr lvl="1"/>
            <a:r>
              <a:rPr lang="fr-FR" dirty="0">
                <a:solidFill>
                  <a:srgbClr val="0070C0"/>
                </a:solidFill>
              </a:rPr>
              <a:t>Chute de tension dans les </a:t>
            </a:r>
            <a:r>
              <a:rPr lang="fr-FR" dirty="0" smtClean="0">
                <a:solidFill>
                  <a:srgbClr val="0070C0"/>
                </a:solidFill>
              </a:rPr>
              <a:t>conducteurs</a:t>
            </a:r>
          </a:p>
          <a:p>
            <a:pPr lvl="2"/>
            <a:r>
              <a:rPr lang="fr-FR" dirty="0"/>
              <a:t>Les conducteurs formant la ligne de transmission possèdent une certaine résistance qui occasionne une perte d’énergie par effet joule.</a:t>
            </a:r>
            <a:endParaRPr lang="fr-FR" dirty="0" smtClean="0"/>
          </a:p>
          <a:p>
            <a:pPr lvl="1"/>
            <a:r>
              <a:rPr lang="fr-FR" dirty="0">
                <a:solidFill>
                  <a:srgbClr val="0070C0"/>
                </a:solidFill>
              </a:rPr>
              <a:t>Pertes par </a:t>
            </a:r>
            <a:r>
              <a:rPr lang="fr-FR" dirty="0" smtClean="0">
                <a:solidFill>
                  <a:srgbClr val="0070C0"/>
                </a:solidFill>
              </a:rPr>
              <a:t>rayonnement</a:t>
            </a:r>
          </a:p>
          <a:p>
            <a:pPr lvl="2"/>
            <a:r>
              <a:rPr lang="fr-FR" dirty="0"/>
              <a:t>U</a:t>
            </a:r>
            <a:r>
              <a:rPr lang="fr-FR" dirty="0" smtClean="0"/>
              <a:t>ne </a:t>
            </a:r>
            <a:r>
              <a:rPr lang="fr-FR" dirty="0"/>
              <a:t>ligne de transmission </a:t>
            </a:r>
            <a:r>
              <a:rPr lang="fr-FR" dirty="0" smtClean="0"/>
              <a:t>peut, </a:t>
            </a:r>
            <a:r>
              <a:rPr lang="fr-FR" dirty="0"/>
              <a:t>par induction, transmettre une certaine quantité d’énergie aux conducteurs et milieu environnants</a:t>
            </a:r>
            <a:r>
              <a:rPr lang="fr-FR" dirty="0" smtClean="0"/>
              <a:t>.</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418</a:t>
            </a:fld>
            <a:endParaRPr lang="fr-BE" dirty="0"/>
          </a:p>
        </p:txBody>
      </p:sp>
    </p:spTree>
    <p:extLst>
      <p:ext uri="{BB962C8B-B14F-4D97-AF65-F5344CB8AC3E}">
        <p14:creationId xmlns:p14="http://schemas.microsoft.com/office/powerpoint/2010/main" val="159419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Schéma électrique équivalent</a:t>
            </a:r>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419</a:t>
            </a:fld>
            <a:endParaRPr lang="fr-BE" dirty="0"/>
          </a:p>
        </p:txBody>
      </p:sp>
      <p:pic>
        <p:nvPicPr>
          <p:cNvPr id="7" name="Image 6"/>
          <p:cNvPicPr>
            <a:picLocks noChangeAspect="1"/>
          </p:cNvPicPr>
          <p:nvPr/>
        </p:nvPicPr>
        <p:blipFill>
          <a:blip r:embed="rId4"/>
          <a:stretch>
            <a:fillRect/>
          </a:stretch>
        </p:blipFill>
        <p:spPr>
          <a:xfrm>
            <a:off x="971600" y="2132856"/>
            <a:ext cx="5730390" cy="1521559"/>
          </a:xfrm>
          <a:prstGeom prst="rect">
            <a:avLst/>
          </a:prstGeom>
        </p:spPr>
      </p:pic>
      <p:graphicFrame>
        <p:nvGraphicFramePr>
          <p:cNvPr id="9" name="Objet 8"/>
          <p:cNvGraphicFramePr>
            <a:graphicFrameLocks noChangeAspect="1"/>
          </p:cNvGraphicFramePr>
          <p:nvPr>
            <p:extLst/>
          </p:nvPr>
        </p:nvGraphicFramePr>
        <p:xfrm>
          <a:off x="1907704" y="3946600"/>
          <a:ext cx="4049702" cy="1930672"/>
        </p:xfrm>
        <a:graphic>
          <a:graphicData uri="http://schemas.openxmlformats.org/presentationml/2006/ole">
            <mc:AlternateContent xmlns:mc="http://schemas.openxmlformats.org/markup-compatibility/2006">
              <mc:Choice xmlns:v="urn:schemas-microsoft-com:vml" Requires="v">
                <p:oleObj spid="_x0000_s6172" name="Image bitmap" r:id="rId5" imgW="3277057" imgH="1561905" progId="Paint.Picture">
                  <p:embed/>
                </p:oleObj>
              </mc:Choice>
              <mc:Fallback>
                <p:oleObj name="Image bitmap" r:id="rId5" imgW="3277057" imgH="1561905"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3946600"/>
                        <a:ext cx="4049702" cy="1930672"/>
                      </a:xfrm>
                      <a:prstGeom prst="rect">
                        <a:avLst/>
                      </a:prstGeom>
                      <a:noFill/>
                      <a:ln>
                        <a:noFill/>
                      </a:ln>
                    </p:spPr>
                  </p:pic>
                </p:oleObj>
              </mc:Fallback>
            </mc:AlternateContent>
          </a:graphicData>
        </a:graphic>
      </p:graphicFrame>
      <p:cxnSp>
        <p:nvCxnSpPr>
          <p:cNvPr id="13" name="Connecteur droit avec flèche 12"/>
          <p:cNvCxnSpPr/>
          <p:nvPr/>
        </p:nvCxnSpPr>
        <p:spPr>
          <a:xfrm flipV="1">
            <a:off x="4572000" y="2021680"/>
            <a:ext cx="2057691" cy="14148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endCxn id="16" idx="1"/>
          </p:cNvCxnSpPr>
          <p:nvPr/>
        </p:nvCxnSpPr>
        <p:spPr>
          <a:xfrm flipV="1">
            <a:off x="4398821" y="1790848"/>
            <a:ext cx="2141874" cy="5400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6540695" y="1560015"/>
            <a:ext cx="2521844" cy="461665"/>
          </a:xfrm>
          <a:prstGeom prst="rect">
            <a:avLst/>
          </a:prstGeom>
          <a:noFill/>
        </p:spPr>
        <p:txBody>
          <a:bodyPr wrap="none" rtlCol="0">
            <a:spAutoFit/>
          </a:bodyPr>
          <a:lstStyle/>
          <a:p>
            <a:r>
              <a:rPr lang="fr-FR" sz="2400" dirty="0" smtClean="0">
                <a:solidFill>
                  <a:srgbClr val="0070C0"/>
                </a:solidFill>
              </a:rPr>
              <a:t>Constantes réparties</a:t>
            </a:r>
            <a:endParaRPr lang="fr-FR" sz="2400" dirty="0">
              <a:solidFill>
                <a:srgbClr val="0070C0"/>
              </a:solidFill>
            </a:endParaRPr>
          </a:p>
        </p:txBody>
      </p:sp>
      <p:cxnSp>
        <p:nvCxnSpPr>
          <p:cNvPr id="22" name="Connecteur droit avec flèche 21"/>
          <p:cNvCxnSpPr/>
          <p:nvPr/>
        </p:nvCxnSpPr>
        <p:spPr>
          <a:xfrm flipV="1">
            <a:off x="3707904" y="4365104"/>
            <a:ext cx="2725519" cy="2828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flipV="1">
            <a:off x="5148064" y="4581128"/>
            <a:ext cx="1285359" cy="14887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e 41"/>
          <p:cNvGrpSpPr/>
          <p:nvPr/>
        </p:nvGrpSpPr>
        <p:grpSpPr>
          <a:xfrm>
            <a:off x="2685143" y="3816976"/>
            <a:ext cx="3855552" cy="421195"/>
            <a:chOff x="2685143" y="3816976"/>
            <a:chExt cx="4165600" cy="421195"/>
          </a:xfrm>
        </p:grpSpPr>
        <p:sp>
          <p:nvSpPr>
            <p:cNvPr id="32" name="Forme libre 31"/>
            <p:cNvSpPr/>
            <p:nvPr/>
          </p:nvSpPr>
          <p:spPr>
            <a:xfrm>
              <a:off x="2685143" y="3816976"/>
              <a:ext cx="4165600" cy="421195"/>
            </a:xfrm>
            <a:custGeom>
              <a:avLst/>
              <a:gdLst>
                <a:gd name="connsiteX0" fmla="*/ 0 w 4165600"/>
                <a:gd name="connsiteY0" fmla="*/ 421195 h 421195"/>
                <a:gd name="connsiteX1" fmla="*/ 2336800 w 4165600"/>
                <a:gd name="connsiteY1" fmla="*/ 281 h 421195"/>
                <a:gd name="connsiteX2" fmla="*/ 4165600 w 4165600"/>
                <a:gd name="connsiteY2" fmla="*/ 363138 h 421195"/>
              </a:gdLst>
              <a:ahLst/>
              <a:cxnLst>
                <a:cxn ang="0">
                  <a:pos x="connsiteX0" y="connsiteY0"/>
                </a:cxn>
                <a:cxn ang="0">
                  <a:pos x="connsiteX1" y="connsiteY1"/>
                </a:cxn>
                <a:cxn ang="0">
                  <a:pos x="connsiteX2" y="connsiteY2"/>
                </a:cxn>
              </a:cxnLst>
              <a:rect l="l" t="t" r="r" b="b"/>
              <a:pathLst>
                <a:path w="4165600" h="421195">
                  <a:moveTo>
                    <a:pt x="0" y="421195"/>
                  </a:moveTo>
                  <a:cubicBezTo>
                    <a:pt x="821266" y="215576"/>
                    <a:pt x="1642533" y="9957"/>
                    <a:pt x="2336800" y="281"/>
                  </a:cubicBezTo>
                  <a:cubicBezTo>
                    <a:pt x="3031067" y="-9395"/>
                    <a:pt x="3865638" y="232509"/>
                    <a:pt x="4165600" y="363138"/>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34"/>
            <p:cNvCxnSpPr/>
            <p:nvPr/>
          </p:nvCxnSpPr>
          <p:spPr>
            <a:xfrm flipH="1" flipV="1">
              <a:off x="6804248" y="4085130"/>
              <a:ext cx="46495" cy="8651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V="1">
              <a:off x="6734845" y="4166995"/>
              <a:ext cx="115545" cy="4325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e 42"/>
          <p:cNvGrpSpPr/>
          <p:nvPr/>
        </p:nvGrpSpPr>
        <p:grpSpPr>
          <a:xfrm>
            <a:off x="4673600" y="4748946"/>
            <a:ext cx="1956091" cy="609362"/>
            <a:chOff x="4673600" y="4748946"/>
            <a:chExt cx="2293257" cy="609362"/>
          </a:xfrm>
        </p:grpSpPr>
        <p:sp>
          <p:nvSpPr>
            <p:cNvPr id="33" name="Forme libre 32"/>
            <p:cNvSpPr/>
            <p:nvPr/>
          </p:nvSpPr>
          <p:spPr>
            <a:xfrm>
              <a:off x="4673600" y="4760686"/>
              <a:ext cx="2293257" cy="597622"/>
            </a:xfrm>
            <a:custGeom>
              <a:avLst/>
              <a:gdLst>
                <a:gd name="connsiteX0" fmla="*/ 0 w 2293257"/>
                <a:gd name="connsiteY0" fmla="*/ 174171 h 597622"/>
                <a:gd name="connsiteX1" fmla="*/ 1306286 w 2293257"/>
                <a:gd name="connsiteY1" fmla="*/ 595085 h 597622"/>
                <a:gd name="connsiteX2" fmla="*/ 2293257 w 2293257"/>
                <a:gd name="connsiteY2" fmla="*/ 0 h 597622"/>
              </a:gdLst>
              <a:ahLst/>
              <a:cxnLst>
                <a:cxn ang="0">
                  <a:pos x="connsiteX0" y="connsiteY0"/>
                </a:cxn>
                <a:cxn ang="0">
                  <a:pos x="connsiteX1" y="connsiteY1"/>
                </a:cxn>
                <a:cxn ang="0">
                  <a:pos x="connsiteX2" y="connsiteY2"/>
                </a:cxn>
              </a:cxnLst>
              <a:rect l="l" t="t" r="r" b="b"/>
              <a:pathLst>
                <a:path w="2293257" h="597622">
                  <a:moveTo>
                    <a:pt x="0" y="174171"/>
                  </a:moveTo>
                  <a:cubicBezTo>
                    <a:pt x="462038" y="399142"/>
                    <a:pt x="924077" y="624113"/>
                    <a:pt x="1306286" y="595085"/>
                  </a:cubicBezTo>
                  <a:cubicBezTo>
                    <a:pt x="1688495" y="566057"/>
                    <a:pt x="2160210" y="58057"/>
                    <a:pt x="2293257" y="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p:cNvCxnSpPr/>
            <p:nvPr/>
          </p:nvCxnSpPr>
          <p:spPr>
            <a:xfrm flipV="1">
              <a:off x="6948264" y="4762676"/>
              <a:ext cx="5877" cy="14926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H="1" flipV="1">
              <a:off x="6816963" y="4748946"/>
              <a:ext cx="131301" cy="448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ZoneTexte 43"/>
          <p:cNvSpPr txBox="1"/>
          <p:nvPr/>
        </p:nvSpPr>
        <p:spPr>
          <a:xfrm>
            <a:off x="6547682" y="4210056"/>
            <a:ext cx="2650084" cy="461665"/>
          </a:xfrm>
          <a:prstGeom prst="rect">
            <a:avLst/>
          </a:prstGeom>
          <a:noFill/>
        </p:spPr>
        <p:txBody>
          <a:bodyPr wrap="none" rtlCol="0">
            <a:spAutoFit/>
          </a:bodyPr>
          <a:lstStyle/>
          <a:p>
            <a:r>
              <a:rPr lang="fr-FR" sz="2400" dirty="0" smtClean="0">
                <a:solidFill>
                  <a:schemeClr val="accent6">
                    <a:lumMod val="75000"/>
                  </a:schemeClr>
                </a:solidFill>
              </a:rPr>
              <a:t>Constantes localisées</a:t>
            </a:r>
            <a:endParaRPr lang="fr-FR" sz="2400" dirty="0">
              <a:solidFill>
                <a:schemeClr val="accent6">
                  <a:lumMod val="75000"/>
                </a:schemeClr>
              </a:solidFill>
            </a:endParaRPr>
          </a:p>
        </p:txBody>
      </p:sp>
    </p:spTree>
    <p:extLst>
      <p:ext uri="{BB962C8B-B14F-4D97-AF65-F5344CB8AC3E}">
        <p14:creationId xmlns:p14="http://schemas.microsoft.com/office/powerpoint/2010/main" val="22117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type="body" sz="half" idx="1"/>
          </p:nvPr>
        </p:nvSpPr>
        <p:spPr>
          <a:xfrm>
            <a:off x="457200" y="1600200"/>
            <a:ext cx="8229600" cy="2333625"/>
          </a:xfrm>
        </p:spPr>
        <p:txBody>
          <a:bodyPr/>
          <a:lstStyle/>
          <a:p>
            <a:pPr marL="457200" indent="-457200" eaLnBrk="1" hangingPunct="1">
              <a:lnSpc>
                <a:spcPct val="90000"/>
              </a:lnSpc>
            </a:pPr>
            <a:r>
              <a:rPr lang="fr-BE" altLang="fr-FR" sz="2800" dirty="0" smtClean="0">
                <a:solidFill>
                  <a:schemeClr val="accent6">
                    <a:lumMod val="75000"/>
                  </a:schemeClr>
                </a:solidFill>
              </a:rPr>
              <a:t>Étapes de conception</a:t>
            </a:r>
          </a:p>
          <a:p>
            <a:pPr marL="838200" lvl="1" indent="-381000" eaLnBrk="1" hangingPunct="1">
              <a:lnSpc>
                <a:spcPct val="90000"/>
              </a:lnSpc>
              <a:buFontTx/>
              <a:buAutoNum type="alphaLcParenR" startAt="2"/>
            </a:pPr>
            <a:r>
              <a:rPr lang="fr-FR" altLang="fr-FR" sz="2000" dirty="0" smtClean="0">
                <a:solidFill>
                  <a:srgbClr val="0070C0"/>
                </a:solidFill>
              </a:rPr>
              <a:t>Déterminer le niveau de performance, le besoin de redondance</a:t>
            </a:r>
          </a:p>
          <a:p>
            <a:pPr marL="1257300" lvl="2" indent="-342900" eaLnBrk="1" hangingPunct="1">
              <a:lnSpc>
                <a:spcPct val="90000"/>
              </a:lnSpc>
              <a:buFontTx/>
              <a:buAutoNum type="alphaLcParenR"/>
            </a:pPr>
            <a:r>
              <a:rPr lang="fr-BE" altLang="fr-FR" sz="1800" dirty="0" smtClean="0"/>
              <a:t>Nombre d’interfaces par commutateur ? </a:t>
            </a:r>
          </a:p>
          <a:p>
            <a:pPr marL="1257300" lvl="2" indent="-342900" eaLnBrk="1" hangingPunct="1">
              <a:lnSpc>
                <a:spcPct val="90000"/>
              </a:lnSpc>
              <a:buFontTx/>
              <a:buAutoNum type="alphaLcParenR"/>
            </a:pPr>
            <a:r>
              <a:rPr lang="fr-BE" altLang="fr-FR" sz="1800" dirty="0" smtClean="0"/>
              <a:t>Débit des interfaces (10Mbps, 100Mbps, 1Gbps, 10Gbps) ?</a:t>
            </a:r>
          </a:p>
          <a:p>
            <a:pPr marL="1257300" lvl="2" indent="-342900" eaLnBrk="1" hangingPunct="1">
              <a:lnSpc>
                <a:spcPct val="90000"/>
              </a:lnSpc>
              <a:buFontTx/>
              <a:buAutoNum type="alphaLcParenR"/>
            </a:pPr>
            <a:r>
              <a:rPr lang="fr-BE" altLang="fr-FR" sz="1800" dirty="0" smtClean="0"/>
              <a:t>Distances de câbles (UTP – </a:t>
            </a:r>
            <a:r>
              <a:rPr lang="fr-BE" altLang="fr-FR" sz="1800" dirty="0" err="1" smtClean="0"/>
              <a:t>f.o</a:t>
            </a:r>
            <a:r>
              <a:rPr lang="fr-BE" altLang="fr-FR" sz="1800" dirty="0" smtClean="0"/>
              <a:t>) ?</a:t>
            </a:r>
          </a:p>
          <a:p>
            <a:pPr marL="1257300" lvl="2" indent="-342900" eaLnBrk="1" hangingPunct="1">
              <a:lnSpc>
                <a:spcPct val="90000"/>
              </a:lnSpc>
              <a:buFontTx/>
              <a:buAutoNum type="alphaLcParenR"/>
            </a:pPr>
            <a:r>
              <a:rPr lang="fr-BE" altLang="fr-FR" sz="1800" dirty="0" smtClean="0"/>
              <a:t>Quelle redondance? A quel endroit?</a:t>
            </a:r>
          </a:p>
        </p:txBody>
      </p:sp>
      <p:pic>
        <p:nvPicPr>
          <p:cNvPr id="46085"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988463" y="3429000"/>
            <a:ext cx="3471969" cy="2704406"/>
          </a:xfrm>
          <a:noFill/>
        </p:spPr>
      </p:pic>
      <p:pic>
        <p:nvPicPr>
          <p:cNvPr id="460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8832" y="2306433"/>
            <a:ext cx="1619672" cy="97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94" y="3933056"/>
            <a:ext cx="38973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42</a:t>
            </a:fld>
            <a:endParaRPr lang="fr-BE" dirty="0"/>
          </a:p>
        </p:txBody>
      </p:sp>
      <p:sp>
        <p:nvSpPr>
          <p:cNvPr id="8"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Rectangle 2"/>
          <p:cNvSpPr>
            <a:spLocks noGrp="1" noChangeArrowheads="1"/>
          </p:cNvSpPr>
          <p:nvPr>
            <p:ph type="title"/>
          </p:nvPr>
        </p:nvSpPr>
        <p:spPr>
          <a:xfrm>
            <a:off x="2123728" y="116632"/>
            <a:ext cx="6563072" cy="936104"/>
          </a:xfrm>
        </p:spPr>
        <p:txBody>
          <a:bodyPr>
            <a:normAutofit/>
          </a:bodyPr>
          <a:lstStyle/>
          <a:p>
            <a:pPr eaLnBrk="1" hangingPunct="1"/>
            <a:r>
              <a:rPr lang="fr-BE" altLang="fr-FR" sz="2800" dirty="0"/>
              <a:t>Conception de réseau hiérarchique</a:t>
            </a:r>
          </a:p>
        </p:txBody>
      </p:sp>
    </p:spTree>
    <p:extLst>
      <p:ext uri="{BB962C8B-B14F-4D97-AF65-F5344CB8AC3E}">
        <p14:creationId xmlns:p14="http://schemas.microsoft.com/office/powerpoint/2010/main" val="2224850784"/>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Schéma électrique équivalent</a:t>
            </a:r>
          </a:p>
          <a:p>
            <a:pPr lvl="1"/>
            <a:r>
              <a:rPr lang="fr-FR" dirty="0" smtClean="0"/>
              <a:t>Un seul quadripôle n'est pas suffisant pour modéliser correctement le fonctionnement d'une ligne de transmission.</a:t>
            </a:r>
          </a:p>
          <a:p>
            <a:pPr lvl="1"/>
            <a:endParaRPr lang="fr-FR" dirty="0"/>
          </a:p>
          <a:p>
            <a:pPr lvl="1"/>
            <a:endParaRPr lang="fr-FR" dirty="0" smtClean="0"/>
          </a:p>
          <a:p>
            <a:pPr lvl="1"/>
            <a:endParaRPr lang="fr-FR" dirty="0"/>
          </a:p>
          <a:p>
            <a:pPr lvl="1"/>
            <a:endParaRPr lang="fr-FR" dirty="0" smtClean="0"/>
          </a:p>
          <a:p>
            <a:pPr lvl="1"/>
            <a:r>
              <a:rPr lang="fr-FR" dirty="0" smtClean="0"/>
              <a:t>Une modélisation correcte se base sur la mise en série d'un ensemble de quadripôle, chacun de ceux-ci représentant une petite portion de ligne par rapport à la longueur d'onde.</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420</a:t>
            </a:fld>
            <a:endParaRPr lang="fr-BE" dirty="0"/>
          </a:p>
        </p:txBody>
      </p:sp>
      <p:pic>
        <p:nvPicPr>
          <p:cNvPr id="7" name="Image 6"/>
          <p:cNvPicPr>
            <a:picLocks noChangeAspect="1"/>
          </p:cNvPicPr>
          <p:nvPr/>
        </p:nvPicPr>
        <p:blipFill>
          <a:blip r:embed="rId2"/>
          <a:stretch>
            <a:fillRect/>
          </a:stretch>
        </p:blipFill>
        <p:spPr>
          <a:xfrm>
            <a:off x="1979712" y="2534865"/>
            <a:ext cx="4568738" cy="1398191"/>
          </a:xfrm>
          <a:prstGeom prst="rect">
            <a:avLst/>
          </a:prstGeom>
        </p:spPr>
      </p:pic>
      <p:pic>
        <p:nvPicPr>
          <p:cNvPr id="8" name="Image 7"/>
          <p:cNvPicPr>
            <a:picLocks noChangeAspect="1"/>
          </p:cNvPicPr>
          <p:nvPr/>
        </p:nvPicPr>
        <p:blipFill>
          <a:blip r:embed="rId3"/>
          <a:stretch>
            <a:fillRect/>
          </a:stretch>
        </p:blipFill>
        <p:spPr>
          <a:xfrm>
            <a:off x="2195736" y="4999050"/>
            <a:ext cx="4169111" cy="1238262"/>
          </a:xfrm>
          <a:prstGeom prst="rect">
            <a:avLst/>
          </a:prstGeom>
        </p:spPr>
      </p:pic>
    </p:spTree>
    <p:extLst>
      <p:ext uri="{BB962C8B-B14F-4D97-AF65-F5344CB8AC3E}">
        <p14:creationId xmlns:p14="http://schemas.microsoft.com/office/powerpoint/2010/main" val="2469755777"/>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a:xfrm>
            <a:off x="457200" y="1412776"/>
            <a:ext cx="4114800" cy="4713387"/>
          </a:xfrm>
        </p:spPr>
        <p:txBody>
          <a:bodyPr/>
          <a:lstStyle/>
          <a:p>
            <a:r>
              <a:rPr lang="fr-FR" dirty="0" smtClean="0">
                <a:solidFill>
                  <a:schemeClr val="accent6">
                    <a:lumMod val="75000"/>
                  </a:schemeClr>
                </a:solidFill>
              </a:rPr>
              <a:t>Circuit RLC</a:t>
            </a:r>
          </a:p>
          <a:p>
            <a:pPr lvl="1"/>
            <a:r>
              <a:rPr lang="fr-FR" dirty="0" smtClean="0"/>
              <a:t>Une ligne de transmission agit comme un filtre.</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421</a:t>
            </a:fld>
            <a:endParaRPr lang="fr-BE" dirty="0"/>
          </a:p>
        </p:txBody>
      </p:sp>
      <p:pic>
        <p:nvPicPr>
          <p:cNvPr id="5122" name="Picture 2" descr="~AUT0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431" y="1268760"/>
            <a:ext cx="3567033" cy="490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530830"/>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smtClean="0">
                    <a:solidFill>
                      <a:schemeClr val="accent6">
                        <a:lumMod val="75000"/>
                      </a:schemeClr>
                    </a:solidFill>
                  </a:rPr>
                  <a:t>Équations de propagation</a:t>
                </a:r>
              </a:p>
              <a:p>
                <a:pPr lvl="1"/>
                <a:r>
                  <a:rPr lang="fr-FR" dirty="0"/>
                  <a:t>Soient v et i respectivement la tension et l’intensité du courant en </a:t>
                </a:r>
                <a:r>
                  <a:rPr lang="fr-FR" dirty="0" smtClean="0"/>
                  <a:t>A.</a:t>
                </a:r>
              </a:p>
              <a:p>
                <a:pPr lvl="1"/>
                <a:r>
                  <a:rPr lang="fr-FR" dirty="0" smtClean="0"/>
                  <a:t>Soient dv et di les variations de tension et de courant entre A et A'.</a:t>
                </a:r>
              </a:p>
              <a:p>
                <a:pPr lvl="1"/>
                <a:endParaRPr lang="fr-FR" dirty="0"/>
              </a:p>
              <a:p>
                <a:pPr lvl="1"/>
                <a:endParaRPr lang="fr-FR" dirty="0" smtClean="0"/>
              </a:p>
              <a:p>
                <a:pPr lvl="1"/>
                <a:endParaRPr lang="fr-FR" dirty="0"/>
              </a:p>
              <a:p>
                <a:pPr lvl="1"/>
                <a:endParaRPr lang="fr-FR" dirty="0" smtClean="0"/>
              </a:p>
              <a:p>
                <a:pPr lvl="1"/>
                <a:endParaRPr lang="fr-FR" dirty="0"/>
              </a:p>
              <a:p>
                <a:pPr lvl="1"/>
                <a:r>
                  <a:rPr lang="fr-FR" dirty="0" smtClean="0"/>
                  <a:t>En divisant dv et di par dx, nous obtenons des dérivées partielles</a:t>
                </a:r>
              </a:p>
              <a:p>
                <a:pPr marL="457200" lvl="1" indent="0">
                  <a:buNone/>
                </a:pPr>
                <a:r>
                  <a:rPr lang="fr-FR" dirty="0" smtClean="0"/>
                  <a:t>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rPr>
                          <m:t>𝜕</m:t>
                        </m:r>
                        <m:r>
                          <a:rPr lang="fr-FR" b="0" i="1" smtClean="0">
                            <a:latin typeface="Cambria Math" panose="02040503050406030204" pitchFamily="18" charset="0"/>
                          </a:rPr>
                          <m:t>𝑣</m:t>
                        </m:r>
                      </m:num>
                      <m:den>
                        <m:r>
                          <a:rPr lang="fr-FR" i="1" smtClean="0">
                            <a:latin typeface="Cambria Math" panose="02040503050406030204" pitchFamily="18" charset="0"/>
                          </a:rPr>
                          <m:t>𝜕</m:t>
                        </m:r>
                        <m:r>
                          <a:rPr lang="fr-FR" i="1" smtClean="0">
                            <a:latin typeface="Cambria Math" panose="02040503050406030204" pitchFamily="18" charset="0"/>
                          </a:rPr>
                          <m:t>𝑥</m:t>
                        </m:r>
                      </m:den>
                    </m:f>
                    <m:r>
                      <a:rPr lang="fr-FR" b="0" i="1" smtClean="0">
                        <a:latin typeface="Cambria Math" panose="02040503050406030204" pitchFamily="18" charset="0"/>
                      </a:rPr>
                      <m:t>=</m:t>
                    </m:r>
                    <m:r>
                      <a:rPr lang="fr-FR" b="0" i="1" smtClean="0">
                        <a:latin typeface="Cambria Math" panose="02040503050406030204" pitchFamily="18" charset="0"/>
                      </a:rPr>
                      <m:t>𝑅</m:t>
                    </m:r>
                    <m:r>
                      <a:rPr lang="fr-FR" b="0" i="1" baseline="-25000" smtClean="0">
                        <a:latin typeface="Cambria Math" panose="02040503050406030204" pitchFamily="18" charset="0"/>
                      </a:rPr>
                      <m:t>1</m:t>
                    </m:r>
                    <m:r>
                      <a:rPr lang="fr-FR" b="0" i="1" smtClean="0">
                        <a:latin typeface="Cambria Math" panose="02040503050406030204" pitchFamily="18" charset="0"/>
                      </a:rPr>
                      <m:t> .  </m:t>
                    </m:r>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𝐿</m:t>
                    </m:r>
                    <m:r>
                      <a:rPr lang="fr-FR" b="0" i="1" baseline="-25000" smtClean="0">
                        <a:latin typeface="Cambria Math" panose="02040503050406030204" pitchFamily="18" charset="0"/>
                      </a:rPr>
                      <m:t>1</m:t>
                    </m:r>
                    <m:r>
                      <a:rPr lang="fr-FR" b="0" i="1" smtClean="0">
                        <a:latin typeface="Cambria Math" panose="02040503050406030204" pitchFamily="18" charset="0"/>
                      </a:rPr>
                      <m:t> </m:t>
                    </m:r>
                    <m:f>
                      <m:fPr>
                        <m:ctrlPr>
                          <a:rPr lang="fr-FR" b="0" i="1" smtClean="0">
                            <a:latin typeface="Cambria Math" panose="02040503050406030204" pitchFamily="18" charset="0"/>
                          </a:rPr>
                        </m:ctrlPr>
                      </m:fPr>
                      <m:num>
                        <m:r>
                          <a:rPr lang="fr-FR" b="0" i="1" smtClean="0">
                            <a:latin typeface="Cambria Math" panose="02040503050406030204" pitchFamily="18" charset="0"/>
                          </a:rPr>
                          <m:t>𝜕</m:t>
                        </m:r>
                        <m:r>
                          <a:rPr lang="fr-FR" b="0" i="1" smtClean="0">
                            <a:latin typeface="Cambria Math" panose="02040503050406030204" pitchFamily="18" charset="0"/>
                          </a:rPr>
                          <m:t>𝑖</m:t>
                        </m:r>
                      </m:num>
                      <m:den>
                        <m:r>
                          <a:rPr lang="fr-FR" b="0" i="1" smtClean="0">
                            <a:latin typeface="Cambria Math" panose="02040503050406030204" pitchFamily="18" charset="0"/>
                          </a:rPr>
                          <m:t>𝜕</m:t>
                        </m:r>
                        <m:r>
                          <a:rPr lang="fr-FR" b="0" i="1" smtClean="0">
                            <a:latin typeface="Cambria Math" panose="02040503050406030204" pitchFamily="18" charset="0"/>
                          </a:rPr>
                          <m:t>𝑡</m:t>
                        </m:r>
                      </m:den>
                    </m:f>
                  </m:oMath>
                </a14:m>
                <a:r>
                  <a:rPr lang="fr-FR" dirty="0" smtClean="0"/>
                  <a:t>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m:t>
                        </m:r>
                        <m:r>
                          <a:rPr lang="fr-FR" b="0" i="1" smtClean="0">
                            <a:latin typeface="Cambria Math" panose="02040503050406030204" pitchFamily="18" charset="0"/>
                          </a:rPr>
                          <m:t>𝑖</m:t>
                        </m:r>
                      </m:num>
                      <m:den>
                        <m:r>
                          <a:rPr lang="fr-FR" i="1">
                            <a:latin typeface="Cambria Math" panose="02040503050406030204" pitchFamily="18" charset="0"/>
                          </a:rPr>
                          <m:t>𝜕</m:t>
                        </m:r>
                        <m:r>
                          <a:rPr lang="fr-FR" i="1">
                            <a:latin typeface="Cambria Math" panose="02040503050406030204" pitchFamily="18" charset="0"/>
                          </a:rPr>
                          <m:t>𝑥</m:t>
                        </m:r>
                      </m:den>
                    </m:f>
                    <m:r>
                      <a:rPr lang="fr-FR" i="1">
                        <a:latin typeface="Cambria Math" panose="02040503050406030204" pitchFamily="18" charset="0"/>
                      </a:rPr>
                      <m:t>=</m:t>
                    </m:r>
                    <m:r>
                      <a:rPr lang="fr-FR" b="0" i="1" smtClean="0">
                        <a:latin typeface="Cambria Math" panose="02040503050406030204" pitchFamily="18" charset="0"/>
                      </a:rPr>
                      <m:t>𝐺</m:t>
                    </m:r>
                    <m:r>
                      <a:rPr lang="fr-FR" i="1" baseline="-25000">
                        <a:latin typeface="Cambria Math" panose="02040503050406030204" pitchFamily="18" charset="0"/>
                      </a:rPr>
                      <m:t>1</m:t>
                    </m:r>
                    <m:r>
                      <a:rPr lang="fr-FR" i="1">
                        <a:latin typeface="Cambria Math" panose="02040503050406030204" pitchFamily="18" charset="0"/>
                      </a:rPr>
                      <m:t> . </m:t>
                    </m:r>
                    <m:r>
                      <a:rPr lang="fr-FR" b="0" i="1" smtClean="0">
                        <a:latin typeface="Cambria Math" panose="02040503050406030204" pitchFamily="18" charset="0"/>
                      </a:rPr>
                      <m:t>𝑣</m:t>
                    </m:r>
                    <m:r>
                      <a:rPr lang="fr-FR" i="1">
                        <a:latin typeface="Cambria Math" panose="02040503050406030204" pitchFamily="18" charset="0"/>
                      </a:rPr>
                      <m:t>+</m:t>
                    </m:r>
                    <m:r>
                      <a:rPr lang="fr-FR" b="0" i="1" smtClean="0">
                        <a:latin typeface="Cambria Math" panose="02040503050406030204" pitchFamily="18" charset="0"/>
                      </a:rPr>
                      <m:t>𝐶</m:t>
                    </m:r>
                    <m:r>
                      <a:rPr lang="fr-FR" i="1" baseline="-25000">
                        <a:latin typeface="Cambria Math" panose="02040503050406030204" pitchFamily="18" charset="0"/>
                      </a:rPr>
                      <m:t>1</m:t>
                    </m:r>
                    <m:r>
                      <a:rPr lang="fr-FR" i="1">
                        <a:latin typeface="Cambria Math" panose="02040503050406030204" pitchFamily="18" charset="0"/>
                      </a:rPr>
                      <m:t> </m:t>
                    </m:r>
                    <m:f>
                      <m:fPr>
                        <m:ctrlPr>
                          <a:rPr lang="fr-FR" i="1">
                            <a:latin typeface="Cambria Math" panose="02040503050406030204" pitchFamily="18" charset="0"/>
                          </a:rPr>
                        </m:ctrlPr>
                      </m:fPr>
                      <m:num>
                        <m:r>
                          <a:rPr lang="fr-FR" i="1">
                            <a:latin typeface="Cambria Math" panose="02040503050406030204" pitchFamily="18" charset="0"/>
                          </a:rPr>
                          <m:t>𝜕</m:t>
                        </m:r>
                        <m:r>
                          <a:rPr lang="fr-FR" b="0" i="1" smtClean="0">
                            <a:latin typeface="Cambria Math" panose="02040503050406030204" pitchFamily="18" charset="0"/>
                          </a:rPr>
                          <m:t>𝑣</m:t>
                        </m:r>
                      </m:num>
                      <m:den>
                        <m:r>
                          <a:rPr lang="fr-FR" i="1">
                            <a:latin typeface="Cambria Math" panose="02040503050406030204" pitchFamily="18" charset="0"/>
                          </a:rPr>
                          <m:t>𝜕</m:t>
                        </m:r>
                        <m:r>
                          <a:rPr lang="fr-FR" i="1">
                            <a:latin typeface="Cambria Math" panose="02040503050406030204" pitchFamily="18" charset="0"/>
                          </a:rPr>
                          <m:t>𝑡</m:t>
                        </m:r>
                      </m:den>
                    </m:f>
                  </m:oMath>
                </a14:m>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2"/>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422</a:t>
            </a:fld>
            <a:endParaRPr lang="fr-BE" dirty="0"/>
          </a:p>
        </p:txBody>
      </p:sp>
      <p:pic>
        <p:nvPicPr>
          <p:cNvPr id="8" name="Image 7"/>
          <p:cNvPicPr>
            <a:picLocks noChangeAspect="1"/>
          </p:cNvPicPr>
          <p:nvPr/>
        </p:nvPicPr>
        <p:blipFill>
          <a:blip r:embed="rId3"/>
          <a:stretch>
            <a:fillRect/>
          </a:stretch>
        </p:blipFill>
        <p:spPr>
          <a:xfrm>
            <a:off x="2411760" y="2780928"/>
            <a:ext cx="3876432" cy="1296144"/>
          </a:xfrm>
          <a:prstGeom prst="rect">
            <a:avLst/>
          </a:prstGeom>
        </p:spPr>
      </p:pic>
    </p:spTree>
    <p:extLst>
      <p:ext uri="{BB962C8B-B14F-4D97-AF65-F5344CB8AC3E}">
        <p14:creationId xmlns:p14="http://schemas.microsoft.com/office/powerpoint/2010/main" val="1275136661"/>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Équations de propagation</a:t>
            </a:r>
          </a:p>
          <a:p>
            <a:pPr lvl="1"/>
            <a:r>
              <a:rPr lang="fr-FR" dirty="0"/>
              <a:t>En dérivant </a:t>
            </a:r>
            <a:r>
              <a:rPr lang="fr-FR" dirty="0" smtClean="0"/>
              <a:t>les équations respectivement par </a:t>
            </a:r>
            <a:r>
              <a:rPr lang="fr-FR" dirty="0"/>
              <a:t>rapport à x et </a:t>
            </a:r>
            <a:r>
              <a:rPr lang="fr-FR" dirty="0" smtClean="0"/>
              <a:t>par </a:t>
            </a:r>
            <a:r>
              <a:rPr lang="fr-FR" dirty="0"/>
              <a:t>rapport au temps, on obtient </a:t>
            </a:r>
            <a:r>
              <a:rPr lang="fr-FR" dirty="0" smtClean="0"/>
              <a:t>finalement des équations différentielles dont la solution générale pour l'onde de tension est : </a:t>
            </a:r>
          </a:p>
          <a:p>
            <a:pPr marL="457200" lvl="1" indent="0" algn="ctr">
              <a:buNone/>
            </a:pPr>
            <a:r>
              <a:rPr lang="fr-FR" sz="2600" dirty="0" smtClean="0"/>
              <a:t>V = A</a:t>
            </a:r>
            <a:r>
              <a:rPr lang="fr-FR" sz="2600" baseline="-25000" dirty="0" smtClean="0"/>
              <a:t>r </a:t>
            </a:r>
            <a:r>
              <a:rPr lang="fr-FR" sz="2600" dirty="0" smtClean="0"/>
              <a:t>e</a:t>
            </a:r>
            <a:r>
              <a:rPr lang="el-GR" sz="2600" baseline="30000" dirty="0" smtClean="0"/>
              <a:t>γ</a:t>
            </a:r>
            <a:r>
              <a:rPr lang="fr-FR" sz="2600" baseline="30000" dirty="0" smtClean="0"/>
              <a:t>x</a:t>
            </a:r>
            <a:r>
              <a:rPr lang="fr-FR" sz="2600" dirty="0" smtClean="0"/>
              <a:t> + B</a:t>
            </a:r>
            <a:r>
              <a:rPr lang="fr-FR" sz="2600" baseline="-25000" dirty="0" smtClean="0"/>
              <a:t>i </a:t>
            </a:r>
            <a:r>
              <a:rPr lang="fr-FR" sz="2600" dirty="0" smtClean="0"/>
              <a:t>e</a:t>
            </a:r>
            <a:r>
              <a:rPr lang="fr-FR" sz="2600" baseline="30000" dirty="0" smtClean="0"/>
              <a:t>-</a:t>
            </a:r>
            <a:r>
              <a:rPr lang="el-GR" sz="2600" baseline="30000" dirty="0" smtClean="0"/>
              <a:t>γ</a:t>
            </a:r>
            <a:r>
              <a:rPr lang="fr-FR" sz="2600" baseline="30000" dirty="0"/>
              <a:t>x</a:t>
            </a:r>
            <a:endParaRPr lang="fr-FR" sz="2600" baseline="30000" dirty="0" smtClean="0"/>
          </a:p>
          <a:p>
            <a:pPr lvl="1"/>
            <a:r>
              <a:rPr lang="fr-FR" dirty="0" smtClean="0"/>
              <a:t>Ou encore  </a:t>
            </a:r>
            <a:endParaRPr lang="fr-FR" dirty="0"/>
          </a:p>
          <a:p>
            <a:pPr marL="457200" lvl="1" indent="0" algn="ctr">
              <a:buNone/>
            </a:pPr>
            <a:r>
              <a:rPr lang="fr-FR" sz="2600" dirty="0"/>
              <a:t>V = A</a:t>
            </a:r>
            <a:r>
              <a:rPr lang="fr-FR" sz="2600" baseline="-25000" dirty="0"/>
              <a:t>r </a:t>
            </a:r>
            <a:r>
              <a:rPr lang="fr-FR" sz="2600" dirty="0" smtClean="0"/>
              <a:t>e</a:t>
            </a:r>
            <a:r>
              <a:rPr lang="el-GR" sz="2600" baseline="30000" dirty="0" smtClean="0"/>
              <a:t>α</a:t>
            </a:r>
            <a:r>
              <a:rPr lang="fr-FR" sz="2600" baseline="30000" dirty="0" smtClean="0"/>
              <a:t>x</a:t>
            </a:r>
            <a:r>
              <a:rPr lang="fr-FR" sz="2600" dirty="0" smtClean="0"/>
              <a:t> </a:t>
            </a:r>
            <a:r>
              <a:rPr lang="fr-FR" sz="2600" dirty="0" err="1" smtClean="0"/>
              <a:t>e</a:t>
            </a:r>
            <a:r>
              <a:rPr lang="fr-FR" sz="2600" baseline="30000" dirty="0" err="1" smtClean="0"/>
              <a:t>j</a:t>
            </a:r>
            <a:r>
              <a:rPr lang="el-GR" sz="2600" baseline="30000" dirty="0" smtClean="0"/>
              <a:t>β</a:t>
            </a:r>
            <a:r>
              <a:rPr lang="fr-FR" sz="2600" baseline="30000" dirty="0" smtClean="0"/>
              <a:t>x</a:t>
            </a:r>
            <a:r>
              <a:rPr lang="fr-FR" sz="2600" dirty="0" smtClean="0"/>
              <a:t> </a:t>
            </a:r>
            <a:r>
              <a:rPr lang="fr-FR" sz="2600" dirty="0"/>
              <a:t>+ B</a:t>
            </a:r>
            <a:r>
              <a:rPr lang="fr-FR" sz="2600" baseline="-25000" dirty="0"/>
              <a:t>i </a:t>
            </a:r>
            <a:r>
              <a:rPr lang="fr-FR" sz="2600" dirty="0" smtClean="0"/>
              <a:t> e</a:t>
            </a:r>
            <a:r>
              <a:rPr lang="fr-FR" sz="2600" baseline="30000" dirty="0" smtClean="0"/>
              <a:t>-</a:t>
            </a:r>
            <a:r>
              <a:rPr lang="el-GR" sz="2600" baseline="30000" dirty="0" smtClean="0"/>
              <a:t>α</a:t>
            </a:r>
            <a:r>
              <a:rPr lang="fr-FR" sz="2600" baseline="30000" dirty="0" smtClean="0"/>
              <a:t>x</a:t>
            </a:r>
            <a:r>
              <a:rPr lang="fr-FR" sz="2600" dirty="0" smtClean="0"/>
              <a:t> e</a:t>
            </a:r>
            <a:r>
              <a:rPr lang="fr-FR" sz="2600" baseline="30000" dirty="0" smtClean="0"/>
              <a:t>-j</a:t>
            </a:r>
            <a:r>
              <a:rPr lang="el-GR" sz="2600" baseline="30000" dirty="0"/>
              <a:t>β</a:t>
            </a:r>
            <a:r>
              <a:rPr lang="fr-FR" sz="2600" baseline="30000" dirty="0" smtClean="0"/>
              <a:t>x</a:t>
            </a:r>
            <a:endParaRPr lang="fr-FR" sz="2600" baseline="30000" dirty="0"/>
          </a:p>
          <a:p>
            <a:pPr marL="457200" lvl="1" indent="0">
              <a:buNone/>
            </a:pPr>
            <a:endParaRPr lang="fr-FR" dirty="0" smtClean="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423</a:t>
            </a:fld>
            <a:endParaRPr lang="fr-BE" dirty="0"/>
          </a:p>
        </p:txBody>
      </p:sp>
      <p:pic>
        <p:nvPicPr>
          <p:cNvPr id="11" name="Image 10"/>
          <p:cNvPicPr>
            <a:picLocks noChangeAspect="1"/>
          </p:cNvPicPr>
          <p:nvPr/>
        </p:nvPicPr>
        <p:blipFill rotWithShape="1">
          <a:blip r:embed="rId3">
            <a:extLst>
              <a:ext uri="{28A0092B-C50C-407E-A947-70E740481C1C}">
                <a14:useLocalDpi xmlns:a14="http://schemas.microsoft.com/office/drawing/2010/main" val="0"/>
              </a:ext>
            </a:extLst>
          </a:blip>
          <a:srcRect l="9379" b="18710"/>
          <a:stretch/>
        </p:blipFill>
        <p:spPr>
          <a:xfrm>
            <a:off x="1633194" y="4523097"/>
            <a:ext cx="2578766" cy="1642207"/>
          </a:xfrm>
          <a:prstGeom prst="rect">
            <a:avLst/>
          </a:prstGeom>
          <a:scene3d>
            <a:camera prst="orthographicFront">
              <a:rot lat="0" lon="0" rev="0"/>
            </a:camera>
            <a:lightRig rig="threePt" dir="t"/>
          </a:scene3d>
        </p:spPr>
      </p:pic>
      <p:pic>
        <p:nvPicPr>
          <p:cNvPr id="12" name="Image 11"/>
          <p:cNvPicPr>
            <a:picLocks noChangeAspect="1"/>
          </p:cNvPicPr>
          <p:nvPr/>
        </p:nvPicPr>
        <p:blipFill rotWithShape="1">
          <a:blip r:embed="rId3">
            <a:extLst>
              <a:ext uri="{28A0092B-C50C-407E-A947-70E740481C1C}">
                <a14:useLocalDpi xmlns:a14="http://schemas.microsoft.com/office/drawing/2010/main" val="0"/>
              </a:ext>
            </a:extLst>
          </a:blip>
          <a:srcRect l="9379" b="18711"/>
          <a:stretch/>
        </p:blipFill>
        <p:spPr>
          <a:xfrm>
            <a:off x="4719442" y="4866867"/>
            <a:ext cx="2600715" cy="1094097"/>
          </a:xfrm>
          <a:prstGeom prst="rect">
            <a:avLst/>
          </a:prstGeom>
          <a:scene3d>
            <a:camera prst="orthographicFront">
              <a:rot lat="0" lon="10800000" rev="0"/>
            </a:camera>
            <a:lightRig rig="threePt" dir="t"/>
          </a:scene3d>
        </p:spPr>
      </p:pic>
      <p:cxnSp>
        <p:nvCxnSpPr>
          <p:cNvPr id="9" name="Connecteur droit avec flèche 8"/>
          <p:cNvCxnSpPr/>
          <p:nvPr/>
        </p:nvCxnSpPr>
        <p:spPr>
          <a:xfrm flipV="1">
            <a:off x="1501519" y="4509120"/>
            <a:ext cx="2239009" cy="249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flipV="1">
            <a:off x="5508104" y="4653136"/>
            <a:ext cx="225558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1429250" y="4149080"/>
            <a:ext cx="1462260" cy="369332"/>
          </a:xfrm>
          <a:prstGeom prst="rect">
            <a:avLst/>
          </a:prstGeom>
          <a:noFill/>
        </p:spPr>
        <p:txBody>
          <a:bodyPr wrap="none" rtlCol="0">
            <a:spAutoFit/>
          </a:bodyPr>
          <a:lstStyle/>
          <a:p>
            <a:r>
              <a:rPr lang="fr-FR" dirty="0" smtClean="0"/>
              <a:t>Onde incidente</a:t>
            </a:r>
            <a:endParaRPr lang="fr-FR" dirty="0"/>
          </a:p>
        </p:txBody>
      </p:sp>
      <p:sp>
        <p:nvSpPr>
          <p:cNvPr id="14" name="ZoneTexte 13"/>
          <p:cNvSpPr txBox="1"/>
          <p:nvPr/>
        </p:nvSpPr>
        <p:spPr>
          <a:xfrm>
            <a:off x="6436147" y="4293096"/>
            <a:ext cx="1418978" cy="369332"/>
          </a:xfrm>
          <a:prstGeom prst="rect">
            <a:avLst/>
          </a:prstGeom>
          <a:noFill/>
        </p:spPr>
        <p:txBody>
          <a:bodyPr wrap="square" rtlCol="0">
            <a:spAutoFit/>
          </a:bodyPr>
          <a:lstStyle/>
          <a:p>
            <a:r>
              <a:rPr lang="fr-FR" dirty="0" smtClean="0"/>
              <a:t>Onde réfléchie</a:t>
            </a:r>
            <a:endParaRPr lang="fr-FR" dirty="0"/>
          </a:p>
        </p:txBody>
      </p:sp>
      <p:pic>
        <p:nvPicPr>
          <p:cNvPr id="15" name="Image 14"/>
          <p:cNvPicPr>
            <a:picLocks noChangeAspect="1"/>
          </p:cNvPicPr>
          <p:nvPr/>
        </p:nvPicPr>
        <p:blipFill rotWithShape="1">
          <a:blip r:embed="rId3">
            <a:extLst>
              <a:ext uri="{28A0092B-C50C-407E-A947-70E740481C1C}">
                <a14:useLocalDpi xmlns:a14="http://schemas.microsoft.com/office/drawing/2010/main" val="0"/>
              </a:ext>
            </a:extLst>
          </a:blip>
          <a:srcRect l="9379" b="18711"/>
          <a:stretch/>
        </p:blipFill>
        <p:spPr>
          <a:xfrm>
            <a:off x="4719442" y="4846151"/>
            <a:ext cx="2600715" cy="1094097"/>
          </a:xfrm>
          <a:prstGeom prst="rect">
            <a:avLst/>
          </a:prstGeom>
          <a:scene3d>
            <a:camera prst="orthographicFront">
              <a:rot lat="0" lon="10800000" rev="0"/>
            </a:camera>
            <a:lightRig rig="threePt" dir="t"/>
          </a:scene3d>
        </p:spPr>
      </p:pic>
    </p:spTree>
    <p:extLst>
      <p:ext uri="{BB962C8B-B14F-4D97-AF65-F5344CB8AC3E}">
        <p14:creationId xmlns:p14="http://schemas.microsoft.com/office/powerpoint/2010/main" val="12656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33333E-6 -1.85185E-6 L -0.3559 0.0044 " pathEditMode="relative" rAng="0" ptsTypes="AA">
                                      <p:cBhvr>
                                        <p:cTn id="14" dur="2000" fill="hold"/>
                                        <p:tgtEl>
                                          <p:spTgt spid="12"/>
                                        </p:tgtEl>
                                        <p:attrNameLst>
                                          <p:attrName>ppt_x</p:attrName>
                                          <p:attrName>ppt_y</p:attrName>
                                        </p:attrNameLst>
                                      </p:cBhvr>
                                      <p:rCtr x="-17795" y="208"/>
                                    </p:animMotion>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Analyse de la solution générale</a:t>
            </a:r>
          </a:p>
          <a:p>
            <a:pPr lvl="1"/>
            <a:r>
              <a:rPr lang="fr-FR" dirty="0" smtClean="0"/>
              <a:t>L'onde résultante est la combinaison d'une onde incidente et d'une onde réfléchie. </a:t>
            </a:r>
          </a:p>
          <a:p>
            <a:pPr lvl="1"/>
            <a:r>
              <a:rPr lang="fr-FR" dirty="0" smtClean="0"/>
              <a:t>Interférence? Pertes? Rendement? Quantité d'onde réfléchie?</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424</a:t>
            </a:fld>
            <a:endParaRPr lang="fr-BE" dirty="0"/>
          </a:p>
        </p:txBody>
      </p:sp>
      <p:pic>
        <p:nvPicPr>
          <p:cNvPr id="9" name="Image 8"/>
          <p:cNvPicPr>
            <a:picLocks noChangeAspect="1"/>
          </p:cNvPicPr>
          <p:nvPr/>
        </p:nvPicPr>
        <p:blipFill rotWithShape="1">
          <a:blip r:embed="rId2">
            <a:extLst>
              <a:ext uri="{28A0092B-C50C-407E-A947-70E740481C1C}">
                <a14:useLocalDpi xmlns:a14="http://schemas.microsoft.com/office/drawing/2010/main" val="0"/>
              </a:ext>
            </a:extLst>
          </a:blip>
          <a:srcRect l="9379" b="18711"/>
          <a:stretch/>
        </p:blipFill>
        <p:spPr>
          <a:xfrm>
            <a:off x="2411760" y="3068960"/>
            <a:ext cx="4522982" cy="2880320"/>
          </a:xfrm>
          <a:prstGeom prst="rect">
            <a:avLst/>
          </a:prstGeom>
          <a:scene3d>
            <a:camera prst="orthographicFront">
              <a:rot lat="0" lon="10800000" rev="0"/>
            </a:camera>
            <a:lightRig rig="threePt" dir="t"/>
          </a:scene3d>
        </p:spPr>
      </p:pic>
      <p:pic>
        <p:nvPicPr>
          <p:cNvPr id="10" name="Image 9"/>
          <p:cNvPicPr>
            <a:picLocks noChangeAspect="1"/>
          </p:cNvPicPr>
          <p:nvPr/>
        </p:nvPicPr>
        <p:blipFill rotWithShape="1">
          <a:blip r:embed="rId2">
            <a:extLst>
              <a:ext uri="{28A0092B-C50C-407E-A947-70E740481C1C}">
                <a14:useLocalDpi xmlns:a14="http://schemas.microsoft.com/office/drawing/2010/main" val="0"/>
              </a:ext>
            </a:extLst>
          </a:blip>
          <a:srcRect l="9379" b="18710"/>
          <a:stretch/>
        </p:blipFill>
        <p:spPr>
          <a:xfrm>
            <a:off x="2641306" y="3068960"/>
            <a:ext cx="4522982" cy="2880320"/>
          </a:xfrm>
          <a:prstGeom prst="rect">
            <a:avLst/>
          </a:prstGeom>
          <a:scene3d>
            <a:camera prst="orthographicFront">
              <a:rot lat="0" lon="0" rev="0"/>
            </a:camera>
            <a:lightRig rig="threePt" dir="t"/>
          </a:scene3d>
        </p:spPr>
      </p:pic>
      <p:sp>
        <p:nvSpPr>
          <p:cNvPr id="11" name="ZoneTexte 10"/>
          <p:cNvSpPr txBox="1"/>
          <p:nvPr/>
        </p:nvSpPr>
        <p:spPr>
          <a:xfrm>
            <a:off x="4172767" y="6021288"/>
            <a:ext cx="4971233" cy="215444"/>
          </a:xfrm>
          <a:prstGeom prst="rect">
            <a:avLst/>
          </a:prstGeom>
          <a:noFill/>
        </p:spPr>
        <p:txBody>
          <a:bodyPr wrap="none" rtlCol="0">
            <a:spAutoFit/>
          </a:bodyPr>
          <a:lstStyle/>
          <a:p>
            <a:r>
              <a:rPr lang="fr-FR" sz="800" dirty="0" smtClean="0"/>
              <a:t>Source : https</a:t>
            </a:r>
            <a:r>
              <a:rPr lang="fr-FR" sz="800" dirty="0"/>
              <a:t>://upload.wikimedia.org/wikipedia/commons/thumb/a/a2/Damped_sinewave.svg/524px-Damped_sinewave.svg.png</a:t>
            </a:r>
          </a:p>
        </p:txBody>
      </p:sp>
      <p:sp>
        <p:nvSpPr>
          <p:cNvPr id="12" name="ZoneTexte 11"/>
          <p:cNvSpPr txBox="1"/>
          <p:nvPr/>
        </p:nvSpPr>
        <p:spPr>
          <a:xfrm>
            <a:off x="8295546" y="5818867"/>
            <a:ext cx="854721" cy="246221"/>
          </a:xfrm>
          <a:prstGeom prst="rect">
            <a:avLst/>
          </a:prstGeom>
          <a:noFill/>
        </p:spPr>
        <p:txBody>
          <a:bodyPr wrap="none" rtlCol="0">
            <a:spAutoFit/>
          </a:bodyPr>
          <a:lstStyle/>
          <a:p>
            <a:r>
              <a:rPr lang="fr-FR" sz="1000" dirty="0">
                <a:hlinkClick r:id="rId3"/>
              </a:rPr>
              <a:t>CC BY-SA 3.0</a:t>
            </a:r>
            <a:endParaRPr lang="fr-FR" sz="1000" dirty="0"/>
          </a:p>
        </p:txBody>
      </p:sp>
    </p:spTree>
    <p:extLst>
      <p:ext uri="{BB962C8B-B14F-4D97-AF65-F5344CB8AC3E}">
        <p14:creationId xmlns:p14="http://schemas.microsoft.com/office/powerpoint/2010/main" val="417895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smtClean="0">
                    <a:solidFill>
                      <a:schemeClr val="accent6">
                        <a:lumMod val="75000"/>
                      </a:schemeClr>
                    </a:solidFill>
                  </a:rPr>
                  <a:t>Caractéristiques de ces ondes</a:t>
                </a:r>
              </a:p>
              <a:p>
                <a:pPr lvl="1"/>
                <a:r>
                  <a:rPr lang="fr-FR" dirty="0"/>
                  <a:t>P</a:t>
                </a:r>
                <a:r>
                  <a:rPr lang="fr-FR" dirty="0" smtClean="0"/>
                  <a:t>ériodicité </a:t>
                </a:r>
                <a:r>
                  <a:rPr lang="fr-FR" dirty="0"/>
                  <a:t>dans le </a:t>
                </a:r>
                <a:r>
                  <a:rPr lang="fr-FR" dirty="0" smtClean="0"/>
                  <a:t>temps</a:t>
                </a:r>
              </a:p>
              <a:p>
                <a:pPr marL="457200" lvl="1" indent="0" algn="ctr">
                  <a:buNone/>
                </a:pPr>
                <a:r>
                  <a:rPr lang="fr-FR" sz="2600" dirty="0" smtClean="0"/>
                  <a:t>T = </a:t>
                </a:r>
                <a14:m>
                  <m:oMath xmlns:m="http://schemas.openxmlformats.org/officeDocument/2006/math">
                    <m:f>
                      <m:fPr>
                        <m:ctrlPr>
                          <a:rPr lang="fr-FR" sz="2600" i="1" smtClean="0">
                            <a:latin typeface="Cambria Math" panose="02040503050406030204" pitchFamily="18" charset="0"/>
                          </a:rPr>
                        </m:ctrlPr>
                      </m:fPr>
                      <m:num>
                        <m:r>
                          <a:rPr lang="fr-FR" sz="2600" b="0" i="1" smtClean="0">
                            <a:latin typeface="Cambria Math" panose="02040503050406030204" pitchFamily="18" charset="0"/>
                          </a:rPr>
                          <m:t>2</m:t>
                        </m:r>
                        <m:r>
                          <m:rPr>
                            <m:sty m:val="p"/>
                          </m:rPr>
                          <a:rPr lang="el-GR" sz="2600" b="0" i="1" smtClean="0">
                            <a:latin typeface="Cambria Math" panose="02040503050406030204" pitchFamily="18" charset="0"/>
                          </a:rPr>
                          <m:t>π</m:t>
                        </m:r>
                      </m:num>
                      <m:den>
                        <m:r>
                          <m:rPr>
                            <m:sty m:val="p"/>
                          </m:rPr>
                          <a:rPr lang="el-GR" sz="2600" i="1" smtClean="0">
                            <a:latin typeface="Cambria Math" panose="02040503050406030204" pitchFamily="18" charset="0"/>
                          </a:rPr>
                          <m:t>ω</m:t>
                        </m:r>
                      </m:den>
                    </m:f>
                  </m:oMath>
                </a14:m>
                <a:endParaRPr lang="fr-FR" sz="2600" dirty="0" smtClean="0"/>
              </a:p>
              <a:p>
                <a:pPr lvl="1"/>
                <a:r>
                  <a:rPr lang="fr-FR" dirty="0"/>
                  <a:t>P</a:t>
                </a:r>
                <a:r>
                  <a:rPr lang="fr-FR" dirty="0" smtClean="0"/>
                  <a:t>ériodicité </a:t>
                </a:r>
                <a:r>
                  <a:rPr lang="fr-FR" dirty="0"/>
                  <a:t>dans </a:t>
                </a:r>
                <a:r>
                  <a:rPr lang="fr-FR" dirty="0" smtClean="0"/>
                  <a:t>l’espace</a:t>
                </a:r>
              </a:p>
              <a:p>
                <a:pPr marL="457200" lvl="1" indent="0" algn="ctr">
                  <a:buNone/>
                </a:pPr>
                <a:r>
                  <a:rPr lang="el-GR" sz="2600" dirty="0" smtClean="0"/>
                  <a:t>λ</a:t>
                </a:r>
                <a:r>
                  <a:rPr lang="fr-FR" sz="2600" dirty="0" smtClean="0"/>
                  <a:t> = </a:t>
                </a:r>
                <a14:m>
                  <m:oMath xmlns:m="http://schemas.openxmlformats.org/officeDocument/2006/math">
                    <m:f>
                      <m:fPr>
                        <m:ctrlPr>
                          <a:rPr lang="fr-FR" sz="2600" i="1" smtClean="0">
                            <a:latin typeface="Cambria Math" panose="02040503050406030204" pitchFamily="18" charset="0"/>
                          </a:rPr>
                        </m:ctrlPr>
                      </m:fPr>
                      <m:num>
                        <m:r>
                          <a:rPr lang="fr-FR" sz="2600" b="0" i="1" smtClean="0">
                            <a:latin typeface="Cambria Math" panose="02040503050406030204" pitchFamily="18" charset="0"/>
                          </a:rPr>
                          <m:t>2</m:t>
                        </m:r>
                        <m:r>
                          <m:rPr>
                            <m:sty m:val="p"/>
                          </m:rPr>
                          <a:rPr lang="el-GR" sz="2600" i="1">
                            <a:latin typeface="Cambria Math" panose="02040503050406030204" pitchFamily="18" charset="0"/>
                          </a:rPr>
                          <m:t>π</m:t>
                        </m:r>
                      </m:num>
                      <m:den>
                        <m:r>
                          <m:rPr>
                            <m:sty m:val="p"/>
                          </m:rPr>
                          <a:rPr lang="el-GR" sz="2600" i="1" smtClean="0">
                            <a:latin typeface="Cambria Math" panose="02040503050406030204" pitchFamily="18" charset="0"/>
                          </a:rPr>
                          <m:t>β</m:t>
                        </m:r>
                      </m:den>
                    </m:f>
                  </m:oMath>
                </a14:m>
                <a:endParaRPr lang="fr-FR" sz="2600" dirty="0" smtClean="0"/>
              </a:p>
              <a:p>
                <a:pPr lvl="1"/>
                <a:r>
                  <a:rPr lang="fr-FR" dirty="0" smtClean="0"/>
                  <a:t>Vitesse de propagation</a:t>
                </a:r>
              </a:p>
              <a:p>
                <a:pPr marL="457200" lvl="1" indent="0" algn="ctr">
                  <a:buNone/>
                </a:pPr>
                <a:r>
                  <a:rPr lang="fr-FR" sz="2600" dirty="0" err="1" smtClean="0"/>
                  <a:t>V</a:t>
                </a:r>
                <a:r>
                  <a:rPr lang="fr-FR" sz="2600" baseline="-25000" dirty="0" err="1" smtClean="0"/>
                  <a:t>p</a:t>
                </a:r>
                <a:r>
                  <a:rPr lang="fr-FR" sz="2600" dirty="0" smtClean="0"/>
                  <a:t> = </a:t>
                </a:r>
                <a14:m>
                  <m:oMath xmlns:m="http://schemas.openxmlformats.org/officeDocument/2006/math">
                    <m:f>
                      <m:fPr>
                        <m:ctrlPr>
                          <a:rPr lang="fr-FR" sz="2600" i="1">
                            <a:latin typeface="Cambria Math" panose="02040503050406030204" pitchFamily="18" charset="0"/>
                          </a:rPr>
                        </m:ctrlPr>
                      </m:fPr>
                      <m:num>
                        <m:r>
                          <m:rPr>
                            <m:sty m:val="p"/>
                          </m:rPr>
                          <a:rPr lang="el-GR" sz="2600" i="1">
                            <a:latin typeface="Cambria Math" panose="02040503050406030204" pitchFamily="18" charset="0"/>
                          </a:rPr>
                          <m:t>ω</m:t>
                        </m:r>
                      </m:num>
                      <m:den>
                        <m:r>
                          <m:rPr>
                            <m:sty m:val="p"/>
                          </m:rPr>
                          <a:rPr lang="el-GR" sz="2600" i="1" smtClean="0">
                            <a:latin typeface="Cambria Math" panose="02040503050406030204" pitchFamily="18" charset="0"/>
                          </a:rPr>
                          <m:t>β</m:t>
                        </m:r>
                      </m:den>
                    </m:f>
                  </m:oMath>
                </a14:m>
                <a:endParaRPr lang="fr-FR" sz="2600"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2"/>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425</a:t>
            </a:fld>
            <a:endParaRPr lang="fr-BE" dirty="0"/>
          </a:p>
        </p:txBody>
      </p:sp>
    </p:spTree>
    <p:extLst>
      <p:ext uri="{BB962C8B-B14F-4D97-AF65-F5344CB8AC3E}">
        <p14:creationId xmlns:p14="http://schemas.microsoft.com/office/powerpoint/2010/main" val="3481475648"/>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Équations de propagation</a:t>
                </a:r>
              </a:p>
              <a:p>
                <a:endParaRPr lang="fr-FR" dirty="0" smtClean="0"/>
              </a:p>
              <a:p>
                <a:pPr marL="0" indent="0">
                  <a:buNone/>
                </a:pPr>
                <a:r>
                  <a:rPr lang="fr-FR" dirty="0" smtClean="0"/>
                  <a:t>		</a:t>
                </a:r>
                <a14:m>
                  <m:oMath xmlns:m="http://schemas.openxmlformats.org/officeDocument/2006/math">
                    <m:r>
                      <a:rPr lang="fr-FR" i="1">
                        <a:latin typeface="Cambria Math" panose="02040503050406030204" pitchFamily="18" charset="0"/>
                      </a:rPr>
                      <m:t>𝑉</m:t>
                    </m:r>
                    <m:r>
                      <a:rPr lang="fr-FR" i="1" baseline="-25000">
                        <a:latin typeface="Cambria Math" panose="02040503050406030204" pitchFamily="18" charset="0"/>
                      </a:rPr>
                      <m:t>𝑥</m:t>
                    </m:r>
                    <m:r>
                      <a:rPr lang="fr-FR" i="1">
                        <a:latin typeface="Cambria Math" panose="02040503050406030204" pitchFamily="18" charset="0"/>
                      </a:rPr>
                      <m:t>=</m:t>
                    </m:r>
                    <m:r>
                      <a:rPr lang="fr-FR" i="1">
                        <a:latin typeface="Cambria Math" panose="02040503050406030204" pitchFamily="18" charset="0"/>
                      </a:rPr>
                      <m:t>𝑉</m:t>
                    </m:r>
                    <m:r>
                      <a:rPr lang="fr-FR" i="1" baseline="-25000">
                        <a:latin typeface="Cambria Math" panose="02040503050406030204" pitchFamily="18" charset="0"/>
                      </a:rPr>
                      <m:t>0</m:t>
                    </m:r>
                    <m:r>
                      <a:rPr lang="fr-FR" i="1">
                        <a:latin typeface="Cambria Math" panose="02040503050406030204" pitchFamily="18" charset="0"/>
                      </a:rPr>
                      <m:t> </m:t>
                    </m:r>
                    <m:r>
                      <a:rPr lang="fr-FR" i="1">
                        <a:latin typeface="Cambria Math" panose="02040503050406030204" pitchFamily="18" charset="0"/>
                      </a:rPr>
                      <m:t>𝑐h</m:t>
                    </m:r>
                    <m:r>
                      <a:rPr lang="fr-FR" i="1">
                        <a:latin typeface="Cambria Math" panose="02040503050406030204" pitchFamily="18" charset="0"/>
                      </a:rPr>
                      <m:t>(</m:t>
                    </m:r>
                    <m:r>
                      <m:rPr>
                        <m:sty m:val="p"/>
                      </m:rPr>
                      <a:rPr lang="el-GR" i="1">
                        <a:latin typeface="Cambria Math" panose="02040503050406030204" pitchFamily="18" charset="0"/>
                      </a:rPr>
                      <m:t>γ</m:t>
                    </m:r>
                  </m:oMath>
                </a14:m>
                <a:r>
                  <a:rPr lang="fr-FR" dirty="0"/>
                  <a:t>x) – I</a:t>
                </a:r>
                <a:r>
                  <a:rPr lang="fr-FR" baseline="-25000" dirty="0"/>
                  <a:t>0</a:t>
                </a:r>
                <a:r>
                  <a:rPr lang="fr-FR" dirty="0"/>
                  <a:t> </a:t>
                </a:r>
                <a:r>
                  <a:rPr lang="fr-FR" dirty="0" err="1"/>
                  <a:t>Z</a:t>
                </a:r>
                <a:r>
                  <a:rPr lang="fr-FR" baseline="-25000" dirty="0" err="1"/>
                  <a:t>c</a:t>
                </a:r>
                <a:r>
                  <a:rPr lang="fr-FR" dirty="0"/>
                  <a:t> sh(</a:t>
                </a:r>
                <a14:m>
                  <m:oMath xmlns:m="http://schemas.openxmlformats.org/officeDocument/2006/math">
                    <m:r>
                      <m:rPr>
                        <m:sty m:val="p"/>
                      </m:rPr>
                      <a:rPr lang="el-GR" i="1">
                        <a:latin typeface="Cambria Math" panose="02040503050406030204" pitchFamily="18" charset="0"/>
                      </a:rPr>
                      <m:t>γ</m:t>
                    </m:r>
                  </m:oMath>
                </a14:m>
                <a:r>
                  <a:rPr lang="fr-FR" dirty="0"/>
                  <a:t>x)</a:t>
                </a:r>
              </a:p>
              <a:p>
                <a:pPr marL="0" indent="0">
                  <a:buNone/>
                </a:pPr>
                <a:r>
                  <a:rPr lang="fr-FR" dirty="0"/>
                  <a:t>		I</a:t>
                </a:r>
                <a:r>
                  <a:rPr lang="fr-FR" baseline="-25000" dirty="0"/>
                  <a:t>x</a:t>
                </a:r>
                <a:r>
                  <a:rPr lang="fr-FR" dirty="0"/>
                  <a:t> = I</a:t>
                </a:r>
                <a:r>
                  <a:rPr lang="fr-FR" baseline="-25000" dirty="0"/>
                  <a:t>0 </a:t>
                </a:r>
                <a:r>
                  <a:rPr lang="fr-FR" dirty="0" err="1"/>
                  <a:t>ch</a:t>
                </a:r>
                <a:r>
                  <a:rPr lang="fr-FR" dirty="0"/>
                  <a:t>(</a:t>
                </a:r>
                <a14:m>
                  <m:oMath xmlns:m="http://schemas.openxmlformats.org/officeDocument/2006/math">
                    <m:r>
                      <m:rPr>
                        <m:sty m:val="p"/>
                      </m:rPr>
                      <a:rPr lang="el-GR" i="1">
                        <a:latin typeface="Cambria Math" panose="02040503050406030204" pitchFamily="18" charset="0"/>
                      </a:rPr>
                      <m:t>γ</m:t>
                    </m:r>
                  </m:oMath>
                </a14:m>
                <a:r>
                  <a:rPr lang="fr-FR" dirty="0"/>
                  <a:t>x) -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𝑉</m:t>
                        </m:r>
                        <m:r>
                          <a:rPr lang="fr-FR" i="1" baseline="-25000">
                            <a:latin typeface="Cambria Math" panose="02040503050406030204" pitchFamily="18" charset="0"/>
                          </a:rPr>
                          <m:t>0</m:t>
                        </m:r>
                      </m:num>
                      <m:den>
                        <m:r>
                          <a:rPr lang="fr-FR" i="1">
                            <a:latin typeface="Cambria Math" panose="02040503050406030204" pitchFamily="18" charset="0"/>
                          </a:rPr>
                          <m:t>𝑍</m:t>
                        </m:r>
                        <m:r>
                          <a:rPr lang="fr-FR" i="1" baseline="-25000">
                            <a:latin typeface="Cambria Math" panose="02040503050406030204" pitchFamily="18" charset="0"/>
                          </a:rPr>
                          <m:t>𝑐</m:t>
                        </m:r>
                      </m:den>
                    </m:f>
                    <m:r>
                      <a:rPr lang="fr-FR" i="1">
                        <a:latin typeface="Cambria Math" panose="02040503050406030204" pitchFamily="18" charset="0"/>
                      </a:rPr>
                      <m:t> </m:t>
                    </m:r>
                    <m:r>
                      <a:rPr lang="fr-FR" i="1">
                        <a:latin typeface="Cambria Math" panose="02040503050406030204" pitchFamily="18" charset="0"/>
                      </a:rPr>
                      <m:t>𝑠h</m:t>
                    </m:r>
                    <m:r>
                      <a:rPr lang="fr-FR" i="1">
                        <a:latin typeface="Cambria Math" panose="02040503050406030204" pitchFamily="18" charset="0"/>
                      </a:rPr>
                      <m:t> (</m:t>
                    </m:r>
                    <m:r>
                      <m:rPr>
                        <m:sty m:val="p"/>
                      </m:rPr>
                      <a:rPr lang="el-GR" i="1">
                        <a:latin typeface="Cambria Math" panose="02040503050406030204" pitchFamily="18" charset="0"/>
                      </a:rPr>
                      <m:t>γ</m:t>
                    </m:r>
                  </m:oMath>
                </a14:m>
                <a:r>
                  <a:rPr lang="fr-FR" dirty="0"/>
                  <a:t>x)</a:t>
                </a:r>
              </a:p>
              <a:p>
                <a:pPr marL="0" indent="0">
                  <a:buNone/>
                </a:pPr>
                <a:endParaRPr lang="fr-FR" dirty="0"/>
              </a:p>
              <a:p>
                <a:pPr lvl="1"/>
                <a:r>
                  <a:rPr lang="fr-FR" dirty="0" smtClean="0"/>
                  <a:t>Où </a:t>
                </a:r>
              </a:p>
              <a:p>
                <a:pPr marL="0" indent="0">
                  <a:buNone/>
                </a:pPr>
                <a:r>
                  <a:rPr lang="fr-FR" dirty="0" smtClean="0"/>
                  <a:t>		</a:t>
                </a:r>
                <a:r>
                  <a:rPr lang="fr-FR" dirty="0" err="1" smtClean="0"/>
                  <a:t>Zc</a:t>
                </a:r>
                <a:r>
                  <a:rPr lang="fr-FR" dirty="0" smtClean="0"/>
                  <a:t> = </a:t>
                </a:r>
                <a14:m>
                  <m:oMath xmlns:m="http://schemas.openxmlformats.org/officeDocument/2006/math">
                    <m:rad>
                      <m:radPr>
                        <m:degHide m:val="on"/>
                        <m:ctrlPr>
                          <a:rPr lang="fr-FR" i="1" smtClean="0">
                            <a:latin typeface="Cambria Math" panose="02040503050406030204" pitchFamily="18" charset="0"/>
                          </a:rPr>
                        </m:ctrlPr>
                      </m:radPr>
                      <m:deg/>
                      <m:e>
                        <m:sSup>
                          <m:sSupPr>
                            <m:ctrlPr>
                              <a:rPr lang="fr-FR" i="1" smtClean="0">
                                <a:latin typeface="Cambria Math" panose="02040503050406030204" pitchFamily="18" charset="0"/>
                              </a:rPr>
                            </m:ctrlPr>
                          </m:sSupPr>
                          <m:e>
                            <m:f>
                              <m:fPr>
                                <m:ctrlPr>
                                  <a:rPr lang="fr-FR" i="1" smtClean="0">
                                    <a:latin typeface="Cambria Math" panose="02040503050406030204" pitchFamily="18" charset="0"/>
                                  </a:rPr>
                                </m:ctrlPr>
                              </m:fPr>
                              <m:num>
                                <m:r>
                                  <a:rPr lang="fr-FR" b="0" i="1" smtClean="0">
                                    <a:latin typeface="Cambria Math" panose="02040503050406030204" pitchFamily="18" charset="0"/>
                                  </a:rPr>
                                  <m:t>𝑅</m:t>
                                </m:r>
                                <m:r>
                                  <a:rPr lang="fr-FR" b="0" i="1" baseline="-25000" smtClean="0">
                                    <a:latin typeface="Cambria Math" panose="02040503050406030204" pitchFamily="18" charset="0"/>
                                  </a:rPr>
                                  <m:t>1</m:t>
                                </m:r>
                                <m:r>
                                  <a:rPr lang="fr-FR" b="0" i="1" smtClean="0">
                                    <a:latin typeface="Cambria Math" panose="02040503050406030204" pitchFamily="18" charset="0"/>
                                  </a:rPr>
                                  <m:t>+</m:t>
                                </m:r>
                                <m:r>
                                  <a:rPr lang="fr-FR" b="0" i="1" smtClean="0">
                                    <a:latin typeface="Cambria Math" panose="02040503050406030204" pitchFamily="18" charset="0"/>
                                  </a:rPr>
                                  <m:t>𝑗</m:t>
                                </m:r>
                                <m:r>
                                  <a:rPr lang="fr-FR" b="0" i="1" smtClean="0">
                                    <a:latin typeface="Cambria Math" panose="02040503050406030204" pitchFamily="18" charset="0"/>
                                  </a:rPr>
                                  <m:t> </m:t>
                                </m:r>
                                <m:r>
                                  <m:rPr>
                                    <m:sty m:val="p"/>
                                  </m:rPr>
                                  <a:rPr lang="el-GR" b="0" i="1" smtClean="0">
                                    <a:latin typeface="Cambria Math" panose="02040503050406030204" pitchFamily="18" charset="0"/>
                                  </a:rPr>
                                  <m:t>ω</m:t>
                                </m:r>
                                <m:r>
                                  <a:rPr lang="fr-FR" b="0" i="1" smtClean="0">
                                    <a:latin typeface="Cambria Math" panose="02040503050406030204" pitchFamily="18" charset="0"/>
                                  </a:rPr>
                                  <m:t> </m:t>
                                </m:r>
                                <m:r>
                                  <a:rPr lang="fr-FR" b="0" i="1" smtClean="0">
                                    <a:latin typeface="Cambria Math" panose="02040503050406030204" pitchFamily="18" charset="0"/>
                                  </a:rPr>
                                  <m:t>𝐿</m:t>
                                </m:r>
                                <m:r>
                                  <a:rPr lang="fr-FR" b="0" i="1" baseline="-25000" smtClean="0">
                                    <a:latin typeface="Cambria Math" panose="02040503050406030204" pitchFamily="18" charset="0"/>
                                  </a:rPr>
                                  <m:t>1</m:t>
                                </m:r>
                              </m:num>
                              <m:den>
                                <m:r>
                                  <a:rPr lang="fr-FR" b="0" i="1" smtClean="0">
                                    <a:latin typeface="Cambria Math" panose="02040503050406030204" pitchFamily="18" charset="0"/>
                                  </a:rPr>
                                  <m:t>𝐺</m:t>
                                </m:r>
                                <m:r>
                                  <a:rPr lang="fr-FR" b="0" i="1" baseline="-25000" smtClean="0">
                                    <a:latin typeface="Cambria Math" panose="02040503050406030204" pitchFamily="18" charset="0"/>
                                  </a:rPr>
                                  <m:t>1</m:t>
                                </m:r>
                                <m:r>
                                  <a:rPr lang="fr-FR" b="0" i="1" smtClean="0">
                                    <a:latin typeface="Cambria Math" panose="02040503050406030204" pitchFamily="18" charset="0"/>
                                  </a:rPr>
                                  <m:t>+</m:t>
                                </m:r>
                                <m:r>
                                  <a:rPr lang="fr-FR" b="0" i="1" smtClean="0">
                                    <a:latin typeface="Cambria Math" panose="02040503050406030204" pitchFamily="18" charset="0"/>
                                  </a:rPr>
                                  <m:t>𝑗</m:t>
                                </m:r>
                                <m:r>
                                  <m:rPr>
                                    <m:sty m:val="p"/>
                                  </m:rPr>
                                  <a:rPr lang="el-GR" i="1">
                                    <a:latin typeface="Cambria Math" panose="02040503050406030204" pitchFamily="18" charset="0"/>
                                  </a:rPr>
                                  <m:t>ω</m:t>
                                </m:r>
                                <m:r>
                                  <a:rPr lang="fr-FR" b="0" i="1" smtClean="0">
                                    <a:latin typeface="Cambria Math" panose="02040503050406030204" pitchFamily="18" charset="0"/>
                                  </a:rPr>
                                  <m:t> </m:t>
                                </m:r>
                                <m:r>
                                  <a:rPr lang="fr-FR" b="0" i="1" smtClean="0">
                                    <a:latin typeface="Cambria Math" panose="02040503050406030204" pitchFamily="18" charset="0"/>
                                  </a:rPr>
                                  <m:t>𝐶</m:t>
                                </m:r>
                                <m:r>
                                  <a:rPr lang="fr-FR" b="0" i="1" baseline="-25000" smtClean="0">
                                    <a:latin typeface="Cambria Math" panose="02040503050406030204" pitchFamily="18" charset="0"/>
                                  </a:rPr>
                                  <m:t>1</m:t>
                                </m:r>
                              </m:den>
                            </m:f>
                          </m:e>
                          <m:sup/>
                        </m:sSup>
                      </m:e>
                    </m:rad>
                  </m:oMath>
                </a14:m>
                <a:endParaRPr lang="fr-FR" dirty="0" smtClean="0"/>
              </a:p>
              <a:p>
                <a:pPr marL="0" indent="0">
                  <a:buNone/>
                </a:pPr>
                <a:r>
                  <a:rPr lang="fr-FR" b="0" dirty="0" smtClean="0"/>
                  <a:t>		</a:t>
                </a:r>
              </a:p>
              <a:p>
                <a:pPr marL="0" indent="0">
                  <a:buNone/>
                </a:pPr>
                <a:r>
                  <a:rPr lang="fr-FR" sz="2800" dirty="0"/>
                  <a:t>	</a:t>
                </a:r>
                <a:r>
                  <a:rPr lang="fr-FR" sz="2800" dirty="0" smtClean="0"/>
                  <a:t>	</a:t>
                </a:r>
                <a:r>
                  <a:rPr lang="el-GR" sz="2800" dirty="0"/>
                  <a:t> </a:t>
                </a:r>
                <a14:m>
                  <m:oMath xmlns:m="http://schemas.openxmlformats.org/officeDocument/2006/math">
                    <m:r>
                      <m:rPr>
                        <m:sty m:val="p"/>
                      </m:rPr>
                      <a:rPr lang="el-GR" i="1">
                        <a:latin typeface="Cambria Math" panose="02040503050406030204" pitchFamily="18" charset="0"/>
                      </a:rPr>
                      <m:t>γ</m:t>
                    </m:r>
                  </m:oMath>
                </a14:m>
                <a:r>
                  <a:rPr lang="fr-FR" dirty="0" smtClean="0"/>
                  <a:t> = </a:t>
                </a:r>
                <a14:m>
                  <m:oMath xmlns:m="http://schemas.openxmlformats.org/officeDocument/2006/math">
                    <m:rad>
                      <m:radPr>
                        <m:degHide m:val="on"/>
                        <m:ctrlPr>
                          <a:rPr lang="fr-FR" i="1" smtClean="0">
                            <a:latin typeface="Cambria Math" panose="02040503050406030204" pitchFamily="18" charset="0"/>
                          </a:rPr>
                        </m:ctrlPr>
                      </m:radPr>
                      <m:deg/>
                      <m:e>
                        <m:r>
                          <a:rPr lang="fr-FR" b="0" i="1" smtClean="0">
                            <a:latin typeface="Cambria Math" panose="02040503050406030204" pitchFamily="18" charset="0"/>
                          </a:rPr>
                          <m:t>(</m:t>
                        </m:r>
                        <m:r>
                          <a:rPr lang="fr-FR" i="1">
                            <a:latin typeface="Cambria Math" panose="02040503050406030204" pitchFamily="18" charset="0"/>
                          </a:rPr>
                          <m:t>𝑅</m:t>
                        </m:r>
                        <m:r>
                          <a:rPr lang="fr-FR" i="1" baseline="-25000">
                            <a:latin typeface="Cambria Math" panose="02040503050406030204" pitchFamily="18" charset="0"/>
                          </a:rPr>
                          <m:t>1</m:t>
                        </m:r>
                        <m:r>
                          <a:rPr lang="fr-FR" i="1">
                            <a:latin typeface="Cambria Math" panose="02040503050406030204" pitchFamily="18" charset="0"/>
                          </a:rPr>
                          <m:t>+</m:t>
                        </m:r>
                        <m:r>
                          <m:rPr>
                            <m:nor/>
                          </m:rPr>
                          <a:rPr lang="fr-FR" dirty="0"/>
                          <m:t>j</m:t>
                        </m:r>
                        <m:r>
                          <a:rPr lang="fr-FR" b="0" i="1" dirty="0" smtClean="0">
                            <a:latin typeface="Cambria Math" panose="02040503050406030204" pitchFamily="18" charset="0"/>
                          </a:rPr>
                          <m:t> </m:t>
                        </m:r>
                        <m:r>
                          <m:rPr>
                            <m:sty m:val="p"/>
                          </m:rPr>
                          <a:rPr lang="el-GR" i="1">
                            <a:latin typeface="Cambria Math" panose="02040503050406030204" pitchFamily="18" charset="0"/>
                          </a:rPr>
                          <m:t>ω</m:t>
                        </m:r>
                        <m:r>
                          <m:rPr>
                            <m:nor/>
                          </m:rPr>
                          <a:rPr lang="fr-FR" b="0" i="0" smtClean="0">
                            <a:latin typeface="Cambria Math" panose="02040503050406030204" pitchFamily="18" charset="0"/>
                          </a:rPr>
                          <m:t> </m:t>
                        </m:r>
                        <m:r>
                          <m:rPr>
                            <m:nor/>
                          </m:rPr>
                          <a:rPr lang="fr-FR" dirty="0"/>
                          <m:t>L</m:t>
                        </m:r>
                        <m:r>
                          <m:rPr>
                            <m:nor/>
                          </m:rPr>
                          <a:rPr lang="fr-FR" baseline="-25000" dirty="0"/>
                          <m:t>1</m:t>
                        </m:r>
                        <m:r>
                          <m:rPr>
                            <m:nor/>
                          </m:rPr>
                          <a:rPr lang="fr-FR" b="0" i="0" dirty="0" smtClean="0"/>
                          <m:t>) (</m:t>
                        </m:r>
                        <m:r>
                          <m:rPr>
                            <m:nor/>
                          </m:rPr>
                          <a:rPr lang="fr-FR" b="0" i="0" dirty="0" smtClean="0"/>
                          <m:t>G</m:t>
                        </m:r>
                        <m:r>
                          <m:rPr>
                            <m:nor/>
                          </m:rPr>
                          <a:rPr lang="fr-FR" b="0" i="0" baseline="-25000" dirty="0" smtClean="0"/>
                          <m:t>1</m:t>
                        </m:r>
                        <m:r>
                          <m:rPr>
                            <m:nor/>
                          </m:rPr>
                          <a:rPr lang="fr-FR" b="0" i="0" dirty="0" smtClean="0"/>
                          <m:t> + </m:t>
                        </m:r>
                        <m:r>
                          <m:rPr>
                            <m:nor/>
                          </m:rPr>
                          <a:rPr lang="fr-FR" b="0" i="0" dirty="0" smtClean="0"/>
                          <m:t>j</m:t>
                        </m:r>
                        <m:r>
                          <m:rPr>
                            <m:nor/>
                          </m:rPr>
                          <a:rPr lang="fr-FR" b="0" i="0" dirty="0" smtClean="0"/>
                          <m:t> </m:t>
                        </m:r>
                      </m:e>
                    </m:rad>
                    <m:r>
                      <m:rPr>
                        <m:sty m:val="p"/>
                      </m:rPr>
                      <a:rPr lang="el-GR" i="1">
                        <a:latin typeface="Cambria Math" panose="02040503050406030204" pitchFamily="18" charset="0"/>
                      </a:rPr>
                      <m:t>ω</m:t>
                    </m:r>
                    <m:r>
                      <a:rPr lang="fr-FR" b="0" i="1" smtClean="0">
                        <a:latin typeface="Cambria Math" panose="02040503050406030204" pitchFamily="18" charset="0"/>
                      </a:rPr>
                      <m:t> </m:t>
                    </m:r>
                  </m:oMath>
                </a14:m>
                <a:r>
                  <a:rPr lang="fr-FR" dirty="0" smtClean="0"/>
                  <a:t>C</a:t>
                </a:r>
                <a:r>
                  <a:rPr lang="fr-FR" baseline="-25000" dirty="0" smtClean="0"/>
                  <a:t>1</a:t>
                </a:r>
                <a:r>
                  <a:rPr lang="fr-FR" dirty="0" smtClean="0"/>
                  <a:t>)</a:t>
                </a:r>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2"/>
                <a:stretch>
                  <a:fillRect l="-963" t="-906" b="-77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426</a:t>
            </a:fld>
            <a:endParaRPr lang="fr-BE" dirty="0"/>
          </a:p>
        </p:txBody>
      </p:sp>
      <p:sp>
        <p:nvSpPr>
          <p:cNvPr id="7" name="Rectangle 6"/>
          <p:cNvSpPr/>
          <p:nvPr/>
        </p:nvSpPr>
        <p:spPr>
          <a:xfrm>
            <a:off x="1907704" y="2276872"/>
            <a:ext cx="4464496"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8757151"/>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457200" y="1412776"/>
                <a:ext cx="8229600" cy="4896544"/>
              </a:xfrm>
            </p:spPr>
            <p:txBody>
              <a:bodyPr>
                <a:normAutofit lnSpcReduction="10000"/>
              </a:bodyPr>
              <a:lstStyle/>
              <a:p>
                <a:r>
                  <a:rPr lang="fr-FR" dirty="0" smtClean="0">
                    <a:solidFill>
                      <a:schemeClr val="accent6">
                        <a:lumMod val="75000"/>
                      </a:schemeClr>
                    </a:solidFill>
                  </a:rPr>
                  <a:t>Équations de propagation pour une ligne "sans pertes"</a:t>
                </a:r>
              </a:p>
              <a:p>
                <a:pPr lvl="1"/>
                <a:r>
                  <a:rPr lang="fr-FR" dirty="0" smtClean="0">
                    <a:solidFill>
                      <a:srgbClr val="0070C0"/>
                    </a:solidFill>
                  </a:rPr>
                  <a:t>Ligne sans pertes = sans pertes inductives ni capacitives</a:t>
                </a:r>
              </a:p>
              <a:p>
                <a:pPr marL="457200" lvl="1" indent="0">
                  <a:buNone/>
                </a:pPr>
                <a:r>
                  <a:rPr lang="fr-FR" sz="2600" dirty="0" smtClean="0"/>
                  <a:t>		</a:t>
                </a:r>
                <a14:m>
                  <m:oMath xmlns:m="http://schemas.openxmlformats.org/officeDocument/2006/math">
                    <m:r>
                      <a:rPr lang="fr-FR" sz="2600" i="1">
                        <a:latin typeface="Cambria Math" panose="02040503050406030204" pitchFamily="18" charset="0"/>
                      </a:rPr>
                      <m:t>𝑉</m:t>
                    </m:r>
                    <m:r>
                      <a:rPr lang="fr-FR" sz="2600" i="1" baseline="-25000">
                        <a:latin typeface="Cambria Math" panose="02040503050406030204" pitchFamily="18" charset="0"/>
                      </a:rPr>
                      <m:t>𝑥</m:t>
                    </m:r>
                    <m:r>
                      <a:rPr lang="fr-FR" sz="2600" i="1">
                        <a:latin typeface="Cambria Math" panose="02040503050406030204" pitchFamily="18" charset="0"/>
                      </a:rPr>
                      <m:t>=</m:t>
                    </m:r>
                    <m:r>
                      <a:rPr lang="fr-FR" sz="2600" i="1">
                        <a:latin typeface="Cambria Math" panose="02040503050406030204" pitchFamily="18" charset="0"/>
                      </a:rPr>
                      <m:t>𝑉</m:t>
                    </m:r>
                    <m:r>
                      <a:rPr lang="fr-FR" sz="2600" i="1" baseline="-25000" smtClean="0">
                        <a:latin typeface="Cambria Math" panose="02040503050406030204" pitchFamily="18" charset="0"/>
                      </a:rPr>
                      <m:t>0</m:t>
                    </m:r>
                    <m:r>
                      <a:rPr lang="fr-FR" sz="2600" i="1">
                        <a:latin typeface="Cambria Math" panose="02040503050406030204" pitchFamily="18" charset="0"/>
                      </a:rPr>
                      <m:t> </m:t>
                    </m:r>
                    <m:r>
                      <a:rPr lang="fr-FR" sz="2600" b="0" i="1" smtClean="0">
                        <a:latin typeface="Cambria Math" panose="02040503050406030204" pitchFamily="18" charset="0"/>
                      </a:rPr>
                      <m:t>𝑐𝑜𝑠</m:t>
                    </m:r>
                    <m:r>
                      <a:rPr lang="fr-FR" sz="2600" i="1">
                        <a:latin typeface="Cambria Math" panose="02040503050406030204" pitchFamily="18" charset="0"/>
                      </a:rPr>
                      <m:t>(</m:t>
                    </m:r>
                    <m:r>
                      <m:rPr>
                        <m:sty m:val="p"/>
                      </m:rPr>
                      <a:rPr lang="el-GR" sz="2600" i="1">
                        <a:latin typeface="Cambria Math" panose="02040503050406030204" pitchFamily="18" charset="0"/>
                      </a:rPr>
                      <m:t>β</m:t>
                    </m:r>
                  </m:oMath>
                </a14:m>
                <a:r>
                  <a:rPr lang="fr-FR" sz="2600" dirty="0"/>
                  <a:t>x) – </a:t>
                </a:r>
                <a:r>
                  <a:rPr lang="fr-FR" sz="2600" dirty="0" smtClean="0"/>
                  <a:t>j I</a:t>
                </a:r>
                <a:r>
                  <a:rPr lang="fr-FR" sz="2600" baseline="-25000" dirty="0" smtClean="0"/>
                  <a:t>0</a:t>
                </a:r>
                <a:r>
                  <a:rPr lang="fr-FR" sz="2600" dirty="0" smtClean="0"/>
                  <a:t> </a:t>
                </a:r>
                <a:r>
                  <a:rPr lang="fr-FR" sz="2600" dirty="0" err="1"/>
                  <a:t>Z</a:t>
                </a:r>
                <a:r>
                  <a:rPr lang="fr-FR" sz="2600" baseline="-25000" dirty="0" err="1"/>
                  <a:t>c</a:t>
                </a:r>
                <a:r>
                  <a:rPr lang="fr-FR" sz="2600" dirty="0"/>
                  <a:t> </a:t>
                </a:r>
                <a:r>
                  <a:rPr lang="fr-FR" sz="2600" dirty="0" smtClean="0"/>
                  <a:t>sin(</a:t>
                </a:r>
                <a14:m>
                  <m:oMath xmlns:m="http://schemas.openxmlformats.org/officeDocument/2006/math">
                    <m:r>
                      <m:rPr>
                        <m:sty m:val="p"/>
                      </m:rPr>
                      <a:rPr lang="el-GR" sz="2600" i="1">
                        <a:latin typeface="Cambria Math" panose="02040503050406030204" pitchFamily="18" charset="0"/>
                      </a:rPr>
                      <m:t>β</m:t>
                    </m:r>
                  </m:oMath>
                </a14:m>
                <a:r>
                  <a:rPr lang="fr-FR" sz="2600" dirty="0"/>
                  <a:t>x)</a:t>
                </a:r>
              </a:p>
              <a:p>
                <a:pPr marL="457200" lvl="1" indent="0">
                  <a:buNone/>
                </a:pPr>
                <a:r>
                  <a:rPr lang="fr-FR" sz="2600" dirty="0" smtClean="0"/>
                  <a:t>		I</a:t>
                </a:r>
                <a:r>
                  <a:rPr lang="fr-FR" sz="2600" baseline="-25000" dirty="0" smtClean="0"/>
                  <a:t>x</a:t>
                </a:r>
                <a:r>
                  <a:rPr lang="fr-FR" sz="2600" dirty="0" smtClean="0"/>
                  <a:t> </a:t>
                </a:r>
                <a:r>
                  <a:rPr lang="fr-FR" sz="2600" dirty="0"/>
                  <a:t>= I</a:t>
                </a:r>
                <a:r>
                  <a:rPr lang="fr-FR" sz="2600" baseline="-25000" dirty="0"/>
                  <a:t>0 </a:t>
                </a:r>
                <a:r>
                  <a:rPr lang="fr-FR" sz="2600" dirty="0" smtClean="0"/>
                  <a:t>cos(</a:t>
                </a:r>
                <a14:m>
                  <m:oMath xmlns:m="http://schemas.openxmlformats.org/officeDocument/2006/math">
                    <m:r>
                      <m:rPr>
                        <m:sty m:val="p"/>
                      </m:rPr>
                      <a:rPr lang="el-GR" sz="2600" i="1">
                        <a:latin typeface="Cambria Math" panose="02040503050406030204" pitchFamily="18" charset="0"/>
                      </a:rPr>
                      <m:t>β</m:t>
                    </m:r>
                  </m:oMath>
                </a14:m>
                <a:r>
                  <a:rPr lang="fr-FR" sz="2600" dirty="0"/>
                  <a:t>x) </a:t>
                </a:r>
                <a:r>
                  <a:rPr lang="fr-FR" sz="2600" dirty="0" smtClean="0"/>
                  <a:t>– j </a:t>
                </a:r>
                <a14:m>
                  <m:oMath xmlns:m="http://schemas.openxmlformats.org/officeDocument/2006/math">
                    <m:f>
                      <m:fPr>
                        <m:ctrlPr>
                          <a:rPr lang="fr-FR" sz="2600" i="1">
                            <a:latin typeface="Cambria Math" panose="02040503050406030204" pitchFamily="18" charset="0"/>
                          </a:rPr>
                        </m:ctrlPr>
                      </m:fPr>
                      <m:num>
                        <m:r>
                          <a:rPr lang="fr-FR" sz="2600" i="1">
                            <a:latin typeface="Cambria Math" panose="02040503050406030204" pitchFamily="18" charset="0"/>
                          </a:rPr>
                          <m:t>𝑉</m:t>
                        </m:r>
                        <m:r>
                          <a:rPr lang="fr-FR" sz="2600" i="1" baseline="-25000">
                            <a:latin typeface="Cambria Math" panose="02040503050406030204" pitchFamily="18" charset="0"/>
                          </a:rPr>
                          <m:t>0</m:t>
                        </m:r>
                      </m:num>
                      <m:den>
                        <m:r>
                          <a:rPr lang="fr-FR" sz="2600" i="1">
                            <a:latin typeface="Cambria Math" panose="02040503050406030204" pitchFamily="18" charset="0"/>
                          </a:rPr>
                          <m:t>𝑍</m:t>
                        </m:r>
                        <m:r>
                          <a:rPr lang="fr-FR" sz="2600" i="1" baseline="-25000">
                            <a:latin typeface="Cambria Math" panose="02040503050406030204" pitchFamily="18" charset="0"/>
                          </a:rPr>
                          <m:t>𝑐</m:t>
                        </m:r>
                      </m:den>
                    </m:f>
                    <m:r>
                      <a:rPr lang="fr-FR" sz="2600" i="1">
                        <a:latin typeface="Cambria Math" panose="02040503050406030204" pitchFamily="18" charset="0"/>
                      </a:rPr>
                      <m:t> </m:t>
                    </m:r>
                    <m:r>
                      <a:rPr lang="fr-FR" sz="2600" i="1">
                        <a:latin typeface="Cambria Math" panose="02040503050406030204" pitchFamily="18" charset="0"/>
                      </a:rPr>
                      <m:t>𝑠𝑖𝑛</m:t>
                    </m:r>
                    <m:r>
                      <a:rPr lang="fr-FR" sz="2600" i="1">
                        <a:latin typeface="Cambria Math" panose="02040503050406030204" pitchFamily="18" charset="0"/>
                      </a:rPr>
                      <m:t> (</m:t>
                    </m:r>
                    <m:r>
                      <m:rPr>
                        <m:sty m:val="p"/>
                      </m:rPr>
                      <a:rPr lang="el-GR" sz="2600" i="1">
                        <a:latin typeface="Cambria Math" panose="02040503050406030204" pitchFamily="18" charset="0"/>
                      </a:rPr>
                      <m:t>β</m:t>
                    </m:r>
                  </m:oMath>
                </a14:m>
                <a:r>
                  <a:rPr lang="fr-FR" sz="2600" dirty="0"/>
                  <a:t>x)</a:t>
                </a:r>
              </a:p>
              <a:p>
                <a:pPr lvl="1"/>
                <a:endParaRPr lang="fr-FR" dirty="0" smtClean="0"/>
              </a:p>
              <a:p>
                <a:pPr lvl="1"/>
                <a:r>
                  <a:rPr lang="fr-FR" dirty="0" smtClean="0">
                    <a:solidFill>
                      <a:srgbClr val="0070C0"/>
                    </a:solidFill>
                  </a:rPr>
                  <a:t>Expression des équations en fonction des </a:t>
                </a:r>
                <a:r>
                  <a:rPr lang="fr-FR" dirty="0">
                    <a:solidFill>
                      <a:srgbClr val="0070C0"/>
                    </a:solidFill>
                  </a:rPr>
                  <a:t>données du récepteur</a:t>
                </a:r>
              </a:p>
              <a:p>
                <a:pPr marL="457200" lvl="1" indent="0">
                  <a:buNone/>
                </a:pPr>
                <a:r>
                  <a:rPr lang="fr-FR" dirty="0" smtClean="0"/>
                  <a:t>		</a:t>
                </a:r>
                <a14:m>
                  <m:oMath xmlns:m="http://schemas.openxmlformats.org/officeDocument/2006/math">
                    <m:r>
                      <a:rPr lang="fr-FR" sz="2600" i="1">
                        <a:latin typeface="Cambria Math" panose="02040503050406030204" pitchFamily="18" charset="0"/>
                      </a:rPr>
                      <m:t>𝑉</m:t>
                    </m:r>
                    <m:r>
                      <a:rPr lang="fr-FR" sz="2600" i="1" baseline="-25000">
                        <a:latin typeface="Cambria Math" panose="02040503050406030204" pitchFamily="18" charset="0"/>
                      </a:rPr>
                      <m:t>𝑥</m:t>
                    </m:r>
                    <m:r>
                      <a:rPr lang="fr-FR" sz="2600" i="1">
                        <a:latin typeface="Cambria Math" panose="02040503050406030204" pitchFamily="18" charset="0"/>
                      </a:rPr>
                      <m:t>=</m:t>
                    </m:r>
                    <m:r>
                      <a:rPr lang="fr-FR" sz="2600" i="1">
                        <a:latin typeface="Cambria Math" panose="02040503050406030204" pitchFamily="18" charset="0"/>
                      </a:rPr>
                      <m:t>𝑉𝑟</m:t>
                    </m:r>
                    <m:r>
                      <a:rPr lang="fr-FR" sz="2600" i="1">
                        <a:latin typeface="Cambria Math" panose="02040503050406030204" pitchFamily="18" charset="0"/>
                      </a:rPr>
                      <m:t> </m:t>
                    </m:r>
                    <m:r>
                      <a:rPr lang="fr-FR" sz="2600" i="1">
                        <a:latin typeface="Cambria Math" panose="02040503050406030204" pitchFamily="18" charset="0"/>
                      </a:rPr>
                      <m:t>𝑐𝑜𝑠</m:t>
                    </m:r>
                    <m:r>
                      <a:rPr lang="fr-FR" sz="2600" i="1">
                        <a:latin typeface="Cambria Math" panose="02040503050406030204" pitchFamily="18" charset="0"/>
                      </a:rPr>
                      <m:t>(</m:t>
                    </m:r>
                    <m:r>
                      <m:rPr>
                        <m:sty m:val="p"/>
                      </m:rPr>
                      <a:rPr lang="el-GR" sz="2600" i="1">
                        <a:latin typeface="Cambria Math" panose="02040503050406030204" pitchFamily="18" charset="0"/>
                      </a:rPr>
                      <m:t>β</m:t>
                    </m:r>
                  </m:oMath>
                </a14:m>
                <a:r>
                  <a:rPr lang="fr-FR" sz="2600" dirty="0"/>
                  <a:t>x) </a:t>
                </a:r>
                <a:r>
                  <a:rPr lang="fr-FR" sz="2600" dirty="0" smtClean="0"/>
                  <a:t>+ </a:t>
                </a:r>
                <a:r>
                  <a:rPr lang="fr-FR" sz="2600" dirty="0"/>
                  <a:t>j </a:t>
                </a:r>
                <a:r>
                  <a:rPr lang="fr-FR" sz="2600" dirty="0" smtClean="0"/>
                  <a:t>I</a:t>
                </a:r>
                <a:r>
                  <a:rPr lang="fr-FR" sz="2600" baseline="-25000" dirty="0" smtClean="0"/>
                  <a:t>r</a:t>
                </a:r>
                <a:r>
                  <a:rPr lang="fr-FR" sz="2600" dirty="0" smtClean="0"/>
                  <a:t> </a:t>
                </a:r>
                <a:r>
                  <a:rPr lang="fr-FR" sz="2600" dirty="0" err="1"/>
                  <a:t>Z</a:t>
                </a:r>
                <a:r>
                  <a:rPr lang="fr-FR" sz="2600" baseline="-25000" dirty="0" err="1"/>
                  <a:t>c</a:t>
                </a:r>
                <a:r>
                  <a:rPr lang="fr-FR" sz="2600" dirty="0"/>
                  <a:t> sin(</a:t>
                </a:r>
                <a14:m>
                  <m:oMath xmlns:m="http://schemas.openxmlformats.org/officeDocument/2006/math">
                    <m:r>
                      <m:rPr>
                        <m:sty m:val="p"/>
                      </m:rPr>
                      <a:rPr lang="el-GR" sz="2600" i="1">
                        <a:latin typeface="Cambria Math" panose="02040503050406030204" pitchFamily="18" charset="0"/>
                      </a:rPr>
                      <m:t>β</m:t>
                    </m:r>
                  </m:oMath>
                </a14:m>
                <a:r>
                  <a:rPr lang="fr-FR" sz="2600" dirty="0"/>
                  <a:t>x)</a:t>
                </a:r>
              </a:p>
              <a:p>
                <a:pPr marL="457200" lvl="1" indent="0">
                  <a:buNone/>
                </a:pPr>
                <a:r>
                  <a:rPr lang="fr-FR" sz="2600" dirty="0"/>
                  <a:t>		I</a:t>
                </a:r>
                <a:r>
                  <a:rPr lang="fr-FR" sz="2600" baseline="-25000" dirty="0"/>
                  <a:t>x</a:t>
                </a:r>
                <a:r>
                  <a:rPr lang="fr-FR" sz="2600" dirty="0"/>
                  <a:t> = </a:t>
                </a:r>
                <a:r>
                  <a:rPr lang="fr-FR" sz="2600" dirty="0" smtClean="0"/>
                  <a:t>I</a:t>
                </a:r>
                <a:r>
                  <a:rPr lang="fr-FR" sz="2600" baseline="-25000" dirty="0" smtClean="0"/>
                  <a:t>r </a:t>
                </a:r>
                <a:r>
                  <a:rPr lang="fr-FR" sz="2600" dirty="0"/>
                  <a:t>cos(</a:t>
                </a:r>
                <a14:m>
                  <m:oMath xmlns:m="http://schemas.openxmlformats.org/officeDocument/2006/math">
                    <m:r>
                      <m:rPr>
                        <m:sty m:val="p"/>
                      </m:rPr>
                      <a:rPr lang="el-GR" sz="2600" i="1">
                        <a:latin typeface="Cambria Math" panose="02040503050406030204" pitchFamily="18" charset="0"/>
                      </a:rPr>
                      <m:t>β</m:t>
                    </m:r>
                  </m:oMath>
                </a14:m>
                <a:r>
                  <a:rPr lang="fr-FR" sz="2600" dirty="0"/>
                  <a:t>x) </a:t>
                </a:r>
                <a:r>
                  <a:rPr lang="fr-FR" sz="2600" dirty="0" smtClean="0"/>
                  <a:t>+ </a:t>
                </a:r>
                <a:r>
                  <a:rPr lang="fr-FR" sz="2600" dirty="0"/>
                  <a:t>j </a:t>
                </a:r>
                <a14:m>
                  <m:oMath xmlns:m="http://schemas.openxmlformats.org/officeDocument/2006/math">
                    <m:f>
                      <m:fPr>
                        <m:ctrlPr>
                          <a:rPr lang="fr-FR" sz="2600" i="1">
                            <a:latin typeface="Cambria Math" panose="02040503050406030204" pitchFamily="18" charset="0"/>
                          </a:rPr>
                        </m:ctrlPr>
                      </m:fPr>
                      <m:num>
                        <m:r>
                          <a:rPr lang="fr-FR" sz="2600" i="1">
                            <a:latin typeface="Cambria Math" panose="02040503050406030204" pitchFamily="18" charset="0"/>
                          </a:rPr>
                          <m:t>𝑉</m:t>
                        </m:r>
                        <m:r>
                          <a:rPr lang="fr-FR" sz="2600" b="0" i="1" baseline="-25000" smtClean="0">
                            <a:latin typeface="Cambria Math" panose="02040503050406030204" pitchFamily="18" charset="0"/>
                          </a:rPr>
                          <m:t>𝑟</m:t>
                        </m:r>
                      </m:num>
                      <m:den>
                        <m:r>
                          <a:rPr lang="fr-FR" sz="2600" i="1">
                            <a:latin typeface="Cambria Math" panose="02040503050406030204" pitchFamily="18" charset="0"/>
                          </a:rPr>
                          <m:t>𝑍</m:t>
                        </m:r>
                        <m:r>
                          <a:rPr lang="fr-FR" sz="2600" i="1" baseline="-25000">
                            <a:latin typeface="Cambria Math" panose="02040503050406030204" pitchFamily="18" charset="0"/>
                          </a:rPr>
                          <m:t>𝑐</m:t>
                        </m:r>
                      </m:den>
                    </m:f>
                    <m:r>
                      <a:rPr lang="fr-FR" sz="2600" i="1">
                        <a:latin typeface="Cambria Math" panose="02040503050406030204" pitchFamily="18" charset="0"/>
                      </a:rPr>
                      <m:t> </m:t>
                    </m:r>
                    <m:r>
                      <a:rPr lang="fr-FR" sz="2600" i="1">
                        <a:latin typeface="Cambria Math" panose="02040503050406030204" pitchFamily="18" charset="0"/>
                      </a:rPr>
                      <m:t>𝑠𝑖𝑛</m:t>
                    </m:r>
                    <m:r>
                      <a:rPr lang="fr-FR" sz="2600" i="1">
                        <a:latin typeface="Cambria Math" panose="02040503050406030204" pitchFamily="18" charset="0"/>
                      </a:rPr>
                      <m:t> (</m:t>
                    </m:r>
                    <m:r>
                      <m:rPr>
                        <m:sty m:val="p"/>
                      </m:rPr>
                      <a:rPr lang="el-GR" sz="2600" i="1">
                        <a:latin typeface="Cambria Math" panose="02040503050406030204" pitchFamily="18" charset="0"/>
                      </a:rPr>
                      <m:t>β</m:t>
                    </m:r>
                  </m:oMath>
                </a14:m>
                <a:r>
                  <a:rPr lang="fr-FR" sz="2600" dirty="0"/>
                  <a:t>x)</a:t>
                </a:r>
              </a:p>
              <a:p>
                <a:pPr lvl="1"/>
                <a:r>
                  <a:rPr lang="fr-FR" dirty="0" smtClean="0"/>
                  <a:t>où</a:t>
                </a:r>
                <a:endParaRPr lang="fr-FR" dirty="0"/>
              </a:p>
              <a:p>
                <a:pPr marL="0" indent="0" algn="ctr">
                  <a:buNone/>
                </a:pPr>
                <a:r>
                  <a:rPr lang="fr-FR" sz="2600" dirty="0" err="1" smtClean="0"/>
                  <a:t>Z</a:t>
                </a:r>
                <a:r>
                  <a:rPr lang="fr-FR" sz="2600" baseline="-25000" dirty="0" err="1" smtClean="0"/>
                  <a:t>c</a:t>
                </a:r>
                <a:r>
                  <a:rPr lang="fr-FR" sz="2600" dirty="0" smtClean="0"/>
                  <a:t> = </a:t>
                </a:r>
                <a14:m>
                  <m:oMath xmlns:m="http://schemas.openxmlformats.org/officeDocument/2006/math">
                    <m:rad>
                      <m:radPr>
                        <m:degHide m:val="on"/>
                        <m:ctrlPr>
                          <a:rPr lang="fr-FR" sz="2600" i="1" smtClean="0">
                            <a:latin typeface="Cambria Math" panose="02040503050406030204" pitchFamily="18" charset="0"/>
                          </a:rPr>
                        </m:ctrlPr>
                      </m:radPr>
                      <m:deg/>
                      <m:e>
                        <m:f>
                          <m:fPr>
                            <m:ctrlPr>
                              <a:rPr lang="fr-FR" sz="2600" i="1" smtClean="0">
                                <a:latin typeface="Cambria Math" panose="02040503050406030204" pitchFamily="18" charset="0"/>
                              </a:rPr>
                            </m:ctrlPr>
                          </m:fPr>
                          <m:num>
                            <m:r>
                              <a:rPr lang="fr-FR" sz="2600" b="0" i="1" smtClean="0">
                                <a:latin typeface="Cambria Math" panose="02040503050406030204" pitchFamily="18" charset="0"/>
                              </a:rPr>
                              <m:t>𝐿</m:t>
                            </m:r>
                            <m:r>
                              <a:rPr lang="fr-FR" sz="2600" b="0" i="1" baseline="-25000" smtClean="0">
                                <a:latin typeface="Cambria Math" panose="02040503050406030204" pitchFamily="18" charset="0"/>
                              </a:rPr>
                              <m:t>1</m:t>
                            </m:r>
                          </m:num>
                          <m:den>
                            <m:r>
                              <a:rPr lang="fr-FR" sz="2600" b="0" i="1" smtClean="0">
                                <a:latin typeface="Cambria Math" panose="02040503050406030204" pitchFamily="18" charset="0"/>
                              </a:rPr>
                              <m:t>𝐶</m:t>
                            </m:r>
                            <m:r>
                              <a:rPr lang="fr-FR" sz="2600" b="0" i="1" baseline="-25000" smtClean="0">
                                <a:latin typeface="Cambria Math" panose="02040503050406030204" pitchFamily="18" charset="0"/>
                              </a:rPr>
                              <m:t>1</m:t>
                            </m:r>
                          </m:den>
                        </m:f>
                      </m:e>
                    </m:rad>
                  </m:oMath>
                </a14:m>
                <a:r>
                  <a:rPr lang="fr-FR" sz="2600" dirty="0" smtClean="0"/>
                  <a:t> = constante</a:t>
                </a:r>
                <a:endParaRPr lang="fr-FR" sz="2600"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457200" y="1412776"/>
                <a:ext cx="8229600" cy="4896544"/>
              </a:xfrm>
              <a:blipFill rotWithShape="0">
                <a:blip r:embed="rId2"/>
                <a:stretch>
                  <a:fillRect l="-963" t="-1619"/>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427</a:t>
            </a:fld>
            <a:endParaRPr lang="fr-BE" dirty="0"/>
          </a:p>
        </p:txBody>
      </p:sp>
      <p:sp>
        <p:nvSpPr>
          <p:cNvPr id="7" name="Accolade ouvrante 6"/>
          <p:cNvSpPr/>
          <p:nvPr/>
        </p:nvSpPr>
        <p:spPr>
          <a:xfrm>
            <a:off x="1979712" y="2204864"/>
            <a:ext cx="360040" cy="100811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Accolade ouvrante 8"/>
          <p:cNvSpPr/>
          <p:nvPr/>
        </p:nvSpPr>
        <p:spPr>
          <a:xfrm>
            <a:off x="1979712" y="3865240"/>
            <a:ext cx="360040" cy="100811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839172688"/>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Ondes progressives</a:t>
            </a:r>
          </a:p>
          <a:p>
            <a:pPr lvl="1"/>
            <a:r>
              <a:rPr lang="fr-FR" dirty="0" smtClean="0"/>
              <a:t>Représentations d'ondes progressives sur des lignes de longueurs infinies.</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428</a:t>
            </a:fld>
            <a:endParaRPr lang="fr-BE" dirty="0"/>
          </a:p>
        </p:txBody>
      </p:sp>
      <p:graphicFrame>
        <p:nvGraphicFramePr>
          <p:cNvPr id="7" name="Objet 6"/>
          <p:cNvGraphicFramePr>
            <a:graphicFrameLocks noChangeAspect="1"/>
          </p:cNvGraphicFramePr>
          <p:nvPr>
            <p:extLst/>
          </p:nvPr>
        </p:nvGraphicFramePr>
        <p:xfrm>
          <a:off x="599706" y="2996952"/>
          <a:ext cx="3684262" cy="1947250"/>
        </p:xfrm>
        <a:graphic>
          <a:graphicData uri="http://schemas.openxmlformats.org/presentationml/2006/ole">
            <mc:AlternateContent xmlns:mc="http://schemas.openxmlformats.org/markup-compatibility/2006">
              <mc:Choice xmlns:v="urn:schemas-microsoft-com:vml" Requires="v">
                <p:oleObj spid="_x0000_s7222" name="Image bitmap" r:id="rId3" imgW="3048426" imgH="1924319" progId="Paint.Picture">
                  <p:embed/>
                </p:oleObj>
              </mc:Choice>
              <mc:Fallback>
                <p:oleObj name="Image bitmap" r:id="rId3" imgW="3048426" imgH="1924319"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06" y="2996952"/>
                        <a:ext cx="3684262" cy="1947250"/>
                      </a:xfrm>
                      <a:prstGeom prst="rect">
                        <a:avLst/>
                      </a:prstGeom>
                      <a:noFill/>
                      <a:ln>
                        <a:noFill/>
                      </a:ln>
                    </p:spPr>
                  </p:pic>
                </p:oleObj>
              </mc:Fallback>
            </mc:AlternateContent>
          </a:graphicData>
        </a:graphic>
      </p:graphicFrame>
      <p:graphicFrame>
        <p:nvGraphicFramePr>
          <p:cNvPr id="8" name="Objet 7"/>
          <p:cNvGraphicFramePr>
            <a:graphicFrameLocks noChangeAspect="1"/>
          </p:cNvGraphicFramePr>
          <p:nvPr>
            <p:extLst/>
          </p:nvPr>
        </p:nvGraphicFramePr>
        <p:xfrm>
          <a:off x="5053543" y="3005010"/>
          <a:ext cx="3406889" cy="2008166"/>
        </p:xfrm>
        <a:graphic>
          <a:graphicData uri="http://schemas.openxmlformats.org/presentationml/2006/ole">
            <mc:AlternateContent xmlns:mc="http://schemas.openxmlformats.org/markup-compatibility/2006">
              <mc:Choice xmlns:v="urn:schemas-microsoft-com:vml" Requires="v">
                <p:oleObj spid="_x0000_s7223" name="Image bitmap" r:id="rId5" imgW="3180952" imgH="1848108" progId="Paint.Picture">
                  <p:embed/>
                </p:oleObj>
              </mc:Choice>
              <mc:Fallback>
                <p:oleObj name="Image bitmap" r:id="rId5" imgW="3180952" imgH="1848108"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3543" y="3005010"/>
                        <a:ext cx="3406889" cy="2008166"/>
                      </a:xfrm>
                      <a:prstGeom prst="rect">
                        <a:avLst/>
                      </a:prstGeom>
                      <a:noFill/>
                      <a:ln>
                        <a:noFill/>
                      </a:ln>
                    </p:spPr>
                  </p:pic>
                </p:oleObj>
              </mc:Fallback>
            </mc:AlternateContent>
          </a:graphicData>
        </a:graphic>
      </p:graphicFrame>
      <p:sp>
        <p:nvSpPr>
          <p:cNvPr id="9" name="ZoneTexte 8"/>
          <p:cNvSpPr txBox="1"/>
          <p:nvPr/>
        </p:nvSpPr>
        <p:spPr>
          <a:xfrm>
            <a:off x="1634060" y="2627620"/>
            <a:ext cx="1641796" cy="369332"/>
          </a:xfrm>
          <a:prstGeom prst="rect">
            <a:avLst/>
          </a:prstGeom>
          <a:noFill/>
        </p:spPr>
        <p:txBody>
          <a:bodyPr wrap="none" rtlCol="0">
            <a:spAutoFit/>
          </a:bodyPr>
          <a:lstStyle/>
          <a:p>
            <a:r>
              <a:rPr lang="fr-FR" dirty="0" smtClean="0"/>
              <a:t>Ligne sans perte </a:t>
            </a:r>
            <a:endParaRPr lang="fr-FR" dirty="0"/>
          </a:p>
        </p:txBody>
      </p:sp>
      <p:sp>
        <p:nvSpPr>
          <p:cNvPr id="10" name="ZoneTexte 9"/>
          <p:cNvSpPr txBox="1"/>
          <p:nvPr/>
        </p:nvSpPr>
        <p:spPr>
          <a:xfrm>
            <a:off x="5954540" y="2636912"/>
            <a:ext cx="1641796" cy="369332"/>
          </a:xfrm>
          <a:prstGeom prst="rect">
            <a:avLst/>
          </a:prstGeom>
          <a:noFill/>
        </p:spPr>
        <p:txBody>
          <a:bodyPr wrap="none" rtlCol="0">
            <a:spAutoFit/>
          </a:bodyPr>
          <a:lstStyle/>
          <a:p>
            <a:r>
              <a:rPr lang="fr-FR" dirty="0" smtClean="0"/>
              <a:t>Ligne avec perte </a:t>
            </a:r>
            <a:endParaRPr lang="fr-FR" dirty="0"/>
          </a:p>
        </p:txBody>
      </p:sp>
    </p:spTree>
    <p:extLst>
      <p:ext uri="{BB962C8B-B14F-4D97-AF65-F5344CB8AC3E}">
        <p14:creationId xmlns:p14="http://schemas.microsoft.com/office/powerpoint/2010/main" val="368743591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a:xfrm>
            <a:off x="457200" y="1412776"/>
            <a:ext cx="3466728" cy="4713387"/>
          </a:xfrm>
        </p:spPr>
        <p:txBody>
          <a:bodyPr/>
          <a:lstStyle/>
          <a:p>
            <a:r>
              <a:rPr lang="fr-FR" dirty="0" smtClean="0">
                <a:solidFill>
                  <a:schemeClr val="accent6">
                    <a:lumMod val="75000"/>
                  </a:schemeClr>
                </a:solidFill>
              </a:rPr>
              <a:t>Ondes stationnaires</a:t>
            </a:r>
          </a:p>
          <a:p>
            <a:pPr lvl="1"/>
            <a:r>
              <a:rPr lang="fr-FR" dirty="0" smtClean="0"/>
              <a:t>Exemple de propagation sur une ligne ouverte.</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429</a:t>
            </a:fld>
            <a:endParaRPr lang="fr-BE" dirty="0"/>
          </a:p>
        </p:txBody>
      </p:sp>
      <p:pic>
        <p:nvPicPr>
          <p:cNvPr id="5122" name="Picture 2" descr="ondes sta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347156"/>
            <a:ext cx="4896544" cy="4842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6"/>
          <p:cNvPicPr>
            <a:picLocks noChangeAspect="1"/>
          </p:cNvPicPr>
          <p:nvPr/>
        </p:nvPicPr>
        <p:blipFill>
          <a:blip r:embed="rId3"/>
          <a:stretch>
            <a:fillRect/>
          </a:stretch>
        </p:blipFill>
        <p:spPr>
          <a:xfrm>
            <a:off x="611560" y="3068960"/>
            <a:ext cx="2388972" cy="1512168"/>
          </a:xfrm>
          <a:prstGeom prst="rect">
            <a:avLst/>
          </a:prstGeom>
        </p:spPr>
      </p:pic>
      <p:sp>
        <p:nvSpPr>
          <p:cNvPr id="8" name="ZoneTexte 7"/>
          <p:cNvSpPr txBox="1"/>
          <p:nvPr/>
        </p:nvSpPr>
        <p:spPr>
          <a:xfrm>
            <a:off x="5500934" y="1132233"/>
            <a:ext cx="1598515" cy="369332"/>
          </a:xfrm>
          <a:prstGeom prst="rect">
            <a:avLst/>
          </a:prstGeom>
          <a:noFill/>
        </p:spPr>
        <p:txBody>
          <a:bodyPr wrap="none" rtlCol="0">
            <a:spAutoFit/>
          </a:bodyPr>
          <a:lstStyle/>
          <a:p>
            <a:r>
              <a:rPr lang="fr-FR" dirty="0" smtClean="0">
                <a:solidFill>
                  <a:srgbClr val="FF0000"/>
                </a:solidFill>
              </a:rPr>
              <a:t>Réflexion totale !</a:t>
            </a:r>
            <a:endParaRPr lang="fr-FR" dirty="0">
              <a:solidFill>
                <a:srgbClr val="FF0000"/>
              </a:solidFill>
            </a:endParaRPr>
          </a:p>
        </p:txBody>
      </p:sp>
      <p:sp>
        <p:nvSpPr>
          <p:cNvPr id="9" name="Ellipse 8"/>
          <p:cNvSpPr/>
          <p:nvPr/>
        </p:nvSpPr>
        <p:spPr>
          <a:xfrm>
            <a:off x="5868144" y="2564904"/>
            <a:ext cx="864096" cy="1003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68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body" sz="half" idx="1"/>
          </p:nvPr>
        </p:nvSpPr>
        <p:spPr>
          <a:xfrm>
            <a:off x="457200" y="1600200"/>
            <a:ext cx="8229600" cy="1541463"/>
          </a:xfrm>
        </p:spPr>
        <p:txBody>
          <a:bodyPr/>
          <a:lstStyle/>
          <a:p>
            <a:pPr eaLnBrk="1" hangingPunct="1"/>
            <a:r>
              <a:rPr lang="fr-BE" altLang="fr-FR" sz="2800" dirty="0" smtClean="0">
                <a:solidFill>
                  <a:schemeClr val="accent6">
                    <a:lumMod val="75000"/>
                  </a:schemeClr>
                </a:solidFill>
              </a:rPr>
              <a:t>Étapes de conception</a:t>
            </a:r>
          </a:p>
          <a:p>
            <a:pPr lvl="1" eaLnBrk="1" hangingPunct="1">
              <a:buFontTx/>
              <a:buAutoNum type="alphaLcParenR" startAt="3"/>
            </a:pPr>
            <a:r>
              <a:rPr lang="fr-FR" altLang="fr-FR" sz="2400" dirty="0" smtClean="0">
                <a:solidFill>
                  <a:srgbClr val="0070C0"/>
                </a:solidFill>
              </a:rPr>
              <a:t>Déterminer les fonctionnalités nécessaires pour maintenir les performances du réseau</a:t>
            </a:r>
            <a:endParaRPr lang="fr-BE" altLang="fr-FR" sz="2400" dirty="0" smtClean="0">
              <a:solidFill>
                <a:srgbClr val="0070C0"/>
              </a:solidFill>
            </a:endParaRPr>
          </a:p>
        </p:txBody>
      </p:sp>
      <p:pic>
        <p:nvPicPr>
          <p:cNvPr id="47109"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784029" y="2908300"/>
            <a:ext cx="3516163" cy="336202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10" name="ZoneTexte 2"/>
          <p:cNvSpPr txBox="1">
            <a:spLocks noChangeArrowheads="1"/>
          </p:cNvSpPr>
          <p:nvPr/>
        </p:nvSpPr>
        <p:spPr bwMode="auto">
          <a:xfrm>
            <a:off x="185738" y="2708920"/>
            <a:ext cx="234218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600" b="1" dirty="0"/>
              <a:t>CORE</a:t>
            </a:r>
          </a:p>
          <a:p>
            <a:pPr eaLnBrk="1" hangingPunct="1">
              <a:spcBef>
                <a:spcPct val="0"/>
              </a:spcBef>
              <a:buFontTx/>
              <a:buNone/>
            </a:pPr>
            <a:r>
              <a:rPr lang="fr-FR" altLang="fr-FR" sz="1600" dirty="0"/>
              <a:t>    - Layer 3</a:t>
            </a:r>
          </a:p>
          <a:p>
            <a:pPr eaLnBrk="1" hangingPunct="1">
              <a:spcBef>
                <a:spcPct val="0"/>
              </a:spcBef>
              <a:buFontTx/>
              <a:buNone/>
            </a:pPr>
            <a:r>
              <a:rPr lang="fr-FR" altLang="fr-FR" sz="1600" dirty="0"/>
              <a:t>    - </a:t>
            </a:r>
            <a:r>
              <a:rPr lang="fr-FR" altLang="fr-FR" sz="1600" dirty="0" smtClean="0"/>
              <a:t>Très </a:t>
            </a:r>
            <a:r>
              <a:rPr lang="fr-FR" altLang="fr-FR" sz="1600" dirty="0"/>
              <a:t>hauts débits</a:t>
            </a:r>
          </a:p>
          <a:p>
            <a:pPr eaLnBrk="1" hangingPunct="1">
              <a:spcBef>
                <a:spcPct val="0"/>
              </a:spcBef>
              <a:buFontTx/>
              <a:buNone/>
            </a:pPr>
            <a:r>
              <a:rPr lang="fr-FR" altLang="fr-FR" sz="1600" dirty="0" smtClean="0"/>
              <a:t>    - Agrégation </a:t>
            </a:r>
            <a:r>
              <a:rPr lang="fr-FR" altLang="fr-FR" sz="1600" dirty="0"/>
              <a:t>de </a:t>
            </a:r>
            <a:r>
              <a:rPr lang="fr-FR" altLang="fr-FR" sz="1600" dirty="0" smtClean="0"/>
              <a:t>liens</a:t>
            </a:r>
          </a:p>
          <a:p>
            <a:pPr eaLnBrk="1" hangingPunct="1">
              <a:spcBef>
                <a:spcPct val="0"/>
              </a:spcBef>
              <a:buFontTx/>
              <a:buNone/>
            </a:pPr>
            <a:r>
              <a:rPr lang="fr-FR" altLang="fr-FR" sz="1600" dirty="0"/>
              <a:t> </a:t>
            </a:r>
            <a:r>
              <a:rPr lang="fr-FR" altLang="fr-FR" sz="1600" dirty="0" smtClean="0"/>
              <a:t>   - </a:t>
            </a:r>
            <a:r>
              <a:rPr lang="fr-FR" altLang="fr-FR" sz="1600" dirty="0"/>
              <a:t>Redondance </a:t>
            </a:r>
          </a:p>
          <a:p>
            <a:pPr eaLnBrk="1" hangingPunct="1">
              <a:spcBef>
                <a:spcPct val="0"/>
              </a:spcBef>
              <a:buFontTx/>
              <a:buNone/>
            </a:pPr>
            <a:r>
              <a:rPr lang="fr-FR" altLang="fr-FR" sz="1600" dirty="0"/>
              <a:t>    - </a:t>
            </a:r>
            <a:r>
              <a:rPr lang="fr-FR" altLang="fr-FR" sz="1600" dirty="0" err="1" smtClean="0"/>
              <a:t>QoS</a:t>
            </a:r>
            <a:r>
              <a:rPr lang="fr-FR" altLang="fr-FR" sz="1600" dirty="0" smtClean="0"/>
              <a:t> </a:t>
            </a:r>
            <a:endParaRPr lang="fr-FR" altLang="fr-FR" sz="1600" dirty="0"/>
          </a:p>
        </p:txBody>
      </p:sp>
      <p:sp>
        <p:nvSpPr>
          <p:cNvPr id="47111" name="ZoneTexte 3"/>
          <p:cNvSpPr txBox="1">
            <a:spLocks noChangeArrowheads="1"/>
          </p:cNvSpPr>
          <p:nvPr/>
        </p:nvSpPr>
        <p:spPr bwMode="auto">
          <a:xfrm>
            <a:off x="84138" y="4437112"/>
            <a:ext cx="2544762"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b="1" dirty="0"/>
              <a:t>ACCESS</a:t>
            </a:r>
          </a:p>
          <a:p>
            <a:pPr eaLnBrk="1" hangingPunct="1">
              <a:spcBef>
                <a:spcPct val="0"/>
              </a:spcBef>
              <a:buFontTx/>
              <a:buNone/>
            </a:pPr>
            <a:r>
              <a:rPr lang="fr-FR" altLang="fr-FR" sz="1800" dirty="0"/>
              <a:t>    - </a:t>
            </a:r>
            <a:r>
              <a:rPr lang="fr-FR" altLang="fr-FR" sz="1800" dirty="0" smtClean="0"/>
              <a:t>Sécurité </a:t>
            </a:r>
            <a:r>
              <a:rPr lang="fr-FR" altLang="fr-FR" sz="1800" dirty="0"/>
              <a:t>de ports</a:t>
            </a:r>
          </a:p>
          <a:p>
            <a:pPr eaLnBrk="1" hangingPunct="1">
              <a:spcBef>
                <a:spcPct val="0"/>
              </a:spcBef>
              <a:buFontTx/>
              <a:buNone/>
            </a:pPr>
            <a:r>
              <a:rPr lang="fr-FR" altLang="fr-FR" sz="1800" dirty="0"/>
              <a:t>    - VLAN</a:t>
            </a:r>
          </a:p>
          <a:p>
            <a:pPr eaLnBrk="1" hangingPunct="1">
              <a:spcBef>
                <a:spcPct val="0"/>
              </a:spcBef>
              <a:buFontTx/>
              <a:buNone/>
            </a:pPr>
            <a:r>
              <a:rPr lang="fr-FR" altLang="fr-FR" sz="1800" dirty="0"/>
              <a:t>    - </a:t>
            </a:r>
            <a:r>
              <a:rPr lang="fr-FR" altLang="fr-FR" sz="1800" dirty="0" err="1"/>
              <a:t>PoE</a:t>
            </a:r>
            <a:endParaRPr lang="fr-FR" altLang="fr-FR" sz="1800" dirty="0"/>
          </a:p>
          <a:p>
            <a:pPr eaLnBrk="1" hangingPunct="1">
              <a:spcBef>
                <a:spcPct val="0"/>
              </a:spcBef>
              <a:buFontTx/>
              <a:buNone/>
            </a:pPr>
            <a:r>
              <a:rPr lang="fr-FR" altLang="fr-FR" sz="1800" dirty="0"/>
              <a:t>    - Agrégation de liens</a:t>
            </a:r>
          </a:p>
          <a:p>
            <a:pPr eaLnBrk="1" hangingPunct="1">
              <a:spcBef>
                <a:spcPct val="0"/>
              </a:spcBef>
              <a:buFontTx/>
              <a:buNone/>
            </a:pPr>
            <a:r>
              <a:rPr lang="fr-FR" altLang="fr-FR" sz="1800" dirty="0"/>
              <a:t>    - </a:t>
            </a:r>
            <a:r>
              <a:rPr lang="fr-FR" altLang="fr-FR" sz="1800" dirty="0" err="1"/>
              <a:t>QoS</a:t>
            </a:r>
            <a:endParaRPr lang="fr-FR" altLang="fr-FR" sz="1800" dirty="0"/>
          </a:p>
        </p:txBody>
      </p:sp>
      <p:sp>
        <p:nvSpPr>
          <p:cNvPr id="47112" name="ZoneTexte 4"/>
          <p:cNvSpPr txBox="1">
            <a:spLocks noChangeArrowheads="1"/>
          </p:cNvSpPr>
          <p:nvPr/>
        </p:nvSpPr>
        <p:spPr bwMode="auto">
          <a:xfrm>
            <a:off x="6551612" y="3933056"/>
            <a:ext cx="262890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600" b="1" dirty="0"/>
              <a:t>DISTRIBUTION</a:t>
            </a:r>
          </a:p>
          <a:p>
            <a:pPr eaLnBrk="1" hangingPunct="1">
              <a:spcBef>
                <a:spcPct val="0"/>
              </a:spcBef>
              <a:buFontTx/>
              <a:buNone/>
            </a:pPr>
            <a:r>
              <a:rPr lang="fr-FR" altLang="fr-FR" sz="1600" dirty="0"/>
              <a:t>    - Layer 3</a:t>
            </a:r>
          </a:p>
          <a:p>
            <a:pPr eaLnBrk="1" hangingPunct="1">
              <a:spcBef>
                <a:spcPct val="0"/>
              </a:spcBef>
              <a:buFontTx/>
              <a:buNone/>
            </a:pPr>
            <a:r>
              <a:rPr lang="fr-FR" altLang="fr-FR" sz="1600" dirty="0"/>
              <a:t>    - Hauts débits</a:t>
            </a:r>
          </a:p>
          <a:p>
            <a:pPr eaLnBrk="1" hangingPunct="1">
              <a:spcBef>
                <a:spcPct val="0"/>
              </a:spcBef>
              <a:buFontTx/>
              <a:buNone/>
            </a:pPr>
            <a:r>
              <a:rPr lang="fr-FR" altLang="fr-FR" sz="1600" dirty="0"/>
              <a:t>    - Redondance</a:t>
            </a:r>
          </a:p>
          <a:p>
            <a:pPr eaLnBrk="1" hangingPunct="1">
              <a:spcBef>
                <a:spcPct val="0"/>
              </a:spcBef>
              <a:buFontTx/>
              <a:buNone/>
            </a:pPr>
            <a:r>
              <a:rPr lang="fr-FR" altLang="fr-FR" sz="1600" dirty="0"/>
              <a:t>    - Stratégies de sécurités</a:t>
            </a:r>
          </a:p>
          <a:p>
            <a:pPr eaLnBrk="1" hangingPunct="1">
              <a:spcBef>
                <a:spcPct val="0"/>
              </a:spcBef>
              <a:buFontTx/>
              <a:buNone/>
            </a:pPr>
            <a:r>
              <a:rPr lang="fr-FR" altLang="fr-FR" sz="1600" dirty="0"/>
              <a:t>    - Agrégation de liens</a:t>
            </a:r>
          </a:p>
          <a:p>
            <a:pPr eaLnBrk="1" hangingPunct="1">
              <a:spcBef>
                <a:spcPct val="0"/>
              </a:spcBef>
              <a:buFontTx/>
              <a:buNone/>
            </a:pPr>
            <a:r>
              <a:rPr lang="fr-FR" altLang="fr-FR" sz="1600" dirty="0"/>
              <a:t>    - </a:t>
            </a:r>
            <a:r>
              <a:rPr lang="fr-FR" altLang="fr-FR" sz="1600" dirty="0" err="1"/>
              <a:t>QoS</a:t>
            </a:r>
            <a:endParaRPr lang="fr-FR" altLang="fr-FR" sz="1600" dirty="0"/>
          </a:p>
        </p:txBody>
      </p:sp>
      <p:sp>
        <p:nvSpPr>
          <p:cNvPr id="6" name="Accolade ouvrante 5"/>
          <p:cNvSpPr/>
          <p:nvPr/>
        </p:nvSpPr>
        <p:spPr>
          <a:xfrm>
            <a:off x="2338983" y="3357488"/>
            <a:ext cx="504825" cy="863600"/>
          </a:xfrm>
          <a:prstGeom prst="leftBrace">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txBody>
          <a:bodyPr anchor="ctr"/>
          <a:lstStyle/>
          <a:p>
            <a:pPr algn="ctr">
              <a:defRPr/>
            </a:pPr>
            <a:endParaRPr lang="fr-FR"/>
          </a:p>
        </p:txBody>
      </p:sp>
      <p:sp>
        <p:nvSpPr>
          <p:cNvPr id="12" name="Accolade ouvrante 11"/>
          <p:cNvSpPr/>
          <p:nvPr/>
        </p:nvSpPr>
        <p:spPr>
          <a:xfrm>
            <a:off x="2338983" y="5085184"/>
            <a:ext cx="504825" cy="1080120"/>
          </a:xfrm>
          <a:prstGeom prst="leftBrace">
            <a:avLst/>
          </a:prstGeom>
          <a:ln>
            <a:solidFill>
              <a:srgbClr val="FFFF00"/>
            </a:solidFill>
          </a:ln>
        </p:spPr>
        <p:style>
          <a:lnRef idx="3">
            <a:schemeClr val="dk1"/>
          </a:lnRef>
          <a:fillRef idx="0">
            <a:schemeClr val="dk1"/>
          </a:fillRef>
          <a:effectRef idx="2">
            <a:schemeClr val="dk1"/>
          </a:effectRef>
          <a:fontRef idx="minor">
            <a:schemeClr val="tx1"/>
          </a:fontRef>
        </p:style>
        <p:txBody>
          <a:bodyPr anchor="ctr"/>
          <a:lstStyle/>
          <a:p>
            <a:pPr algn="ctr">
              <a:defRPr/>
            </a:pPr>
            <a:endParaRPr lang="fr-FR"/>
          </a:p>
        </p:txBody>
      </p:sp>
      <p:sp>
        <p:nvSpPr>
          <p:cNvPr id="13" name="Accolade ouvrante 12"/>
          <p:cNvSpPr/>
          <p:nvPr/>
        </p:nvSpPr>
        <p:spPr>
          <a:xfrm flipH="1">
            <a:off x="6300192" y="4221088"/>
            <a:ext cx="431800" cy="864592"/>
          </a:xfrm>
          <a:prstGeom prst="leftBrace">
            <a:avLst/>
          </a:prstGeom>
          <a:ln>
            <a:solidFill>
              <a:srgbClr val="92D050"/>
            </a:solidFill>
          </a:ln>
        </p:spPr>
        <p:style>
          <a:lnRef idx="3">
            <a:schemeClr val="dk1"/>
          </a:lnRef>
          <a:fillRef idx="0">
            <a:schemeClr val="dk1"/>
          </a:fillRef>
          <a:effectRef idx="2">
            <a:schemeClr val="dk1"/>
          </a:effectRef>
          <a:fontRef idx="minor">
            <a:schemeClr val="tx1"/>
          </a:fontRef>
        </p:style>
        <p:txBody>
          <a:bodyPr anchor="ctr"/>
          <a:lstStyle/>
          <a:p>
            <a:pPr algn="ctr">
              <a:defRPr/>
            </a:pPr>
            <a:endParaRPr lang="fr-FR"/>
          </a:p>
        </p:txBody>
      </p:sp>
      <p:sp>
        <p:nvSpPr>
          <p:cNvPr id="1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43</a:t>
            </a:fld>
            <a:endParaRPr lang="fr-BE" dirty="0"/>
          </a:p>
        </p:txBody>
      </p:sp>
      <p:sp>
        <p:nvSpPr>
          <p:cNvPr id="14"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5" name="Rectangle 2"/>
          <p:cNvSpPr>
            <a:spLocks noGrp="1" noChangeArrowheads="1"/>
          </p:cNvSpPr>
          <p:nvPr>
            <p:ph type="title"/>
          </p:nvPr>
        </p:nvSpPr>
        <p:spPr>
          <a:xfrm>
            <a:off x="2123728" y="116632"/>
            <a:ext cx="6563072" cy="936104"/>
          </a:xfrm>
        </p:spPr>
        <p:txBody>
          <a:bodyPr>
            <a:normAutofit/>
          </a:bodyPr>
          <a:lstStyle/>
          <a:p>
            <a:pPr eaLnBrk="1" hangingPunct="1"/>
            <a:r>
              <a:rPr lang="fr-BE" altLang="fr-FR" sz="2800" dirty="0"/>
              <a:t>Conception de réseau hiérarchique</a:t>
            </a:r>
          </a:p>
        </p:txBody>
      </p:sp>
    </p:spTree>
    <p:extLst>
      <p:ext uri="{BB962C8B-B14F-4D97-AF65-F5344CB8AC3E}">
        <p14:creationId xmlns:p14="http://schemas.microsoft.com/office/powerpoint/2010/main" val="3047916755"/>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a:xfrm>
            <a:off x="457200" y="1412776"/>
            <a:ext cx="5698976" cy="4713387"/>
          </a:xfrm>
        </p:spPr>
        <p:txBody>
          <a:bodyPr/>
          <a:lstStyle/>
          <a:p>
            <a:r>
              <a:rPr lang="fr-FR" dirty="0">
                <a:solidFill>
                  <a:schemeClr val="accent6">
                    <a:lumMod val="75000"/>
                  </a:schemeClr>
                </a:solidFill>
              </a:rPr>
              <a:t>Ondes stationnaires</a:t>
            </a:r>
          </a:p>
          <a:p>
            <a:pPr lvl="1"/>
            <a:r>
              <a:rPr lang="fr-FR" dirty="0" smtClean="0"/>
              <a:t>La combinaison des ondes incidentes et réfléchies forme des nœuds et des ventres qui sont toujours aux mêmes endroits. </a:t>
            </a:r>
          </a:p>
          <a:p>
            <a:pPr lvl="1"/>
            <a:r>
              <a:rPr lang="fr-FR" dirty="0"/>
              <a:t>Les endroits où </a:t>
            </a:r>
            <a:r>
              <a:rPr lang="fr-FR" dirty="0" smtClean="0"/>
              <a:t>sont positionnés ces </a:t>
            </a:r>
            <a:r>
              <a:rPr lang="fr-FR" dirty="0"/>
              <a:t>nœuds et ces ventres </a:t>
            </a:r>
            <a:r>
              <a:rPr lang="fr-FR" dirty="0" smtClean="0"/>
              <a:t>sont déterminés </a:t>
            </a:r>
            <a:r>
              <a:rPr lang="fr-FR" dirty="0"/>
              <a:t>par l'extrémité de la ligne </a:t>
            </a:r>
            <a:r>
              <a:rPr lang="fr-FR" dirty="0" smtClean="0"/>
              <a:t>ainsi </a:t>
            </a:r>
            <a:r>
              <a:rPr lang="fr-FR" dirty="0"/>
              <a:t>que par la fréquence de </a:t>
            </a:r>
            <a:r>
              <a:rPr lang="fr-FR" dirty="0" smtClean="0"/>
              <a:t>l'onde.</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430</a:t>
            </a:fld>
            <a:endParaRPr lang="fr-BE" dirty="0"/>
          </a:p>
        </p:txBody>
      </p:sp>
      <p:pic>
        <p:nvPicPr>
          <p:cNvPr id="6146" name="Picture 2" descr="http://f5zv.pagesperso-orange.fr/RADIO/RM/RM07/RM07f/RM07f04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665" y="1568010"/>
            <a:ext cx="2009775" cy="417195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5831773" y="5733256"/>
            <a:ext cx="3204723" cy="215444"/>
          </a:xfrm>
          <a:prstGeom prst="rect">
            <a:avLst/>
          </a:prstGeom>
          <a:noFill/>
        </p:spPr>
        <p:txBody>
          <a:bodyPr wrap="none" rtlCol="0">
            <a:spAutoFit/>
          </a:bodyPr>
          <a:lstStyle/>
          <a:p>
            <a:r>
              <a:rPr lang="fr-FR" sz="800" dirty="0" smtClean="0"/>
              <a:t>Source : http</a:t>
            </a:r>
            <a:r>
              <a:rPr lang="fr-FR" sz="800" dirty="0"/>
              <a:t>://</a:t>
            </a:r>
            <a:r>
              <a:rPr lang="fr-FR" sz="800" dirty="0" smtClean="0"/>
              <a:t>f5zv.pagesperso-orange.fr/RADIO/RM/RM07/RM07f/RM07f04d.gif</a:t>
            </a:r>
            <a:endParaRPr lang="fr-FR" sz="800" dirty="0"/>
          </a:p>
        </p:txBody>
      </p:sp>
      <p:pic>
        <p:nvPicPr>
          <p:cNvPr id="5122" name="Picture 2" descr="ondes stat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4056945"/>
            <a:ext cx="3176298"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Connecteur droit 11"/>
          <p:cNvCxnSpPr/>
          <p:nvPr/>
        </p:nvCxnSpPr>
        <p:spPr>
          <a:xfrm>
            <a:off x="3851920" y="4149080"/>
            <a:ext cx="0" cy="15908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3419872" y="4160992"/>
            <a:ext cx="0" cy="159088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511665" y="4356267"/>
            <a:ext cx="1989647" cy="1200329"/>
          </a:xfrm>
          <a:prstGeom prst="rect">
            <a:avLst/>
          </a:prstGeom>
          <a:noFill/>
        </p:spPr>
        <p:txBody>
          <a:bodyPr wrap="none" rtlCol="0">
            <a:spAutoFit/>
          </a:bodyPr>
          <a:lstStyle/>
          <a:p>
            <a:r>
              <a:rPr lang="fr-FR" dirty="0" smtClean="0">
                <a:solidFill>
                  <a:srgbClr val="0070C0"/>
                </a:solidFill>
              </a:rPr>
              <a:t>Déphasage entre les </a:t>
            </a:r>
          </a:p>
          <a:p>
            <a:r>
              <a:rPr lang="fr-FR" dirty="0" smtClean="0">
                <a:solidFill>
                  <a:srgbClr val="0070C0"/>
                </a:solidFill>
              </a:rPr>
              <a:t>nœuds de l'onde de </a:t>
            </a:r>
          </a:p>
          <a:p>
            <a:r>
              <a:rPr lang="fr-FR" dirty="0" smtClean="0">
                <a:solidFill>
                  <a:srgbClr val="0070C0"/>
                </a:solidFill>
              </a:rPr>
              <a:t>courant et de </a:t>
            </a:r>
          </a:p>
          <a:p>
            <a:r>
              <a:rPr lang="fr-FR" dirty="0" smtClean="0">
                <a:solidFill>
                  <a:srgbClr val="0070C0"/>
                </a:solidFill>
              </a:rPr>
              <a:t>l'onde de tension.</a:t>
            </a:r>
            <a:endParaRPr lang="fr-FR" dirty="0">
              <a:solidFill>
                <a:srgbClr val="0070C0"/>
              </a:solidFill>
            </a:endParaRPr>
          </a:p>
        </p:txBody>
      </p:sp>
    </p:spTree>
    <p:extLst>
      <p:ext uri="{BB962C8B-B14F-4D97-AF65-F5344CB8AC3E}">
        <p14:creationId xmlns:p14="http://schemas.microsoft.com/office/powerpoint/2010/main" val="237929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Ligne sans perte en court-circuit</a:t>
                </a:r>
              </a:p>
              <a:p>
                <a:pPr lvl="1"/>
                <a:r>
                  <a:rPr lang="fr-FR" dirty="0" smtClean="0"/>
                  <a:t>Calcul de l'impédance à l'entrée de la ligne.</a:t>
                </a:r>
              </a:p>
              <a:p>
                <a:pPr lvl="1"/>
                <a:r>
                  <a:rPr lang="fr-FR" dirty="0" smtClean="0"/>
                  <a:t>Extrémité en court-circuit </a:t>
                </a:r>
                <a:r>
                  <a:rPr lang="fr-FR" dirty="0" smtClean="0">
                    <a:sym typeface="Wingdings" panose="05000000000000000000" pitchFamily="2" charset="2"/>
                  </a:rPr>
                  <a:t> </a:t>
                </a:r>
                <a:r>
                  <a:rPr lang="fr-FR" dirty="0" err="1" smtClean="0">
                    <a:sym typeface="Wingdings" panose="05000000000000000000" pitchFamily="2" charset="2"/>
                  </a:rPr>
                  <a:t>Vr</a:t>
                </a:r>
                <a:r>
                  <a:rPr lang="fr-FR" dirty="0" smtClean="0">
                    <a:sym typeface="Wingdings" panose="05000000000000000000" pitchFamily="2" charset="2"/>
                  </a:rPr>
                  <a:t> = 0. Si x = L, V</a:t>
                </a:r>
                <a:r>
                  <a:rPr lang="fr-FR" baseline="-25000" dirty="0" smtClean="0">
                    <a:sym typeface="Wingdings" panose="05000000000000000000" pitchFamily="2" charset="2"/>
                  </a:rPr>
                  <a:t>x</a:t>
                </a:r>
                <a:r>
                  <a:rPr lang="fr-FR" dirty="0" smtClean="0">
                    <a:sym typeface="Wingdings" panose="05000000000000000000" pitchFamily="2" charset="2"/>
                  </a:rPr>
                  <a:t> = V</a:t>
                </a:r>
                <a:r>
                  <a:rPr lang="fr-FR" baseline="-25000" dirty="0" smtClean="0">
                    <a:sym typeface="Wingdings" panose="05000000000000000000" pitchFamily="2" charset="2"/>
                  </a:rPr>
                  <a:t>0</a:t>
                </a:r>
              </a:p>
              <a:p>
                <a:pPr lvl="1"/>
                <a:endParaRPr lang="fr-FR" baseline="-25000" dirty="0" smtClean="0">
                  <a:sym typeface="Wingdings" panose="05000000000000000000" pitchFamily="2" charset="2"/>
                </a:endParaRPr>
              </a:p>
              <a:p>
                <a:pPr marL="457200" lvl="1" indent="0">
                  <a:buNone/>
                </a:pPr>
                <a14:m>
                  <m:oMath xmlns:m="http://schemas.openxmlformats.org/officeDocument/2006/math">
                    <m:r>
                      <a:rPr lang="fr-FR" i="1">
                        <a:latin typeface="Cambria Math" panose="02040503050406030204" pitchFamily="18" charset="0"/>
                      </a:rPr>
                      <m:t>𝑉</m:t>
                    </m:r>
                    <m:r>
                      <a:rPr lang="fr-FR" i="1" baseline="-25000" smtClean="0">
                        <a:latin typeface="Cambria Math" panose="02040503050406030204" pitchFamily="18" charset="0"/>
                      </a:rPr>
                      <m:t>𝑥</m:t>
                    </m:r>
                    <m:r>
                      <a:rPr lang="fr-FR" i="1">
                        <a:latin typeface="Cambria Math" panose="02040503050406030204" pitchFamily="18" charset="0"/>
                      </a:rPr>
                      <m:t>=</m:t>
                    </m:r>
                    <m:r>
                      <a:rPr lang="fr-FR" i="1">
                        <a:latin typeface="Cambria Math" panose="02040503050406030204" pitchFamily="18" charset="0"/>
                      </a:rPr>
                      <m:t>𝑉𝑟</m:t>
                    </m:r>
                    <m:r>
                      <a:rPr lang="fr-FR" i="1">
                        <a:latin typeface="Cambria Math" panose="02040503050406030204" pitchFamily="18" charset="0"/>
                      </a:rPr>
                      <m:t> </m:t>
                    </m:r>
                    <m:r>
                      <a:rPr lang="fr-FR" i="1">
                        <a:latin typeface="Cambria Math" panose="02040503050406030204" pitchFamily="18" charset="0"/>
                      </a:rPr>
                      <m:t>𝑐𝑜𝑠</m:t>
                    </m:r>
                    <m:r>
                      <a:rPr lang="fr-FR" i="1">
                        <a:latin typeface="Cambria Math" panose="02040503050406030204" pitchFamily="18" charset="0"/>
                      </a:rPr>
                      <m:t>(</m:t>
                    </m:r>
                    <m:r>
                      <m:rPr>
                        <m:sty m:val="p"/>
                      </m:rPr>
                      <a:rPr lang="el-GR" i="1">
                        <a:latin typeface="Cambria Math" panose="02040503050406030204" pitchFamily="18" charset="0"/>
                      </a:rPr>
                      <m:t>β</m:t>
                    </m:r>
                  </m:oMath>
                </a14:m>
                <a:r>
                  <a:rPr lang="fr-FR" dirty="0"/>
                  <a:t>x) + j I</a:t>
                </a:r>
                <a:r>
                  <a:rPr lang="fr-FR" baseline="-25000" dirty="0"/>
                  <a:t>r</a:t>
                </a:r>
                <a:r>
                  <a:rPr lang="fr-FR" dirty="0"/>
                  <a:t> </a:t>
                </a:r>
                <a:r>
                  <a:rPr lang="fr-FR" dirty="0" err="1"/>
                  <a:t>Z</a:t>
                </a:r>
                <a:r>
                  <a:rPr lang="fr-FR" baseline="-25000" dirty="0" err="1"/>
                  <a:t>c</a:t>
                </a:r>
                <a:r>
                  <a:rPr lang="fr-FR" dirty="0"/>
                  <a:t> sin(</a:t>
                </a:r>
                <a14:m>
                  <m:oMath xmlns:m="http://schemas.openxmlformats.org/officeDocument/2006/math">
                    <m:r>
                      <m:rPr>
                        <m:sty m:val="p"/>
                      </m:rPr>
                      <a:rPr lang="el-GR" i="1">
                        <a:latin typeface="Cambria Math" panose="02040503050406030204" pitchFamily="18" charset="0"/>
                      </a:rPr>
                      <m:t>β</m:t>
                    </m:r>
                  </m:oMath>
                </a14:m>
                <a:r>
                  <a:rPr lang="fr-FR" dirty="0"/>
                  <a:t>x</a:t>
                </a:r>
                <a:r>
                  <a:rPr lang="fr-FR" dirty="0" smtClean="0"/>
                  <a:t>)   et     </a:t>
                </a:r>
                <a:r>
                  <a:rPr lang="fr-FR" dirty="0"/>
                  <a:t>I</a:t>
                </a:r>
                <a:r>
                  <a:rPr lang="fr-FR" baseline="-25000" dirty="0"/>
                  <a:t>x</a:t>
                </a:r>
                <a:r>
                  <a:rPr lang="fr-FR" dirty="0"/>
                  <a:t> = I</a:t>
                </a:r>
                <a:r>
                  <a:rPr lang="fr-FR" baseline="-25000" dirty="0"/>
                  <a:t>r </a:t>
                </a:r>
                <a:r>
                  <a:rPr lang="fr-FR" dirty="0"/>
                  <a:t>cos(</a:t>
                </a:r>
                <a14:m>
                  <m:oMath xmlns:m="http://schemas.openxmlformats.org/officeDocument/2006/math">
                    <m:r>
                      <m:rPr>
                        <m:sty m:val="p"/>
                      </m:rPr>
                      <a:rPr lang="el-GR" i="1">
                        <a:latin typeface="Cambria Math" panose="02040503050406030204" pitchFamily="18" charset="0"/>
                      </a:rPr>
                      <m:t>β</m:t>
                    </m:r>
                  </m:oMath>
                </a14:m>
                <a:r>
                  <a:rPr lang="fr-FR" dirty="0"/>
                  <a:t>x) + j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𝑉</m:t>
                        </m:r>
                        <m:r>
                          <a:rPr lang="fr-FR" i="1" baseline="-25000">
                            <a:latin typeface="Cambria Math" panose="02040503050406030204" pitchFamily="18" charset="0"/>
                          </a:rPr>
                          <m:t>𝑟</m:t>
                        </m:r>
                      </m:num>
                      <m:den>
                        <m:r>
                          <a:rPr lang="fr-FR" i="1">
                            <a:latin typeface="Cambria Math" panose="02040503050406030204" pitchFamily="18" charset="0"/>
                          </a:rPr>
                          <m:t>𝑍</m:t>
                        </m:r>
                        <m:r>
                          <a:rPr lang="fr-FR" i="1" baseline="-25000">
                            <a:latin typeface="Cambria Math" panose="02040503050406030204" pitchFamily="18" charset="0"/>
                          </a:rPr>
                          <m:t>𝑐</m:t>
                        </m:r>
                      </m:den>
                    </m:f>
                    <m:r>
                      <a:rPr lang="fr-FR" i="1">
                        <a:latin typeface="Cambria Math" panose="02040503050406030204" pitchFamily="18" charset="0"/>
                      </a:rPr>
                      <m:t> </m:t>
                    </m:r>
                    <m:r>
                      <a:rPr lang="fr-FR" i="1">
                        <a:latin typeface="Cambria Math" panose="02040503050406030204" pitchFamily="18" charset="0"/>
                      </a:rPr>
                      <m:t>𝑠𝑖𝑛</m:t>
                    </m:r>
                    <m:r>
                      <a:rPr lang="fr-FR" i="1">
                        <a:latin typeface="Cambria Math" panose="02040503050406030204" pitchFamily="18" charset="0"/>
                      </a:rPr>
                      <m:t> (</m:t>
                    </m:r>
                    <m:r>
                      <m:rPr>
                        <m:sty m:val="p"/>
                      </m:rPr>
                      <a:rPr lang="el-GR" i="1">
                        <a:latin typeface="Cambria Math" panose="02040503050406030204" pitchFamily="18" charset="0"/>
                      </a:rPr>
                      <m:t>β</m:t>
                    </m:r>
                  </m:oMath>
                </a14:m>
                <a:r>
                  <a:rPr lang="fr-FR" dirty="0"/>
                  <a:t>x)</a:t>
                </a:r>
              </a:p>
              <a:p>
                <a:pPr marL="457200" lvl="1" indent="0">
                  <a:buNone/>
                </a:pPr>
                <a:endParaRPr lang="fr-FR" i="1" dirty="0" smtClean="0">
                  <a:latin typeface="Cambria Math" panose="02040503050406030204" pitchFamily="18" charset="0"/>
                </a:endParaRPr>
              </a:p>
              <a:p>
                <a:pPr marL="457200" lvl="1" indent="0">
                  <a:buNone/>
                </a:pPr>
                <a14:m>
                  <m:oMath xmlns:m="http://schemas.openxmlformats.org/officeDocument/2006/math">
                    <m:r>
                      <a:rPr lang="fr-FR" i="1">
                        <a:latin typeface="Cambria Math" panose="02040503050406030204" pitchFamily="18" charset="0"/>
                      </a:rPr>
                      <m:t>𝑉</m:t>
                    </m:r>
                    <m:r>
                      <a:rPr lang="fr-FR" b="0" i="1" baseline="-25000" smtClean="0">
                        <a:latin typeface="Cambria Math" panose="02040503050406030204" pitchFamily="18" charset="0"/>
                      </a:rPr>
                      <m:t>0</m:t>
                    </m:r>
                    <m:r>
                      <a:rPr lang="fr-FR" i="1">
                        <a:latin typeface="Cambria Math" panose="02040503050406030204" pitchFamily="18" charset="0"/>
                      </a:rPr>
                      <m:t>=</m:t>
                    </m:r>
                    <m:r>
                      <a:rPr lang="fr-FR" b="0" i="1" smtClean="0">
                        <a:latin typeface="Cambria Math" panose="02040503050406030204" pitchFamily="18" charset="0"/>
                      </a:rPr>
                      <m:t>0</m:t>
                    </m:r>
                  </m:oMath>
                </a14:m>
                <a:r>
                  <a:rPr lang="fr-FR" dirty="0"/>
                  <a:t> + j </a:t>
                </a:r>
                <a:r>
                  <a:rPr lang="fr-FR" dirty="0" err="1" smtClean="0"/>
                  <a:t>Z</a:t>
                </a:r>
                <a:r>
                  <a:rPr lang="fr-FR" baseline="-25000" dirty="0" err="1" smtClean="0"/>
                  <a:t>c</a:t>
                </a:r>
                <a:r>
                  <a:rPr lang="fr-FR" dirty="0" smtClean="0"/>
                  <a:t> </a:t>
                </a:r>
                <a:r>
                  <a:rPr lang="fr-FR" dirty="0"/>
                  <a:t>I</a:t>
                </a:r>
                <a:r>
                  <a:rPr lang="fr-FR" baseline="-25000" dirty="0"/>
                  <a:t>r</a:t>
                </a:r>
                <a:r>
                  <a:rPr lang="fr-FR" dirty="0"/>
                  <a:t> </a:t>
                </a:r>
                <a:r>
                  <a:rPr lang="fr-FR" dirty="0" smtClean="0"/>
                  <a:t>sin(</a:t>
                </a:r>
                <a14:m>
                  <m:oMath xmlns:m="http://schemas.openxmlformats.org/officeDocument/2006/math">
                    <m:r>
                      <m:rPr>
                        <m:sty m:val="p"/>
                      </m:rPr>
                      <a:rPr lang="el-GR" i="1">
                        <a:latin typeface="Cambria Math" panose="02040503050406030204" pitchFamily="18" charset="0"/>
                      </a:rPr>
                      <m:t>β</m:t>
                    </m:r>
                  </m:oMath>
                </a14:m>
                <a:r>
                  <a:rPr lang="fr-FR" dirty="0" smtClean="0"/>
                  <a:t>L)      et      I</a:t>
                </a:r>
                <a:r>
                  <a:rPr lang="fr-FR" baseline="-25000" dirty="0" smtClean="0"/>
                  <a:t>0</a:t>
                </a:r>
                <a:r>
                  <a:rPr lang="fr-FR" dirty="0" smtClean="0"/>
                  <a:t> </a:t>
                </a:r>
                <a:r>
                  <a:rPr lang="fr-FR" dirty="0"/>
                  <a:t>= I</a:t>
                </a:r>
                <a:r>
                  <a:rPr lang="fr-FR" baseline="-25000" dirty="0"/>
                  <a:t>r </a:t>
                </a:r>
                <a:r>
                  <a:rPr lang="fr-FR" dirty="0"/>
                  <a:t>cos(</a:t>
                </a:r>
                <a14:m>
                  <m:oMath xmlns:m="http://schemas.openxmlformats.org/officeDocument/2006/math">
                    <m:r>
                      <m:rPr>
                        <m:sty m:val="p"/>
                      </m:rPr>
                      <a:rPr lang="el-GR" i="1">
                        <a:latin typeface="Cambria Math" panose="02040503050406030204" pitchFamily="18" charset="0"/>
                      </a:rPr>
                      <m:t>β</m:t>
                    </m:r>
                  </m:oMath>
                </a14:m>
                <a:r>
                  <a:rPr lang="fr-FR" dirty="0" smtClean="0"/>
                  <a:t>L</a:t>
                </a:r>
                <a:r>
                  <a:rPr lang="fr-FR" dirty="0"/>
                  <a:t>) + </a:t>
                </a:r>
                <a:r>
                  <a:rPr lang="fr-FR" dirty="0" smtClean="0"/>
                  <a:t>0</a:t>
                </a:r>
                <a:endParaRPr lang="fr-FR" dirty="0"/>
              </a:p>
              <a:p>
                <a:pPr marL="457200" lvl="1" indent="0">
                  <a:buNone/>
                </a:pPr>
                <a:endParaRPr lang="fr-FR" dirty="0" smtClean="0"/>
              </a:p>
              <a:p>
                <a:pPr marL="457200" lvl="1" indent="0" algn="ctr">
                  <a:buNone/>
                </a:pPr>
                <a:r>
                  <a:rPr lang="fr-FR" sz="2400" dirty="0" smtClean="0"/>
                  <a:t>Z</a:t>
                </a:r>
                <a:r>
                  <a:rPr lang="fr-FR" sz="2400" baseline="-25000" dirty="0" smtClean="0"/>
                  <a:t>0</a:t>
                </a:r>
                <a:r>
                  <a:rPr lang="fr-FR" sz="2400" dirty="0" smtClean="0"/>
                  <a:t> = </a:t>
                </a:r>
                <a14:m>
                  <m:oMath xmlns:m="http://schemas.openxmlformats.org/officeDocument/2006/math">
                    <m:f>
                      <m:fPr>
                        <m:ctrlPr>
                          <a:rPr lang="fr-FR" sz="2400" i="1" smtClean="0">
                            <a:latin typeface="Cambria Math" panose="02040503050406030204" pitchFamily="18" charset="0"/>
                          </a:rPr>
                        </m:ctrlPr>
                      </m:fPr>
                      <m:num>
                        <m:r>
                          <a:rPr lang="fr-FR" sz="2400" b="0" i="1" smtClean="0">
                            <a:latin typeface="Cambria Math" panose="02040503050406030204" pitchFamily="18" charset="0"/>
                          </a:rPr>
                          <m:t>𝑉</m:t>
                        </m:r>
                        <m:r>
                          <a:rPr lang="fr-FR" sz="2400" b="0" i="1" baseline="-25000" smtClean="0">
                            <a:latin typeface="Cambria Math" panose="02040503050406030204" pitchFamily="18" charset="0"/>
                          </a:rPr>
                          <m:t>0</m:t>
                        </m:r>
                      </m:num>
                      <m:den>
                        <m:r>
                          <a:rPr lang="fr-FR" sz="2400" b="0" i="1" smtClean="0">
                            <a:latin typeface="Cambria Math" panose="02040503050406030204" pitchFamily="18" charset="0"/>
                          </a:rPr>
                          <m:t>𝐼</m:t>
                        </m:r>
                        <m:r>
                          <a:rPr lang="fr-FR" sz="2400" b="0" i="1" baseline="-25000" smtClean="0">
                            <a:latin typeface="Cambria Math" panose="02040503050406030204" pitchFamily="18" charset="0"/>
                          </a:rPr>
                          <m:t>0</m:t>
                        </m:r>
                      </m:den>
                    </m:f>
                  </m:oMath>
                </a14:m>
                <a:r>
                  <a:rPr lang="fr-FR" sz="2400" dirty="0" smtClean="0"/>
                  <a:t> = </a:t>
                </a:r>
                <a14:m>
                  <m:oMath xmlns:m="http://schemas.openxmlformats.org/officeDocument/2006/math">
                    <m:f>
                      <m:fPr>
                        <m:ctrlPr>
                          <a:rPr lang="fr-FR" sz="2400" i="1" smtClean="0">
                            <a:latin typeface="Cambria Math" panose="02040503050406030204" pitchFamily="18" charset="0"/>
                          </a:rPr>
                        </m:ctrlPr>
                      </m:fPr>
                      <m:num>
                        <m:r>
                          <m:rPr>
                            <m:nor/>
                          </m:rPr>
                          <a:rPr lang="fr-FR" sz="2400" dirty="0"/>
                          <m:t>j</m:t>
                        </m:r>
                        <m:r>
                          <m:rPr>
                            <m:nor/>
                          </m:rPr>
                          <a:rPr lang="fr-FR" sz="2400" dirty="0"/>
                          <m:t> </m:t>
                        </m:r>
                        <m:r>
                          <m:rPr>
                            <m:nor/>
                          </m:rPr>
                          <a:rPr lang="fr-FR" sz="2400" dirty="0"/>
                          <m:t>Zc</m:t>
                        </m:r>
                        <m:r>
                          <m:rPr>
                            <m:nor/>
                          </m:rPr>
                          <a:rPr lang="fr-FR" sz="2400" dirty="0"/>
                          <m:t> </m:t>
                        </m:r>
                        <m:r>
                          <m:rPr>
                            <m:nor/>
                          </m:rPr>
                          <a:rPr lang="fr-FR" sz="2400" dirty="0"/>
                          <m:t>Ir</m:t>
                        </m:r>
                        <m:r>
                          <m:rPr>
                            <m:nor/>
                          </m:rPr>
                          <a:rPr lang="fr-FR" sz="2400" dirty="0"/>
                          <m:t> </m:t>
                        </m:r>
                        <m:r>
                          <m:rPr>
                            <m:nor/>
                          </m:rPr>
                          <a:rPr lang="fr-FR" sz="2400" dirty="0"/>
                          <m:t>sin</m:t>
                        </m:r>
                        <m:r>
                          <m:rPr>
                            <m:nor/>
                          </m:rPr>
                          <a:rPr lang="fr-FR" sz="2400" dirty="0"/>
                          <m:t>(</m:t>
                        </m:r>
                        <m:r>
                          <m:rPr>
                            <m:sty m:val="p"/>
                          </m:rPr>
                          <a:rPr lang="el-GR" sz="2400" i="1">
                            <a:latin typeface="Cambria Math" panose="02040503050406030204" pitchFamily="18" charset="0"/>
                          </a:rPr>
                          <m:t>β</m:t>
                        </m:r>
                        <m:r>
                          <m:rPr>
                            <m:nor/>
                          </m:rPr>
                          <a:rPr lang="fr-FR" sz="2400" dirty="0"/>
                          <m:t>L</m:t>
                        </m:r>
                        <m:r>
                          <m:rPr>
                            <m:nor/>
                          </m:rPr>
                          <a:rPr lang="fr-FR" sz="2400" dirty="0"/>
                          <m:t>)</m:t>
                        </m:r>
                      </m:num>
                      <m:den>
                        <m:r>
                          <m:rPr>
                            <m:nor/>
                          </m:rPr>
                          <a:rPr lang="fr-FR" sz="2400" dirty="0"/>
                          <m:t>I</m:t>
                        </m:r>
                        <m:r>
                          <m:rPr>
                            <m:nor/>
                          </m:rPr>
                          <a:rPr lang="fr-FR" sz="2400" baseline="-25000" dirty="0"/>
                          <m:t>r</m:t>
                        </m:r>
                        <m:r>
                          <m:rPr>
                            <m:nor/>
                          </m:rPr>
                          <a:rPr lang="fr-FR" sz="2400" baseline="-25000" dirty="0"/>
                          <m:t> </m:t>
                        </m:r>
                        <m:r>
                          <m:rPr>
                            <m:nor/>
                          </m:rPr>
                          <a:rPr lang="fr-FR" sz="2400" dirty="0"/>
                          <m:t>cos</m:t>
                        </m:r>
                        <m:r>
                          <m:rPr>
                            <m:nor/>
                          </m:rPr>
                          <a:rPr lang="fr-FR" sz="2400" dirty="0"/>
                          <m:t>(</m:t>
                        </m:r>
                        <m:r>
                          <m:rPr>
                            <m:sty m:val="p"/>
                          </m:rPr>
                          <a:rPr lang="el-GR" sz="2400" i="1">
                            <a:latin typeface="Cambria Math" panose="02040503050406030204" pitchFamily="18" charset="0"/>
                          </a:rPr>
                          <m:t>β</m:t>
                        </m:r>
                        <m:r>
                          <m:rPr>
                            <m:nor/>
                          </m:rPr>
                          <a:rPr lang="fr-FR" sz="2400" dirty="0"/>
                          <m:t>L</m:t>
                        </m:r>
                        <m:r>
                          <m:rPr>
                            <m:nor/>
                          </m:rPr>
                          <a:rPr lang="fr-FR" sz="2400" dirty="0"/>
                          <m:t>)</m:t>
                        </m:r>
                      </m:den>
                    </m:f>
                  </m:oMath>
                </a14:m>
                <a:r>
                  <a:rPr lang="fr-FR" sz="2400" dirty="0" smtClean="0"/>
                  <a:t> = j </a:t>
                </a:r>
                <a14:m>
                  <m:oMath xmlns:m="http://schemas.openxmlformats.org/officeDocument/2006/math">
                    <m:r>
                      <m:rPr>
                        <m:nor/>
                      </m:rPr>
                      <a:rPr lang="fr-FR" sz="2400" dirty="0"/>
                      <m:t> </m:t>
                    </m:r>
                    <m:r>
                      <m:rPr>
                        <m:nor/>
                      </m:rPr>
                      <a:rPr lang="fr-FR" sz="2400" dirty="0"/>
                      <m:t>Zc</m:t>
                    </m:r>
                    <m:r>
                      <m:rPr>
                        <m:nor/>
                      </m:rPr>
                      <a:rPr lang="fr-FR" sz="2400" dirty="0"/>
                      <m:t> </m:t>
                    </m:r>
                  </m:oMath>
                </a14:m>
                <a:r>
                  <a:rPr lang="fr-FR" sz="2400" dirty="0" smtClean="0"/>
                  <a:t> tg </a:t>
                </a:r>
                <a14:m>
                  <m:oMath xmlns:m="http://schemas.openxmlformats.org/officeDocument/2006/math">
                    <m:r>
                      <a:rPr lang="fr-FR" sz="2400" b="0" i="0" smtClean="0">
                        <a:latin typeface="Cambria Math" panose="02040503050406030204" pitchFamily="18" charset="0"/>
                      </a:rPr>
                      <m:t>(</m:t>
                    </m:r>
                    <m:r>
                      <m:rPr>
                        <m:sty m:val="p"/>
                      </m:rPr>
                      <a:rPr lang="el-GR" sz="2400" i="1">
                        <a:latin typeface="Cambria Math" panose="02040503050406030204" pitchFamily="18" charset="0"/>
                      </a:rPr>
                      <m:t>β</m:t>
                    </m:r>
                    <m:r>
                      <m:rPr>
                        <m:nor/>
                      </m:rPr>
                      <a:rPr lang="fr-FR" sz="2400" dirty="0"/>
                      <m:t>L</m:t>
                    </m:r>
                  </m:oMath>
                </a14:m>
                <a:r>
                  <a:rPr lang="fr-FR" sz="2400" dirty="0" smtClean="0"/>
                  <a:t>)</a:t>
                </a:r>
                <a:endParaRPr lang="fr-FR" sz="2400" dirty="0"/>
              </a:p>
              <a:p>
                <a:pPr marL="457200" lvl="1" indent="0">
                  <a:buNone/>
                </a:pPr>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2"/>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431</a:t>
            </a:fld>
            <a:endParaRPr lang="fr-BE" dirty="0"/>
          </a:p>
        </p:txBody>
      </p:sp>
      <p:sp>
        <p:nvSpPr>
          <p:cNvPr id="7" name="Rectangle 6"/>
          <p:cNvSpPr/>
          <p:nvPr/>
        </p:nvSpPr>
        <p:spPr>
          <a:xfrm>
            <a:off x="2569975" y="4437112"/>
            <a:ext cx="4464496"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31377667"/>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smtClean="0">
                    <a:solidFill>
                      <a:schemeClr val="accent6">
                        <a:lumMod val="75000"/>
                      </a:schemeClr>
                    </a:solidFill>
                  </a:rPr>
                  <a:t>Analyse de l'impédance d'entrée</a:t>
                </a:r>
              </a:p>
              <a:p>
                <a:pPr lvl="1"/>
                <a:r>
                  <a:rPr lang="fr-FR" sz="2200" dirty="0" smtClean="0"/>
                  <a:t>L'impédance </a:t>
                </a:r>
                <a:r>
                  <a:rPr lang="fr-FR" sz="2200" dirty="0"/>
                  <a:t>d'entrée varie avec la longueur de la </a:t>
                </a:r>
                <a:r>
                  <a:rPr lang="fr-FR" sz="2200" dirty="0" smtClean="0"/>
                  <a:t>ligne</a:t>
                </a:r>
              </a:p>
              <a:p>
                <a:pPr marL="457200" lvl="1" indent="0">
                  <a:buNone/>
                </a:pPr>
                <a:r>
                  <a:rPr lang="fr-FR" sz="2600" dirty="0" smtClean="0"/>
                  <a:t>	Z</a:t>
                </a:r>
                <a:r>
                  <a:rPr lang="fr-FR" sz="2600" baseline="-25000" dirty="0" smtClean="0"/>
                  <a:t>0</a:t>
                </a:r>
                <a:r>
                  <a:rPr lang="fr-FR" sz="2600" dirty="0" smtClean="0"/>
                  <a:t> </a:t>
                </a:r>
                <a:r>
                  <a:rPr lang="fr-FR" sz="2600" dirty="0"/>
                  <a:t>= </a:t>
                </a:r>
                <a:r>
                  <a:rPr lang="fr-FR" sz="2600" dirty="0" smtClean="0"/>
                  <a:t> </a:t>
                </a:r>
                <a:r>
                  <a:rPr lang="fr-FR" sz="2600" dirty="0"/>
                  <a:t>j </a:t>
                </a:r>
                <a14:m>
                  <m:oMath xmlns:m="http://schemas.openxmlformats.org/officeDocument/2006/math">
                    <m:r>
                      <m:rPr>
                        <m:nor/>
                      </m:rPr>
                      <a:rPr lang="fr-FR" sz="2600" dirty="0"/>
                      <m:t> </m:t>
                    </m:r>
                    <m:r>
                      <m:rPr>
                        <m:nor/>
                      </m:rPr>
                      <a:rPr lang="fr-FR" sz="2600" dirty="0"/>
                      <m:t>Zc</m:t>
                    </m:r>
                    <m:r>
                      <m:rPr>
                        <m:nor/>
                      </m:rPr>
                      <a:rPr lang="fr-FR" sz="2600" dirty="0"/>
                      <m:t> </m:t>
                    </m:r>
                  </m:oMath>
                </a14:m>
                <a:r>
                  <a:rPr lang="fr-FR" sz="2600" dirty="0"/>
                  <a:t> tg </a:t>
                </a:r>
                <a14:m>
                  <m:oMath xmlns:m="http://schemas.openxmlformats.org/officeDocument/2006/math">
                    <m:r>
                      <a:rPr lang="fr-FR" sz="2600">
                        <a:latin typeface="Cambria Math" panose="02040503050406030204" pitchFamily="18" charset="0"/>
                      </a:rPr>
                      <m:t>(</m:t>
                    </m:r>
                    <m:r>
                      <m:rPr>
                        <m:sty m:val="p"/>
                      </m:rPr>
                      <a:rPr lang="el-GR" sz="2600" i="1">
                        <a:latin typeface="Cambria Math" panose="02040503050406030204" pitchFamily="18" charset="0"/>
                      </a:rPr>
                      <m:t>β</m:t>
                    </m:r>
                    <m:r>
                      <m:rPr>
                        <m:nor/>
                      </m:rPr>
                      <a:rPr lang="fr-FR" sz="2600" b="0" i="0" dirty="0" smtClean="0"/>
                      <m:t>L</m:t>
                    </m:r>
                  </m:oMath>
                </a14:m>
                <a:r>
                  <a:rPr lang="fr-FR" sz="2600" dirty="0"/>
                  <a:t>)</a:t>
                </a:r>
              </a:p>
              <a:p>
                <a:pPr lvl="1"/>
                <a:endParaRPr lang="fr-FR" dirty="0" smtClean="0"/>
              </a:p>
              <a:p>
                <a:pPr lvl="1"/>
                <a:r>
                  <a:rPr lang="fr-FR" sz="2200" dirty="0" smtClean="0">
                    <a:solidFill>
                      <a:srgbClr val="0070C0"/>
                    </a:solidFill>
                  </a:rPr>
                  <a:t>Exemple 1</a:t>
                </a:r>
              </a:p>
              <a:p>
                <a:pPr lvl="2"/>
                <a:r>
                  <a:rPr lang="fr-FR" sz="2000" dirty="0" smtClean="0"/>
                  <a:t>Si </a:t>
                </a:r>
                <a14:m>
                  <m:oMath xmlns:m="http://schemas.openxmlformats.org/officeDocument/2006/math">
                    <m:r>
                      <m:rPr>
                        <m:sty m:val="p"/>
                      </m:rPr>
                      <a:rPr lang="el-GR" sz="2000" i="1">
                        <a:latin typeface="Cambria Math" panose="02040503050406030204" pitchFamily="18" charset="0"/>
                      </a:rPr>
                      <m:t>β</m:t>
                    </m:r>
                    <m:r>
                      <m:rPr>
                        <m:nor/>
                      </m:rPr>
                      <a:rPr lang="fr-FR" sz="2000" dirty="0"/>
                      <m:t>L</m:t>
                    </m:r>
                    <m:r>
                      <a:rPr lang="fr-FR" sz="2000" i="1" dirty="0">
                        <a:latin typeface="Cambria Math" panose="02040503050406030204" pitchFamily="18" charset="0"/>
                      </a:rPr>
                      <m:t> </m:t>
                    </m:r>
                  </m:oMath>
                </a14:m>
                <a:r>
                  <a:rPr lang="fr-FR" sz="2000" dirty="0" smtClean="0"/>
                  <a:t>= </a:t>
                </a:r>
                <a:r>
                  <a:rPr lang="fr-FR" sz="2000" dirty="0"/>
                  <a:t> </a:t>
                </a:r>
                <a:r>
                  <a:rPr lang="fr-FR" sz="2000" dirty="0" smtClean="0"/>
                  <a:t>k</a:t>
                </a:r>
                <a:r>
                  <a:rPr lang="el-GR" sz="2000" dirty="0" smtClean="0"/>
                  <a:t>π</a:t>
                </a:r>
                <a:r>
                  <a:rPr lang="fr-FR" sz="2000" dirty="0" smtClean="0"/>
                  <a:t> alors tg (</a:t>
                </a:r>
                <a14:m>
                  <m:oMath xmlns:m="http://schemas.openxmlformats.org/officeDocument/2006/math">
                    <m:r>
                      <m:rPr>
                        <m:sty m:val="p"/>
                      </m:rPr>
                      <a:rPr lang="el-GR" sz="2000" i="1">
                        <a:latin typeface="Cambria Math" panose="02040503050406030204" pitchFamily="18" charset="0"/>
                      </a:rPr>
                      <m:t>β</m:t>
                    </m:r>
                    <m:r>
                      <m:rPr>
                        <m:nor/>
                      </m:rPr>
                      <a:rPr lang="fr-FR" sz="2000" dirty="0"/>
                      <m:t>L</m:t>
                    </m:r>
                  </m:oMath>
                </a14:m>
                <a:r>
                  <a:rPr lang="fr-FR" sz="2000" dirty="0" smtClean="0"/>
                  <a:t>) = 0</a:t>
                </a:r>
              </a:p>
              <a:p>
                <a:pPr lvl="2"/>
                <a:r>
                  <a:rPr lang="fr-FR" sz="2000" dirty="0" smtClean="0"/>
                  <a:t>Z</a:t>
                </a:r>
                <a:r>
                  <a:rPr lang="fr-FR" sz="2000" baseline="-25000" dirty="0" smtClean="0"/>
                  <a:t>0 </a:t>
                </a:r>
                <a:r>
                  <a:rPr lang="fr-FR" sz="2000" dirty="0" smtClean="0"/>
                  <a:t>= 0 </a:t>
                </a:r>
              </a:p>
              <a:p>
                <a:pPr lvl="2"/>
                <a:r>
                  <a:rPr lang="el-GR" sz="2000" dirty="0"/>
                  <a:t>λ</a:t>
                </a:r>
                <a:r>
                  <a:rPr lang="fr-FR" sz="2000" dirty="0"/>
                  <a:t> =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2</m:t>
                        </m:r>
                        <m:r>
                          <m:rPr>
                            <m:sty m:val="p"/>
                          </m:rPr>
                          <a:rPr lang="el-GR" sz="2000" i="1">
                            <a:latin typeface="Cambria Math" panose="02040503050406030204" pitchFamily="18" charset="0"/>
                          </a:rPr>
                          <m:t>π</m:t>
                        </m:r>
                      </m:num>
                      <m:den>
                        <m:r>
                          <m:rPr>
                            <m:sty m:val="p"/>
                          </m:rPr>
                          <a:rPr lang="el-GR" sz="2000" i="1">
                            <a:latin typeface="Cambria Math" panose="02040503050406030204" pitchFamily="18" charset="0"/>
                          </a:rPr>
                          <m:t>β</m:t>
                        </m:r>
                      </m:den>
                    </m:f>
                  </m:oMath>
                </a14:m>
                <a:r>
                  <a:rPr lang="fr-FR" sz="2000" dirty="0" smtClean="0"/>
                  <a:t> </a:t>
                </a:r>
                <a:r>
                  <a:rPr lang="fr-FR" sz="2000" dirty="0" smtClean="0">
                    <a:sym typeface="Wingdings" panose="05000000000000000000" pitchFamily="2" charset="2"/>
                  </a:rPr>
                  <a:t> </a:t>
                </a:r>
                <a14:m>
                  <m:oMath xmlns:m="http://schemas.openxmlformats.org/officeDocument/2006/math">
                    <m:r>
                      <m:rPr>
                        <m:sty m:val="p"/>
                      </m:rPr>
                      <a:rPr lang="el-GR" sz="2000" i="1">
                        <a:latin typeface="Cambria Math" panose="02040503050406030204" pitchFamily="18" charset="0"/>
                      </a:rPr>
                      <m:t>β</m:t>
                    </m:r>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2</m:t>
                        </m:r>
                        <m:r>
                          <m:rPr>
                            <m:sty m:val="p"/>
                          </m:rPr>
                          <a:rPr lang="el-GR" sz="2000" i="1">
                            <a:latin typeface="Cambria Math" panose="02040503050406030204" pitchFamily="18" charset="0"/>
                          </a:rPr>
                          <m:t>π</m:t>
                        </m:r>
                      </m:num>
                      <m:den>
                        <m:r>
                          <m:rPr>
                            <m:nor/>
                          </m:rPr>
                          <a:rPr lang="el-GR" sz="2000" dirty="0"/>
                          <m:t>λ</m:t>
                        </m:r>
                      </m:den>
                    </m:f>
                  </m:oMath>
                </a14:m>
                <a:endParaRPr lang="fr-FR" sz="2000" dirty="0" smtClean="0"/>
              </a:p>
              <a:p>
                <a:pPr lvl="2"/>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2</m:t>
                        </m:r>
                        <m:r>
                          <m:rPr>
                            <m:sty m:val="p"/>
                          </m:rPr>
                          <a:rPr lang="el-GR" sz="2000" i="1">
                            <a:latin typeface="Cambria Math" panose="02040503050406030204" pitchFamily="18" charset="0"/>
                          </a:rPr>
                          <m:t>π</m:t>
                        </m:r>
                      </m:num>
                      <m:den>
                        <m:r>
                          <m:rPr>
                            <m:nor/>
                          </m:rPr>
                          <a:rPr lang="el-GR" sz="2000" dirty="0"/>
                          <m:t>λ</m:t>
                        </m:r>
                      </m:den>
                    </m:f>
                  </m:oMath>
                </a14:m>
                <a:r>
                  <a:rPr lang="fr-FR" sz="2000" dirty="0" smtClean="0"/>
                  <a:t> L </a:t>
                </a:r>
                <a:r>
                  <a:rPr lang="fr-FR" sz="2000" dirty="0"/>
                  <a:t>= k</a:t>
                </a:r>
                <a:r>
                  <a:rPr lang="el-GR" sz="2000" dirty="0"/>
                  <a:t>π</a:t>
                </a:r>
                <a:endParaRPr lang="fr-FR" sz="2000" dirty="0" smtClean="0"/>
              </a:p>
              <a:p>
                <a:pPr lvl="2"/>
                <a:r>
                  <a:rPr lang="fr-FR" sz="2000" dirty="0" smtClean="0"/>
                  <a:t>Si L = k </a:t>
                </a:r>
                <a14:m>
                  <m:oMath xmlns:m="http://schemas.openxmlformats.org/officeDocument/2006/math">
                    <m:f>
                      <m:fPr>
                        <m:ctrlPr>
                          <a:rPr lang="fr-FR" sz="2000" i="1" smtClean="0">
                            <a:latin typeface="Cambria Math" panose="02040503050406030204" pitchFamily="18" charset="0"/>
                          </a:rPr>
                        </m:ctrlPr>
                      </m:fPr>
                      <m:num>
                        <m:r>
                          <m:rPr>
                            <m:nor/>
                          </m:rPr>
                          <a:rPr lang="el-GR" sz="2000" dirty="0"/>
                          <m:t>λ</m:t>
                        </m:r>
                      </m:num>
                      <m:den>
                        <m:r>
                          <a:rPr lang="fr-FR" sz="2000" b="0" i="1" smtClean="0">
                            <a:latin typeface="Cambria Math" panose="02040503050406030204" pitchFamily="18" charset="0"/>
                          </a:rPr>
                          <m:t>2</m:t>
                        </m:r>
                      </m:den>
                    </m:f>
                  </m:oMath>
                </a14:m>
                <a:r>
                  <a:rPr lang="fr-FR" sz="2000" dirty="0" smtClean="0"/>
                  <a:t>, </a:t>
                </a:r>
                <a:r>
                  <a:rPr lang="fr-FR" sz="2000" dirty="0"/>
                  <a:t>alors Z</a:t>
                </a:r>
                <a:r>
                  <a:rPr lang="fr-FR" sz="2000" baseline="-25000" dirty="0"/>
                  <a:t>0 </a:t>
                </a:r>
                <a:r>
                  <a:rPr lang="fr-FR" sz="2000" dirty="0"/>
                  <a:t>= 0 </a:t>
                </a:r>
              </a:p>
              <a:p>
                <a:pPr lvl="2"/>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2"/>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432</a:t>
            </a:fld>
            <a:endParaRPr lang="fr-BE" dirty="0"/>
          </a:p>
        </p:txBody>
      </p:sp>
      <p:sp>
        <p:nvSpPr>
          <p:cNvPr id="7" name="ZoneTexte 6"/>
          <p:cNvSpPr txBox="1"/>
          <p:nvPr/>
        </p:nvSpPr>
        <p:spPr>
          <a:xfrm>
            <a:off x="4996531" y="5901648"/>
            <a:ext cx="3175869" cy="276999"/>
          </a:xfrm>
          <a:prstGeom prst="rect">
            <a:avLst/>
          </a:prstGeom>
          <a:noFill/>
        </p:spPr>
        <p:txBody>
          <a:bodyPr wrap="none" rtlCol="0">
            <a:spAutoFit/>
          </a:bodyPr>
          <a:lstStyle/>
          <a:p>
            <a:r>
              <a:rPr lang="fr-FR" sz="1200" dirty="0"/>
              <a:t>Source : http://tanopah.jo.free.fr/seconde/ftang407.gif</a:t>
            </a:r>
          </a:p>
        </p:txBody>
      </p:sp>
      <p:grpSp>
        <p:nvGrpSpPr>
          <p:cNvPr id="15" name="Groupe 14"/>
          <p:cNvGrpSpPr/>
          <p:nvPr/>
        </p:nvGrpSpPr>
        <p:grpSpPr>
          <a:xfrm>
            <a:off x="4572000" y="2200217"/>
            <a:ext cx="4477561" cy="3703743"/>
            <a:chOff x="4572000" y="2200217"/>
            <a:chExt cx="4477561" cy="3703743"/>
          </a:xfrm>
        </p:grpSpPr>
        <p:pic>
          <p:nvPicPr>
            <p:cNvPr id="6146" name="Picture 2" descr="http://tanopah.jo.free.fr/seconde/ftang40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852935"/>
              <a:ext cx="4004471" cy="30510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avec flèche 8"/>
            <p:cNvCxnSpPr>
              <a:stCxn id="6146" idx="0"/>
            </p:cNvCxnSpPr>
            <p:nvPr/>
          </p:nvCxnSpPr>
          <p:spPr>
            <a:xfrm flipH="1" flipV="1">
              <a:off x="6560248" y="2348880"/>
              <a:ext cx="13988" cy="504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a:stCxn id="6146" idx="3"/>
            </p:cNvCxnSpPr>
            <p:nvPr/>
          </p:nvCxnSpPr>
          <p:spPr>
            <a:xfrm flipV="1">
              <a:off x="8576471" y="4365104"/>
              <a:ext cx="388017" cy="1334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8630857" y="4024867"/>
                  <a:ext cx="418704" cy="369332"/>
                </a:xfrm>
                <a:prstGeom prst="rect">
                  <a:avLst/>
                </a:prstGeom>
                <a:noFill/>
              </p:spPr>
              <p:txBody>
                <a:bodyPr wrap="none" rtlCol="0">
                  <a:spAutoFit/>
                </a:bodyPr>
                <a:lstStyle/>
                <a:p>
                  <a14:m>
                    <m:oMath xmlns:m="http://schemas.openxmlformats.org/officeDocument/2006/math">
                      <m:r>
                        <m:rPr>
                          <m:sty m:val="p"/>
                        </m:rPr>
                        <a:rPr lang="el-GR" i="1">
                          <a:latin typeface="Cambria Math" panose="02040503050406030204" pitchFamily="18" charset="0"/>
                        </a:rPr>
                        <m:t>β</m:t>
                      </m:r>
                    </m:oMath>
                  </a14:m>
                  <a:r>
                    <a:rPr lang="fr-FR" dirty="0" smtClean="0"/>
                    <a:t>L</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8630857" y="4024867"/>
                  <a:ext cx="418704" cy="369332"/>
                </a:xfrm>
                <a:prstGeom prst="rect">
                  <a:avLst/>
                </a:prstGeom>
                <a:blipFill rotWithShape="0">
                  <a:blip r:embed="rId4"/>
                  <a:stretch>
                    <a:fillRect l="-4348" t="-6557" r="-10145" b="-2623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6560248" y="2200217"/>
                  <a:ext cx="755335" cy="369332"/>
                </a:xfrm>
                <a:prstGeom prst="rect">
                  <a:avLst/>
                </a:prstGeom>
                <a:noFill/>
              </p:spPr>
              <p:txBody>
                <a:bodyPr wrap="none" rtlCol="0">
                  <a:spAutoFit/>
                </a:bodyPr>
                <a:lstStyle/>
                <a:p>
                  <a:r>
                    <a:rPr lang="fr-FR" dirty="0" smtClean="0"/>
                    <a:t>tg (</a:t>
                  </a:r>
                  <a14:m>
                    <m:oMath xmlns:m="http://schemas.openxmlformats.org/officeDocument/2006/math">
                      <m:r>
                        <m:rPr>
                          <m:sty m:val="p"/>
                        </m:rPr>
                        <a:rPr lang="el-GR" i="1">
                          <a:latin typeface="Cambria Math" panose="02040503050406030204" pitchFamily="18" charset="0"/>
                        </a:rPr>
                        <m:t>β</m:t>
                      </m:r>
                      <m:r>
                        <m:rPr>
                          <m:nor/>
                        </m:rPr>
                        <a:rPr lang="fr-FR" dirty="0"/>
                        <m:t>L</m:t>
                      </m:r>
                    </m:oMath>
                  </a14:m>
                  <a:r>
                    <a:rPr lang="fr-FR" dirty="0" smtClean="0"/>
                    <a:t>)</a:t>
                  </a:r>
                  <a:endParaRPr lang="fr-FR" dirty="0"/>
                </a:p>
              </p:txBody>
            </p:sp>
          </mc:Choice>
          <mc:Fallback xmlns="">
            <p:sp>
              <p:nvSpPr>
                <p:cNvPr id="14" name="ZoneTexte 13"/>
                <p:cNvSpPr txBox="1">
                  <a:spLocks noRot="1" noChangeAspect="1" noMove="1" noResize="1" noEditPoints="1" noAdjustHandles="1" noChangeArrowheads="1" noChangeShapeType="1" noTextEdit="1"/>
                </p:cNvSpPr>
                <p:nvPr/>
              </p:nvSpPr>
              <p:spPr>
                <a:xfrm>
                  <a:off x="6560248" y="2200217"/>
                  <a:ext cx="755335" cy="369332"/>
                </a:xfrm>
                <a:prstGeom prst="rect">
                  <a:avLst/>
                </a:prstGeom>
                <a:blipFill rotWithShape="0">
                  <a:blip r:embed="rId5"/>
                  <a:stretch>
                    <a:fillRect l="-6452" t="-8197" r="-5645" b="-26230"/>
                  </a:stretch>
                </a:blipFill>
              </p:spPr>
              <p:txBody>
                <a:bodyPr/>
                <a:lstStyle/>
                <a:p>
                  <a:r>
                    <a:rPr lang="fr-FR">
                      <a:noFill/>
                    </a:rPr>
                    <a:t> </a:t>
                  </a:r>
                </a:p>
              </p:txBody>
            </p:sp>
          </mc:Fallback>
        </mc:AlternateContent>
      </p:grpSp>
    </p:spTree>
    <p:extLst>
      <p:ext uri="{BB962C8B-B14F-4D97-AF65-F5344CB8AC3E}">
        <p14:creationId xmlns:p14="http://schemas.microsoft.com/office/powerpoint/2010/main" val="1817469308"/>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4691136" y="2184554"/>
            <a:ext cx="4508182" cy="3639300"/>
            <a:chOff x="4586265" y="2200217"/>
            <a:chExt cx="4508182" cy="3639300"/>
          </a:xfrm>
        </p:grpSpPr>
        <p:pic>
          <p:nvPicPr>
            <p:cNvPr id="8" name="Picture 2" descr="http://tanopah.jo.free.fr/seconde/ftang40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265" y="2788492"/>
              <a:ext cx="4004471" cy="30510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avec flèche 8"/>
            <p:cNvCxnSpPr/>
            <p:nvPr/>
          </p:nvCxnSpPr>
          <p:spPr>
            <a:xfrm flipH="1" flipV="1">
              <a:off x="6560248" y="2348880"/>
              <a:ext cx="13988" cy="504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8590736" y="4300660"/>
              <a:ext cx="388017" cy="1334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ZoneTexte 10"/>
                <p:cNvSpPr txBox="1"/>
                <p:nvPr/>
              </p:nvSpPr>
              <p:spPr>
                <a:xfrm>
                  <a:off x="8635667" y="3938000"/>
                  <a:ext cx="458780" cy="369332"/>
                </a:xfrm>
                <a:prstGeom prst="rect">
                  <a:avLst/>
                </a:prstGeom>
                <a:noFill/>
              </p:spPr>
              <p:txBody>
                <a:bodyPr wrap="none" rtlCol="0">
                  <a:spAutoFit/>
                </a:bodyPr>
                <a:lstStyle/>
                <a:p>
                  <a14:m>
                    <m:oMath xmlns:m="http://schemas.openxmlformats.org/officeDocument/2006/math">
                      <m:r>
                        <m:rPr>
                          <m:sty m:val="p"/>
                        </m:rPr>
                        <a:rPr lang="el-GR" i="1">
                          <a:latin typeface="Cambria Math" panose="02040503050406030204" pitchFamily="18" charset="0"/>
                        </a:rPr>
                        <m:t>β</m:t>
                      </m:r>
                      <m:r>
                        <a:rPr lang="el-GR" i="1">
                          <a:latin typeface="Cambria Math" panose="02040503050406030204" pitchFamily="18" charset="0"/>
                        </a:rPr>
                        <m:t> </m:t>
                      </m:r>
                    </m:oMath>
                  </a14:m>
                  <a:r>
                    <a:rPr lang="fr-FR" dirty="0" smtClean="0"/>
                    <a:t>x</a:t>
                  </a:r>
                  <a:endParaRPr lang="fr-FR" dirty="0"/>
                </a:p>
              </p:txBody>
            </p:sp>
          </mc:Choice>
          <mc:Fallback xmlns="">
            <p:sp>
              <p:nvSpPr>
                <p:cNvPr id="11" name="ZoneTexte 10"/>
                <p:cNvSpPr txBox="1">
                  <a:spLocks noRot="1" noChangeAspect="1" noMove="1" noResize="1" noEditPoints="1" noAdjustHandles="1" noChangeArrowheads="1" noChangeShapeType="1" noTextEdit="1"/>
                </p:cNvSpPr>
                <p:nvPr/>
              </p:nvSpPr>
              <p:spPr>
                <a:xfrm>
                  <a:off x="8635667" y="3938000"/>
                  <a:ext cx="458780" cy="369332"/>
                </a:xfrm>
                <a:prstGeom prst="rect">
                  <a:avLst/>
                </a:prstGeom>
                <a:blipFill rotWithShape="0">
                  <a:blip r:embed="rId3"/>
                  <a:stretch>
                    <a:fillRect l="-4000" t="-6557" r="-10667" b="-2623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p:cNvSpPr txBox="1"/>
                <p:nvPr/>
              </p:nvSpPr>
              <p:spPr>
                <a:xfrm>
                  <a:off x="6560248" y="2200217"/>
                  <a:ext cx="755335" cy="369332"/>
                </a:xfrm>
                <a:prstGeom prst="rect">
                  <a:avLst/>
                </a:prstGeom>
                <a:noFill/>
              </p:spPr>
              <p:txBody>
                <a:bodyPr wrap="none" rtlCol="0">
                  <a:spAutoFit/>
                </a:bodyPr>
                <a:lstStyle/>
                <a:p>
                  <a:r>
                    <a:rPr lang="fr-FR" dirty="0" smtClean="0"/>
                    <a:t>tg (</a:t>
                  </a:r>
                  <a14:m>
                    <m:oMath xmlns:m="http://schemas.openxmlformats.org/officeDocument/2006/math">
                      <m:r>
                        <m:rPr>
                          <m:sty m:val="p"/>
                        </m:rPr>
                        <a:rPr lang="el-GR" i="1">
                          <a:latin typeface="Cambria Math" panose="02040503050406030204" pitchFamily="18" charset="0"/>
                        </a:rPr>
                        <m:t>β</m:t>
                      </m:r>
                      <m:r>
                        <m:rPr>
                          <m:nor/>
                        </m:rPr>
                        <a:rPr lang="fr-FR" dirty="0"/>
                        <m:t>L</m:t>
                      </m:r>
                    </m:oMath>
                  </a14:m>
                  <a:r>
                    <a:rPr lang="fr-FR" dirty="0" smtClean="0"/>
                    <a:t>)</a:t>
                  </a:r>
                  <a:endParaRPr lang="fr-FR" dirty="0"/>
                </a:p>
              </p:txBody>
            </p:sp>
          </mc:Choice>
          <mc:Fallback xmlns="">
            <p:sp>
              <p:nvSpPr>
                <p:cNvPr id="12" name="ZoneTexte 11"/>
                <p:cNvSpPr txBox="1">
                  <a:spLocks noRot="1" noChangeAspect="1" noMove="1" noResize="1" noEditPoints="1" noAdjustHandles="1" noChangeArrowheads="1" noChangeShapeType="1" noTextEdit="1"/>
                </p:cNvSpPr>
                <p:nvPr/>
              </p:nvSpPr>
              <p:spPr>
                <a:xfrm>
                  <a:off x="6560248" y="2200217"/>
                  <a:ext cx="755335" cy="369332"/>
                </a:xfrm>
                <a:prstGeom prst="rect">
                  <a:avLst/>
                </a:prstGeom>
                <a:blipFill rotWithShape="0">
                  <a:blip r:embed="rId4"/>
                  <a:stretch>
                    <a:fillRect l="-6452" t="-6557" r="-5645" b="-2623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4" name="ZoneTexte 13"/>
              <p:cNvSpPr txBox="1"/>
              <p:nvPr/>
            </p:nvSpPr>
            <p:spPr>
              <a:xfrm>
                <a:off x="6887189" y="3798332"/>
                <a:ext cx="325730" cy="500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fr-FR" sz="1400" i="1" smtClean="0">
                              <a:latin typeface="Cambria Math" panose="02040503050406030204" pitchFamily="18" charset="0"/>
                            </a:rPr>
                          </m:ctrlPr>
                        </m:fPr>
                        <m:num>
                          <m:r>
                            <m:rPr>
                              <m:sty m:val="p"/>
                            </m:rPr>
                            <a:rPr lang="el-GR" sz="1400" i="1" smtClean="0">
                              <a:latin typeface="Cambria Math" panose="02040503050406030204" pitchFamily="18" charset="0"/>
                            </a:rPr>
                            <m:t>λ</m:t>
                          </m:r>
                        </m:num>
                        <m:den>
                          <m:r>
                            <a:rPr lang="fr-FR" sz="1400" b="0" i="1" smtClean="0">
                              <a:latin typeface="Cambria Math" panose="02040503050406030204" pitchFamily="18" charset="0"/>
                            </a:rPr>
                            <m:t>4</m:t>
                          </m:r>
                        </m:den>
                      </m:f>
                    </m:oMath>
                  </m:oMathPara>
                </a14:m>
                <a:endParaRPr lang="fr-FR" sz="1400" dirty="0"/>
              </a:p>
            </p:txBody>
          </p:sp>
        </mc:Choice>
        <mc:Fallback xmlns="">
          <p:sp>
            <p:nvSpPr>
              <p:cNvPr id="14" name="ZoneTexte 13"/>
              <p:cNvSpPr txBox="1">
                <a:spLocks noRot="1" noChangeAspect="1" noMove="1" noResize="1" noEditPoints="1" noAdjustHandles="1" noChangeArrowheads="1" noChangeShapeType="1" noTextEdit="1"/>
              </p:cNvSpPr>
              <p:nvPr/>
            </p:nvSpPr>
            <p:spPr>
              <a:xfrm>
                <a:off x="6887189" y="3798332"/>
                <a:ext cx="325730" cy="500009"/>
              </a:xfrm>
              <a:prstGeom prst="rect">
                <a:avLst/>
              </a:prstGeom>
              <a:blipFill rotWithShape="0">
                <a:blip r:embed="rId5"/>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ZoneTexte 14"/>
              <p:cNvSpPr txBox="1"/>
              <p:nvPr/>
            </p:nvSpPr>
            <p:spPr>
              <a:xfrm>
                <a:off x="7339943" y="3791660"/>
                <a:ext cx="325730" cy="500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fr-FR" sz="1400" i="1" smtClean="0">
                              <a:latin typeface="Cambria Math" panose="02040503050406030204" pitchFamily="18" charset="0"/>
                            </a:rPr>
                          </m:ctrlPr>
                        </m:fPr>
                        <m:num>
                          <m:r>
                            <m:rPr>
                              <m:sty m:val="p"/>
                            </m:rPr>
                            <a:rPr lang="el-GR" sz="1400" i="1">
                              <a:latin typeface="Cambria Math" panose="02040503050406030204" pitchFamily="18" charset="0"/>
                            </a:rPr>
                            <m:t>λ</m:t>
                          </m:r>
                        </m:num>
                        <m:den>
                          <m:r>
                            <a:rPr lang="fr-FR" sz="1400" b="0" i="1" smtClean="0">
                              <a:latin typeface="Cambria Math" panose="02040503050406030204" pitchFamily="18" charset="0"/>
                            </a:rPr>
                            <m:t>2</m:t>
                          </m:r>
                        </m:den>
                      </m:f>
                    </m:oMath>
                  </m:oMathPara>
                </a14:m>
                <a:endParaRPr lang="fr-FR" sz="1400" dirty="0"/>
              </a:p>
            </p:txBody>
          </p:sp>
        </mc:Choice>
        <mc:Fallback xmlns="">
          <p:sp>
            <p:nvSpPr>
              <p:cNvPr id="15" name="ZoneTexte 14"/>
              <p:cNvSpPr txBox="1">
                <a:spLocks noRot="1" noChangeAspect="1" noMove="1" noResize="1" noEditPoints="1" noAdjustHandles="1" noChangeArrowheads="1" noChangeShapeType="1" noTextEdit="1"/>
              </p:cNvSpPr>
              <p:nvPr/>
            </p:nvSpPr>
            <p:spPr>
              <a:xfrm>
                <a:off x="7339943" y="3791660"/>
                <a:ext cx="325730" cy="500009"/>
              </a:xfrm>
              <a:prstGeom prst="rect">
                <a:avLst/>
              </a:prstGeom>
              <a:blipFill rotWithShape="0">
                <a:blip r:embed="rId6"/>
                <a:stretch>
                  <a:fillRect b="-122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p:cNvSpPr txBox="1"/>
              <p:nvPr/>
            </p:nvSpPr>
            <p:spPr>
              <a:xfrm>
                <a:off x="7814609" y="3801763"/>
                <a:ext cx="413896" cy="500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fr-FR" sz="1400" i="1" smtClean="0">
                              <a:latin typeface="Cambria Math" panose="02040503050406030204" pitchFamily="18" charset="0"/>
                            </a:rPr>
                          </m:ctrlPr>
                        </m:fPr>
                        <m:num>
                          <m:r>
                            <a:rPr lang="fr-FR" sz="1400" b="0" i="1" smtClean="0">
                              <a:latin typeface="Cambria Math" panose="02040503050406030204" pitchFamily="18" charset="0"/>
                            </a:rPr>
                            <m:t>3</m:t>
                          </m:r>
                          <m:r>
                            <m:rPr>
                              <m:sty m:val="p"/>
                            </m:rPr>
                            <a:rPr lang="el-GR" sz="1400" i="1">
                              <a:latin typeface="Cambria Math" panose="02040503050406030204" pitchFamily="18" charset="0"/>
                            </a:rPr>
                            <m:t>λ</m:t>
                          </m:r>
                        </m:num>
                        <m:den>
                          <m:r>
                            <a:rPr lang="fr-FR" sz="1400" i="1">
                              <a:latin typeface="Cambria Math" panose="02040503050406030204" pitchFamily="18" charset="0"/>
                            </a:rPr>
                            <m:t>4</m:t>
                          </m:r>
                        </m:den>
                      </m:f>
                    </m:oMath>
                  </m:oMathPara>
                </a14:m>
                <a:endParaRPr lang="fr-FR" sz="1400" dirty="0"/>
              </a:p>
            </p:txBody>
          </p:sp>
        </mc:Choice>
        <mc:Fallback xmlns="">
          <p:sp>
            <p:nvSpPr>
              <p:cNvPr id="16" name="ZoneTexte 15"/>
              <p:cNvSpPr txBox="1">
                <a:spLocks noRot="1" noChangeAspect="1" noMove="1" noResize="1" noEditPoints="1" noAdjustHandles="1" noChangeArrowheads="1" noChangeShapeType="1" noTextEdit="1"/>
              </p:cNvSpPr>
              <p:nvPr/>
            </p:nvSpPr>
            <p:spPr>
              <a:xfrm>
                <a:off x="7814609" y="3801763"/>
                <a:ext cx="413896" cy="500009"/>
              </a:xfrm>
              <a:prstGeom prst="rect">
                <a:avLst/>
              </a:prstGeom>
              <a:blipFill rotWithShape="0">
                <a:blip r:embed="rId7"/>
                <a:stretch>
                  <a:fillRect b="-1220"/>
                </a:stretch>
              </a:blipFill>
            </p:spPr>
            <p:txBody>
              <a:bodyPr/>
              <a:lstStyle/>
              <a:p>
                <a:r>
                  <a:rPr lang="fr-FR">
                    <a:noFill/>
                  </a:rPr>
                  <a:t> </a:t>
                </a:r>
              </a:p>
            </p:txBody>
          </p:sp>
        </mc:Fallback>
      </mc:AlternateContent>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smtClean="0">
                    <a:solidFill>
                      <a:schemeClr val="accent6">
                        <a:lumMod val="75000"/>
                      </a:schemeClr>
                    </a:solidFill>
                  </a:rPr>
                  <a:t>Analyse de l'impédance d'entrée</a:t>
                </a:r>
              </a:p>
              <a:p>
                <a:pPr lvl="1"/>
                <a:r>
                  <a:rPr lang="fr-FR" sz="2200" dirty="0">
                    <a:solidFill>
                      <a:srgbClr val="0070C0"/>
                    </a:solidFill>
                  </a:rPr>
                  <a:t>Exemple </a:t>
                </a:r>
                <a:r>
                  <a:rPr lang="fr-FR" sz="2200" dirty="0" smtClean="0">
                    <a:solidFill>
                      <a:srgbClr val="0070C0"/>
                    </a:solidFill>
                  </a:rPr>
                  <a:t>2</a:t>
                </a:r>
                <a:endParaRPr lang="fr-FR" sz="2200" dirty="0">
                  <a:solidFill>
                    <a:srgbClr val="0070C0"/>
                  </a:solidFill>
                </a:endParaRPr>
              </a:p>
              <a:p>
                <a:pPr lvl="2"/>
                <a:r>
                  <a:rPr lang="fr-FR" sz="2000" dirty="0" smtClean="0"/>
                  <a:t>Si L = (2k+1) </a:t>
                </a:r>
                <a14:m>
                  <m:oMath xmlns:m="http://schemas.openxmlformats.org/officeDocument/2006/math">
                    <m:f>
                      <m:fPr>
                        <m:ctrlPr>
                          <a:rPr lang="el-GR" sz="2000" i="1" smtClean="0">
                            <a:latin typeface="Cambria Math" panose="02040503050406030204" pitchFamily="18" charset="0"/>
                          </a:rPr>
                        </m:ctrlPr>
                      </m:fPr>
                      <m:num>
                        <m:r>
                          <m:rPr>
                            <m:sty m:val="p"/>
                          </m:rPr>
                          <a:rPr lang="el-GR" sz="2000" i="1">
                            <a:latin typeface="Cambria Math" panose="02040503050406030204" pitchFamily="18" charset="0"/>
                          </a:rPr>
                          <m:t>λ</m:t>
                        </m:r>
                      </m:num>
                      <m:den>
                        <m:r>
                          <a:rPr lang="fr-FR" sz="2000" b="0" i="1" smtClean="0">
                            <a:latin typeface="Cambria Math" panose="02040503050406030204" pitchFamily="18" charset="0"/>
                          </a:rPr>
                          <m:t>4</m:t>
                        </m:r>
                      </m:den>
                    </m:f>
                  </m:oMath>
                </a14:m>
                <a:endParaRPr lang="fr-FR" sz="2000" dirty="0" smtClean="0"/>
              </a:p>
              <a:p>
                <a:pPr lvl="2"/>
                <a:r>
                  <a:rPr lang="fr-FR" sz="2000" dirty="0" smtClean="0"/>
                  <a:t>Alors </a:t>
                </a:r>
                <a14:m>
                  <m:oMath xmlns:m="http://schemas.openxmlformats.org/officeDocument/2006/math">
                    <m:r>
                      <m:rPr>
                        <m:sty m:val="p"/>
                      </m:rPr>
                      <a:rPr lang="el-GR" sz="2000" i="1">
                        <a:latin typeface="Cambria Math" panose="02040503050406030204" pitchFamily="18" charset="0"/>
                      </a:rPr>
                      <m:t>β</m:t>
                    </m:r>
                    <m:r>
                      <m:rPr>
                        <m:nor/>
                      </m:rPr>
                      <a:rPr lang="fr-FR" sz="2000" dirty="0"/>
                      <m:t>L</m:t>
                    </m:r>
                    <m:r>
                      <a:rPr lang="fr-FR" sz="2000" i="1" dirty="0">
                        <a:latin typeface="Cambria Math" panose="02040503050406030204" pitchFamily="18" charset="0"/>
                      </a:rPr>
                      <m:t> </m:t>
                    </m:r>
                  </m:oMath>
                </a14:m>
                <a:r>
                  <a:rPr lang="fr-FR" sz="2000" dirty="0"/>
                  <a:t>=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2</m:t>
                        </m:r>
                        <m:r>
                          <m:rPr>
                            <m:sty m:val="p"/>
                          </m:rPr>
                          <a:rPr lang="el-GR" sz="2000" i="1">
                            <a:latin typeface="Cambria Math" panose="02040503050406030204" pitchFamily="18" charset="0"/>
                          </a:rPr>
                          <m:t>π</m:t>
                        </m:r>
                      </m:num>
                      <m:den>
                        <m:r>
                          <m:rPr>
                            <m:nor/>
                          </m:rPr>
                          <a:rPr lang="el-GR" sz="2000" dirty="0"/>
                          <m:t>λ</m:t>
                        </m:r>
                      </m:den>
                    </m:f>
                  </m:oMath>
                </a14:m>
                <a:r>
                  <a:rPr lang="fr-FR" sz="2000" dirty="0"/>
                  <a:t> </a:t>
                </a:r>
                <a:r>
                  <a:rPr lang="fr-FR" sz="2000" dirty="0" smtClean="0"/>
                  <a:t>L =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2</m:t>
                        </m:r>
                        <m:r>
                          <m:rPr>
                            <m:sty m:val="p"/>
                          </m:rPr>
                          <a:rPr lang="el-GR" sz="2000" i="1">
                            <a:latin typeface="Cambria Math" panose="02040503050406030204" pitchFamily="18" charset="0"/>
                          </a:rPr>
                          <m:t>π</m:t>
                        </m:r>
                      </m:num>
                      <m:den>
                        <m:r>
                          <m:rPr>
                            <m:nor/>
                          </m:rPr>
                          <a:rPr lang="el-GR" sz="2000" dirty="0"/>
                          <m:t>λ</m:t>
                        </m:r>
                      </m:den>
                    </m:f>
                  </m:oMath>
                </a14:m>
                <a:r>
                  <a:rPr lang="fr-FR" sz="2000" dirty="0" smtClean="0"/>
                  <a:t> </a:t>
                </a:r>
                <a:r>
                  <a:rPr lang="fr-FR" sz="2000" dirty="0"/>
                  <a:t>(2k+1) </a:t>
                </a:r>
                <a14:m>
                  <m:oMath xmlns:m="http://schemas.openxmlformats.org/officeDocument/2006/math">
                    <m:f>
                      <m:fPr>
                        <m:ctrlPr>
                          <a:rPr lang="el-GR" sz="2000" i="1">
                            <a:latin typeface="Cambria Math" panose="02040503050406030204" pitchFamily="18" charset="0"/>
                          </a:rPr>
                        </m:ctrlPr>
                      </m:fPr>
                      <m:num>
                        <m:r>
                          <m:rPr>
                            <m:sty m:val="p"/>
                          </m:rPr>
                          <a:rPr lang="el-GR" sz="2000" i="1">
                            <a:latin typeface="Cambria Math" panose="02040503050406030204" pitchFamily="18" charset="0"/>
                          </a:rPr>
                          <m:t>λ</m:t>
                        </m:r>
                      </m:num>
                      <m:den>
                        <m:r>
                          <a:rPr lang="fr-FR" sz="2000" i="1">
                            <a:latin typeface="Cambria Math" panose="02040503050406030204" pitchFamily="18" charset="0"/>
                          </a:rPr>
                          <m:t>4</m:t>
                        </m:r>
                      </m:den>
                    </m:f>
                  </m:oMath>
                </a14:m>
                <a:r>
                  <a:rPr lang="fr-FR" sz="2000" dirty="0" smtClean="0"/>
                  <a:t>  </a:t>
                </a:r>
              </a:p>
              <a:p>
                <a:pPr lvl="2"/>
                <a14:m>
                  <m:oMath xmlns:m="http://schemas.openxmlformats.org/officeDocument/2006/math">
                    <m:r>
                      <m:rPr>
                        <m:sty m:val="p"/>
                      </m:rPr>
                      <a:rPr lang="el-GR" sz="2000" i="1">
                        <a:latin typeface="Cambria Math" panose="02040503050406030204" pitchFamily="18" charset="0"/>
                      </a:rPr>
                      <m:t>β</m:t>
                    </m:r>
                    <m:r>
                      <m:rPr>
                        <m:nor/>
                      </m:rPr>
                      <a:rPr lang="fr-FR" sz="2000" dirty="0"/>
                      <m:t>L</m:t>
                    </m:r>
                    <m:r>
                      <a:rPr lang="fr-FR" sz="2000" i="1" dirty="0">
                        <a:latin typeface="Cambria Math" panose="02040503050406030204" pitchFamily="18" charset="0"/>
                      </a:rPr>
                      <m:t> </m:t>
                    </m:r>
                  </m:oMath>
                </a14:m>
                <a:r>
                  <a:rPr lang="fr-FR" sz="2000" dirty="0" smtClean="0"/>
                  <a:t>= (</a:t>
                </a:r>
                <a:r>
                  <a:rPr lang="fr-FR" sz="2000" dirty="0"/>
                  <a:t>2k+1) </a:t>
                </a:r>
                <a14:m>
                  <m:oMath xmlns:m="http://schemas.openxmlformats.org/officeDocument/2006/math">
                    <m:f>
                      <m:fPr>
                        <m:ctrlPr>
                          <a:rPr lang="fr-FR" sz="2000" i="1" smtClean="0">
                            <a:latin typeface="Cambria Math" panose="02040503050406030204" pitchFamily="18" charset="0"/>
                          </a:rPr>
                        </m:ctrlPr>
                      </m:fPr>
                      <m:num>
                        <m:r>
                          <m:rPr>
                            <m:sty m:val="p"/>
                          </m:rPr>
                          <a:rPr lang="el-GR" sz="2000" i="1">
                            <a:latin typeface="Cambria Math" panose="02040503050406030204" pitchFamily="18" charset="0"/>
                          </a:rPr>
                          <m:t>π</m:t>
                        </m:r>
                      </m:num>
                      <m:den>
                        <m:r>
                          <a:rPr lang="fr-FR" sz="2000" b="0" i="1" smtClean="0">
                            <a:latin typeface="Cambria Math" panose="02040503050406030204" pitchFamily="18" charset="0"/>
                          </a:rPr>
                          <m:t>2</m:t>
                        </m:r>
                      </m:den>
                    </m:f>
                  </m:oMath>
                </a14:m>
                <a:endParaRPr lang="fr-FR" sz="2000" dirty="0"/>
              </a:p>
              <a:p>
                <a:pPr lvl="2"/>
                <a:r>
                  <a:rPr lang="fr-FR" sz="2000" dirty="0" smtClean="0"/>
                  <a:t>Alors tg (</a:t>
                </a:r>
                <a14:m>
                  <m:oMath xmlns:m="http://schemas.openxmlformats.org/officeDocument/2006/math">
                    <m:r>
                      <m:rPr>
                        <m:sty m:val="p"/>
                      </m:rPr>
                      <a:rPr lang="el-GR" sz="2000" i="1">
                        <a:latin typeface="Cambria Math" panose="02040503050406030204" pitchFamily="18" charset="0"/>
                      </a:rPr>
                      <m:t>β</m:t>
                    </m:r>
                    <m:r>
                      <m:rPr>
                        <m:nor/>
                      </m:rPr>
                      <a:rPr lang="fr-FR" sz="2000" dirty="0"/>
                      <m:t>L</m:t>
                    </m:r>
                  </m:oMath>
                </a14:m>
                <a:r>
                  <a:rPr lang="fr-FR" sz="2000" dirty="0" smtClean="0"/>
                  <a:t>) = </a:t>
                </a:r>
                <a14:m>
                  <m:oMath xmlns:m="http://schemas.openxmlformats.org/officeDocument/2006/math">
                    <m:r>
                      <a:rPr lang="fr-FR" sz="2000" i="1" smtClean="0">
                        <a:latin typeface="Cambria Math" panose="02040503050406030204" pitchFamily="18" charset="0"/>
                        <a:ea typeface="Cambria Math" panose="02040503050406030204" pitchFamily="18" charset="0"/>
                      </a:rPr>
                      <m:t>∞</m:t>
                    </m:r>
                  </m:oMath>
                </a14:m>
                <a:endParaRPr lang="fr-FR" sz="2000" dirty="0" smtClean="0">
                  <a:ea typeface="Cambria Math" panose="02040503050406030204" pitchFamily="18" charset="0"/>
                </a:endParaRPr>
              </a:p>
              <a:p>
                <a:pPr lvl="2"/>
                <a:r>
                  <a:rPr lang="fr-FR" sz="2000" dirty="0" smtClean="0"/>
                  <a:t>Donc Z</a:t>
                </a:r>
                <a:r>
                  <a:rPr lang="fr-FR" sz="2000" baseline="-25000" dirty="0" smtClean="0"/>
                  <a:t>0</a:t>
                </a:r>
                <a:r>
                  <a:rPr lang="fr-FR" sz="2000" dirty="0" smtClean="0"/>
                  <a:t> =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endParaRPr lang="fr-FR" sz="2000"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8"/>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433</a:t>
            </a:fld>
            <a:endParaRPr lang="fr-BE" dirty="0"/>
          </a:p>
        </p:txBody>
      </p:sp>
      <p:sp>
        <p:nvSpPr>
          <p:cNvPr id="17" name="ZoneTexte 16"/>
          <p:cNvSpPr txBox="1"/>
          <p:nvPr/>
        </p:nvSpPr>
        <p:spPr>
          <a:xfrm>
            <a:off x="4006382" y="2369220"/>
            <a:ext cx="2266967" cy="369332"/>
          </a:xfrm>
          <a:prstGeom prst="rect">
            <a:avLst/>
          </a:prstGeom>
          <a:noFill/>
        </p:spPr>
        <p:txBody>
          <a:bodyPr wrap="none" rtlCol="0">
            <a:spAutoFit/>
          </a:bodyPr>
          <a:lstStyle/>
          <a:p>
            <a:r>
              <a:rPr lang="fr-FR" dirty="0" smtClean="0"/>
              <a:t>(+) Impédance inductive </a:t>
            </a:r>
            <a:endParaRPr lang="fr-FR" dirty="0"/>
          </a:p>
        </p:txBody>
      </p:sp>
      <p:sp>
        <p:nvSpPr>
          <p:cNvPr id="19" name="ZoneTexte 18"/>
          <p:cNvSpPr txBox="1"/>
          <p:nvPr/>
        </p:nvSpPr>
        <p:spPr>
          <a:xfrm>
            <a:off x="3995936" y="5723320"/>
            <a:ext cx="2260555" cy="369332"/>
          </a:xfrm>
          <a:prstGeom prst="rect">
            <a:avLst/>
          </a:prstGeom>
          <a:noFill/>
        </p:spPr>
        <p:txBody>
          <a:bodyPr wrap="none" rtlCol="0">
            <a:spAutoFit/>
          </a:bodyPr>
          <a:lstStyle/>
          <a:p>
            <a:r>
              <a:rPr lang="fr-FR" dirty="0" smtClean="0"/>
              <a:t>(-) Impédance capacitive</a:t>
            </a:r>
            <a:endParaRPr lang="fr-FR" dirty="0"/>
          </a:p>
        </p:txBody>
      </p:sp>
    </p:spTree>
    <p:extLst>
      <p:ext uri="{BB962C8B-B14F-4D97-AF65-F5344CB8AC3E}">
        <p14:creationId xmlns:p14="http://schemas.microsoft.com/office/powerpoint/2010/main" val="25756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Variation de la nature de l'impédance d'entrée d'une ligne en court-circuit</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434</a:t>
            </a:fld>
            <a:endParaRPr lang="fr-BE" dirty="0"/>
          </a:p>
        </p:txBody>
      </p:sp>
      <p:pic>
        <p:nvPicPr>
          <p:cNvPr id="8" name="Image 7"/>
          <p:cNvPicPr>
            <a:picLocks noChangeAspect="1"/>
          </p:cNvPicPr>
          <p:nvPr/>
        </p:nvPicPr>
        <p:blipFill>
          <a:blip r:embed="rId3"/>
          <a:stretch>
            <a:fillRect/>
          </a:stretch>
        </p:blipFill>
        <p:spPr>
          <a:xfrm>
            <a:off x="1475656" y="2230266"/>
            <a:ext cx="6336704" cy="3935038"/>
          </a:xfrm>
          <a:prstGeom prst="rect">
            <a:avLst/>
          </a:prstGeom>
        </p:spPr>
      </p:pic>
    </p:spTree>
    <p:extLst>
      <p:ext uri="{BB962C8B-B14F-4D97-AF65-F5344CB8AC3E}">
        <p14:creationId xmlns:p14="http://schemas.microsoft.com/office/powerpoint/2010/main" val="3086814782"/>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Théorie des lignes</a:t>
            </a: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normAutofit lnSpcReduction="10000"/>
              </a:bodyPr>
              <a:lstStyle/>
              <a:p>
                <a:r>
                  <a:rPr lang="fr-FR" dirty="0" smtClean="0">
                    <a:solidFill>
                      <a:schemeClr val="accent6">
                        <a:lumMod val="75000"/>
                      </a:schemeClr>
                    </a:solidFill>
                  </a:rPr>
                  <a:t>Étude de la propagation en haute fréquence</a:t>
                </a:r>
              </a:p>
              <a:p>
                <a:endParaRPr lang="fr-FR" dirty="0" smtClean="0">
                  <a:solidFill>
                    <a:schemeClr val="accent6">
                      <a:lumMod val="75000"/>
                    </a:schemeClr>
                  </a:solidFill>
                </a:endParaRPr>
              </a:p>
              <a:p>
                <a:endParaRPr lang="fr-FR" dirty="0" smtClean="0">
                  <a:solidFill>
                    <a:schemeClr val="accent6">
                      <a:lumMod val="75000"/>
                    </a:schemeClr>
                  </a:solidFill>
                </a:endParaRPr>
              </a:p>
              <a:p>
                <a:endParaRPr lang="fr-FR" dirty="0">
                  <a:solidFill>
                    <a:schemeClr val="accent6">
                      <a:lumMod val="75000"/>
                    </a:schemeClr>
                  </a:solidFill>
                </a:endParaRPr>
              </a:p>
              <a:p>
                <a:endParaRPr lang="fr-FR" dirty="0" smtClean="0">
                  <a:solidFill>
                    <a:schemeClr val="accent6">
                      <a:lumMod val="75000"/>
                    </a:schemeClr>
                  </a:solidFill>
                </a:endParaRPr>
              </a:p>
              <a:p>
                <a:endParaRPr lang="fr-FR" dirty="0">
                  <a:solidFill>
                    <a:schemeClr val="accent6">
                      <a:lumMod val="75000"/>
                    </a:schemeClr>
                  </a:solidFill>
                </a:endParaRPr>
              </a:p>
              <a:p>
                <a:endParaRPr lang="fr-FR" dirty="0" smtClean="0">
                  <a:solidFill>
                    <a:schemeClr val="accent6">
                      <a:lumMod val="75000"/>
                    </a:schemeClr>
                  </a:solidFill>
                </a:endParaRPr>
              </a:p>
              <a:p>
                <a:pPr lvl="1"/>
                <a:endParaRPr lang="fr-FR" sz="1800" dirty="0" smtClean="0"/>
              </a:p>
              <a:p>
                <a:pPr lvl="1"/>
                <a:r>
                  <a:rPr lang="fr-FR" sz="1800" dirty="0" smtClean="0"/>
                  <a:t>Générateur </a:t>
                </a:r>
                <a:r>
                  <a:rPr lang="fr-FR" sz="1800" dirty="0"/>
                  <a:t>délivre deux </a:t>
                </a:r>
                <a:r>
                  <a:rPr lang="fr-FR" sz="1800" dirty="0" smtClean="0"/>
                  <a:t>fréquences </a:t>
                </a:r>
                <a:r>
                  <a:rPr lang="fr-FR" sz="1800" dirty="0"/>
                  <a:t>: f1 = 150MHz </a:t>
                </a:r>
                <a:r>
                  <a:rPr lang="fr-FR" sz="1800" dirty="0" smtClean="0"/>
                  <a:t>et </a:t>
                </a:r>
                <a:r>
                  <a:rPr lang="fr-FR" sz="1800" dirty="0"/>
                  <a:t>f2 = </a:t>
                </a:r>
                <a:r>
                  <a:rPr lang="fr-FR" sz="1800" dirty="0" smtClean="0"/>
                  <a:t>300MHz</a:t>
                </a:r>
              </a:p>
              <a:p>
                <a:pPr lvl="1"/>
                <a14:m>
                  <m:oMath xmlns:m="http://schemas.openxmlformats.org/officeDocument/2006/math">
                    <m:r>
                      <m:rPr>
                        <m:nor/>
                      </m:rPr>
                      <a:rPr lang="fr-FR" sz="1800" dirty="0"/>
                      <m:t>λ</m:t>
                    </m:r>
                  </m:oMath>
                </a14:m>
                <a:r>
                  <a:rPr lang="fr-FR" sz="1800" dirty="0"/>
                  <a:t>1 = </a:t>
                </a:r>
                <a:r>
                  <a:rPr lang="fr-FR" sz="1800" dirty="0" smtClean="0"/>
                  <a:t>300000000/150000000=2m </a:t>
                </a:r>
                <a:r>
                  <a:rPr lang="fr-FR" sz="1800" dirty="0" smtClean="0">
                    <a:sym typeface="Wingdings" panose="05000000000000000000" pitchFamily="2" charset="2"/>
                  </a:rPr>
                  <a:t> </a:t>
                </a:r>
                <a:r>
                  <a:rPr lang="fr-FR" sz="1800" dirty="0"/>
                  <a:t>Pour f1, d=</a:t>
                </a:r>
                <a14:m>
                  <m:oMath xmlns:m="http://schemas.openxmlformats.org/officeDocument/2006/math">
                    <m:r>
                      <m:rPr>
                        <m:nor/>
                      </m:rPr>
                      <a:rPr lang="fr-FR" sz="1800" dirty="0"/>
                      <m:t>λ</m:t>
                    </m:r>
                  </m:oMath>
                </a14:m>
                <a:r>
                  <a:rPr lang="fr-FR" sz="1800" dirty="0"/>
                  <a:t>/4 (50cm = ¼ de 2m) </a:t>
                </a:r>
              </a:p>
              <a:p>
                <a:pPr lvl="2"/>
                <a:r>
                  <a:rPr lang="fr-FR" sz="1600" dirty="0" smtClean="0"/>
                  <a:t>Ligne en court-circuit de longueur </a:t>
                </a:r>
                <a14:m>
                  <m:oMath xmlns:m="http://schemas.openxmlformats.org/officeDocument/2006/math">
                    <m:r>
                      <m:rPr>
                        <m:nor/>
                      </m:rPr>
                      <a:rPr lang="fr-FR" sz="1600" dirty="0"/>
                      <m:t>λ</m:t>
                    </m:r>
                  </m:oMath>
                </a14:m>
                <a:r>
                  <a:rPr lang="fr-FR" sz="1600" dirty="0"/>
                  <a:t>/4</a:t>
                </a:r>
                <a:r>
                  <a:rPr lang="fr-FR" sz="1600" dirty="0" smtClean="0"/>
                  <a:t> : Z</a:t>
                </a:r>
                <a:r>
                  <a:rPr lang="fr-FR" sz="1600" baseline="-25000" dirty="0" smtClean="0"/>
                  <a:t>0</a:t>
                </a:r>
                <a:r>
                  <a:rPr lang="fr-FR" sz="1600" dirty="0" smtClean="0"/>
                  <a:t> = </a:t>
                </a:r>
                <a14:m>
                  <m:oMath xmlns:m="http://schemas.openxmlformats.org/officeDocument/2006/math">
                    <m:r>
                      <a:rPr lang="fr-FR" sz="1600" i="1" smtClean="0">
                        <a:latin typeface="Cambria Math" panose="02040503050406030204" pitchFamily="18" charset="0"/>
                        <a:ea typeface="Cambria Math" panose="02040503050406030204" pitchFamily="18" charset="0"/>
                      </a:rPr>
                      <m:t>∞</m:t>
                    </m:r>
                  </m:oMath>
                </a14:m>
                <a:endParaRPr lang="fr-FR" sz="1600" dirty="0"/>
              </a:p>
              <a:p>
                <a:pPr lvl="1"/>
                <a14:m>
                  <m:oMath xmlns:m="http://schemas.openxmlformats.org/officeDocument/2006/math">
                    <m:r>
                      <m:rPr>
                        <m:nor/>
                      </m:rPr>
                      <a:rPr lang="fr-FR" sz="1800" dirty="0"/>
                      <m:t>λ</m:t>
                    </m:r>
                  </m:oMath>
                </a14:m>
                <a:r>
                  <a:rPr lang="fr-FR" sz="1800" dirty="0"/>
                  <a:t>1 = </a:t>
                </a:r>
                <a:r>
                  <a:rPr lang="fr-FR" sz="1800" dirty="0" smtClean="0"/>
                  <a:t>300000000/300000000=1m </a:t>
                </a:r>
                <a:r>
                  <a:rPr lang="fr-FR" sz="1800" dirty="0">
                    <a:sym typeface="Wingdings" panose="05000000000000000000" pitchFamily="2" charset="2"/>
                  </a:rPr>
                  <a:t> </a:t>
                </a:r>
                <a:r>
                  <a:rPr lang="fr-FR" sz="1800" dirty="0"/>
                  <a:t>Pour </a:t>
                </a:r>
                <a:r>
                  <a:rPr lang="fr-FR" sz="1800" dirty="0" smtClean="0"/>
                  <a:t>f2, </a:t>
                </a:r>
                <a:r>
                  <a:rPr lang="fr-FR" sz="1800" dirty="0"/>
                  <a:t>d=</a:t>
                </a:r>
                <a14:m>
                  <m:oMath xmlns:m="http://schemas.openxmlformats.org/officeDocument/2006/math">
                    <m:r>
                      <m:rPr>
                        <m:nor/>
                      </m:rPr>
                      <a:rPr lang="fr-FR" sz="1800" dirty="0"/>
                      <m:t>λ</m:t>
                    </m:r>
                  </m:oMath>
                </a14:m>
                <a:r>
                  <a:rPr lang="fr-FR" sz="1800" dirty="0" smtClean="0"/>
                  <a:t>/2 </a:t>
                </a:r>
                <a:r>
                  <a:rPr lang="fr-FR" sz="1800" dirty="0"/>
                  <a:t>(50cm = </a:t>
                </a:r>
                <a:r>
                  <a:rPr lang="fr-FR" sz="1800" dirty="0" smtClean="0"/>
                  <a:t>1/2 </a:t>
                </a:r>
                <a:r>
                  <a:rPr lang="fr-FR" sz="1800" dirty="0"/>
                  <a:t>de 2m) </a:t>
                </a:r>
              </a:p>
              <a:p>
                <a:pPr lvl="2"/>
                <a:r>
                  <a:rPr lang="fr-FR" sz="1600" dirty="0"/>
                  <a:t>Ligne en court-circuit de longueur </a:t>
                </a:r>
                <a14:m>
                  <m:oMath xmlns:m="http://schemas.openxmlformats.org/officeDocument/2006/math">
                    <m:r>
                      <m:rPr>
                        <m:nor/>
                      </m:rPr>
                      <a:rPr lang="fr-FR" sz="1600" dirty="0"/>
                      <m:t>λ</m:t>
                    </m:r>
                  </m:oMath>
                </a14:m>
                <a:r>
                  <a:rPr lang="fr-FR" sz="1600" dirty="0" smtClean="0"/>
                  <a:t>/2 </a:t>
                </a:r>
                <a:r>
                  <a:rPr lang="fr-FR" sz="1600" dirty="0"/>
                  <a:t>: Z</a:t>
                </a:r>
                <a:r>
                  <a:rPr lang="fr-FR" sz="1600" baseline="-25000" dirty="0"/>
                  <a:t>0</a:t>
                </a:r>
                <a:r>
                  <a:rPr lang="fr-FR" sz="1600" dirty="0"/>
                  <a:t> = </a:t>
                </a:r>
                <a14:m>
                  <m:oMath xmlns:m="http://schemas.openxmlformats.org/officeDocument/2006/math">
                    <m:r>
                      <a:rPr lang="fr-FR" sz="1600" b="0" i="1" smtClean="0">
                        <a:latin typeface="Cambria Math" panose="02040503050406030204" pitchFamily="18" charset="0"/>
                      </a:rPr>
                      <m:t>0</m:t>
                    </m:r>
                  </m:oMath>
                </a14:m>
                <a:endParaRPr lang="fr-FR" sz="1600" dirty="0"/>
              </a:p>
              <a:p>
                <a:endParaRPr lang="fr-FR" dirty="0" smtClean="0"/>
              </a:p>
              <a:p>
                <a:endParaRPr lang="fr-FR" dirty="0" smtClean="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3"/>
                <a:stretch>
                  <a:fillRect l="-963" t="-1682"/>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435</a:t>
            </a:fld>
            <a:endParaRPr lang="fr-BE" dirty="0"/>
          </a:p>
        </p:txBody>
      </p:sp>
      <p:pic>
        <p:nvPicPr>
          <p:cNvPr id="7" name="Image 6"/>
          <p:cNvPicPr>
            <a:picLocks noChangeAspect="1"/>
          </p:cNvPicPr>
          <p:nvPr/>
        </p:nvPicPr>
        <p:blipFill>
          <a:blip r:embed="rId4"/>
          <a:stretch>
            <a:fillRect/>
          </a:stretch>
        </p:blipFill>
        <p:spPr>
          <a:xfrm>
            <a:off x="971600" y="2223854"/>
            <a:ext cx="6602749" cy="1872208"/>
          </a:xfrm>
          <a:prstGeom prst="rect">
            <a:avLst/>
          </a:prstGeom>
        </p:spPr>
      </p:pic>
      <p:pic>
        <p:nvPicPr>
          <p:cNvPr id="14" name="Image 13"/>
          <p:cNvPicPr>
            <a:picLocks noChangeAspect="1"/>
          </p:cNvPicPr>
          <p:nvPr/>
        </p:nvPicPr>
        <p:blipFill>
          <a:blip r:embed="rId5"/>
          <a:stretch>
            <a:fillRect/>
          </a:stretch>
        </p:blipFill>
        <p:spPr>
          <a:xfrm>
            <a:off x="641206" y="2835138"/>
            <a:ext cx="408116" cy="501936"/>
          </a:xfrm>
          <a:prstGeom prst="rect">
            <a:avLst/>
          </a:prstGeom>
        </p:spPr>
      </p:pic>
      <p:sp>
        <p:nvSpPr>
          <p:cNvPr id="15" name="ZoneTexte 14"/>
          <p:cNvSpPr txBox="1"/>
          <p:nvPr/>
        </p:nvSpPr>
        <p:spPr>
          <a:xfrm>
            <a:off x="6496854" y="2800788"/>
            <a:ext cx="394660" cy="646331"/>
          </a:xfrm>
          <a:prstGeom prst="rect">
            <a:avLst/>
          </a:prstGeom>
          <a:noFill/>
        </p:spPr>
        <p:txBody>
          <a:bodyPr wrap="none" rtlCol="0">
            <a:spAutoFit/>
          </a:bodyPr>
          <a:lstStyle/>
          <a:p>
            <a:r>
              <a:rPr lang="fr-FR" sz="3600" dirty="0" smtClean="0">
                <a:solidFill>
                  <a:srgbClr val="FF0000"/>
                </a:solidFill>
              </a:rPr>
              <a:t>?</a:t>
            </a:r>
            <a:endParaRPr lang="fr-FR" sz="3600" dirty="0">
              <a:solidFill>
                <a:srgbClr val="FF0000"/>
              </a:solidFill>
            </a:endParaRPr>
          </a:p>
        </p:txBody>
      </p:sp>
      <p:cxnSp>
        <p:nvCxnSpPr>
          <p:cNvPr id="17" name="Connecteur droit 16"/>
          <p:cNvCxnSpPr/>
          <p:nvPr/>
        </p:nvCxnSpPr>
        <p:spPr>
          <a:xfrm flipH="1">
            <a:off x="2771800" y="2439878"/>
            <a:ext cx="1080120" cy="72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2779203" y="3159958"/>
            <a:ext cx="64605" cy="1218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a:off x="2843808" y="3767834"/>
            <a:ext cx="956603" cy="632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rot="19671734">
            <a:off x="2731727" y="2638064"/>
            <a:ext cx="647934" cy="369332"/>
          </a:xfrm>
          <a:prstGeom prst="rect">
            <a:avLst/>
          </a:prstGeom>
          <a:noFill/>
        </p:spPr>
        <p:txBody>
          <a:bodyPr wrap="none" rtlCol="0">
            <a:spAutoFit/>
          </a:bodyPr>
          <a:lstStyle/>
          <a:p>
            <a:r>
              <a:rPr lang="fr-FR" dirty="0" smtClean="0"/>
              <a:t>50cm</a:t>
            </a:r>
            <a:endParaRPr lang="fr-FR" dirty="0"/>
          </a:p>
        </p:txBody>
      </p:sp>
    </p:spTree>
    <p:extLst>
      <p:ext uri="{BB962C8B-B14F-4D97-AF65-F5344CB8AC3E}">
        <p14:creationId xmlns:p14="http://schemas.microsoft.com/office/powerpoint/2010/main" val="382540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Ligne sans perte ouverte à son extrémité</a:t>
                </a:r>
              </a:p>
              <a:p>
                <a:pPr lvl="1"/>
                <a:r>
                  <a:rPr lang="fr-FR" dirty="0"/>
                  <a:t>Calcul de l'impédance à l'entrée de la </a:t>
                </a:r>
                <a:r>
                  <a:rPr lang="fr-FR" dirty="0" smtClean="0"/>
                  <a:t>ligne.</a:t>
                </a:r>
                <a:endParaRPr lang="fr-FR" dirty="0"/>
              </a:p>
              <a:p>
                <a:pPr lvl="1"/>
                <a:r>
                  <a:rPr lang="fr-FR" dirty="0"/>
                  <a:t>Extrémité </a:t>
                </a:r>
                <a:r>
                  <a:rPr lang="fr-FR" dirty="0" smtClean="0"/>
                  <a:t>ouverte </a:t>
                </a:r>
                <a:r>
                  <a:rPr lang="fr-FR" dirty="0" smtClean="0">
                    <a:sym typeface="Wingdings" panose="05000000000000000000" pitchFamily="2" charset="2"/>
                  </a:rPr>
                  <a:t> Ir </a:t>
                </a:r>
                <a:r>
                  <a:rPr lang="fr-FR" dirty="0">
                    <a:sym typeface="Wingdings" panose="05000000000000000000" pitchFamily="2" charset="2"/>
                  </a:rPr>
                  <a:t>= 0. Si x = L, </a:t>
                </a:r>
                <a:r>
                  <a:rPr lang="fr-FR" dirty="0" smtClean="0">
                    <a:sym typeface="Wingdings" panose="05000000000000000000" pitchFamily="2" charset="2"/>
                  </a:rPr>
                  <a:t>I</a:t>
                </a:r>
                <a:r>
                  <a:rPr lang="fr-FR" baseline="-25000" dirty="0" smtClean="0">
                    <a:sym typeface="Wingdings" panose="05000000000000000000" pitchFamily="2" charset="2"/>
                  </a:rPr>
                  <a:t>x</a:t>
                </a:r>
                <a:r>
                  <a:rPr lang="fr-FR" dirty="0" smtClean="0">
                    <a:sym typeface="Wingdings" panose="05000000000000000000" pitchFamily="2" charset="2"/>
                  </a:rPr>
                  <a:t> </a:t>
                </a:r>
                <a:r>
                  <a:rPr lang="fr-FR" dirty="0">
                    <a:sym typeface="Wingdings" panose="05000000000000000000" pitchFamily="2" charset="2"/>
                  </a:rPr>
                  <a:t>= </a:t>
                </a:r>
                <a:r>
                  <a:rPr lang="fr-FR" dirty="0" smtClean="0">
                    <a:sym typeface="Wingdings" panose="05000000000000000000" pitchFamily="2" charset="2"/>
                  </a:rPr>
                  <a:t>I</a:t>
                </a:r>
                <a:r>
                  <a:rPr lang="fr-FR" baseline="-25000" dirty="0" smtClean="0">
                    <a:sym typeface="Wingdings" panose="05000000000000000000" pitchFamily="2" charset="2"/>
                  </a:rPr>
                  <a:t>0</a:t>
                </a:r>
              </a:p>
              <a:p>
                <a:pPr lvl="1"/>
                <a:endParaRPr lang="fr-FR" baseline="-25000" dirty="0" smtClean="0">
                  <a:sym typeface="Wingdings" panose="05000000000000000000" pitchFamily="2" charset="2"/>
                </a:endParaRPr>
              </a:p>
              <a:p>
                <a:pPr marL="457200" lvl="1" indent="0">
                  <a:buNone/>
                </a:pPr>
                <a14:m>
                  <m:oMath xmlns:m="http://schemas.openxmlformats.org/officeDocument/2006/math">
                    <m:r>
                      <a:rPr lang="fr-FR" i="1">
                        <a:latin typeface="Cambria Math" panose="02040503050406030204" pitchFamily="18" charset="0"/>
                      </a:rPr>
                      <m:t>𝑉</m:t>
                    </m:r>
                    <m:r>
                      <a:rPr lang="fr-FR" i="1" baseline="-25000">
                        <a:latin typeface="Cambria Math" panose="02040503050406030204" pitchFamily="18" charset="0"/>
                      </a:rPr>
                      <m:t>𝑥</m:t>
                    </m:r>
                    <m:r>
                      <a:rPr lang="fr-FR" i="1">
                        <a:latin typeface="Cambria Math" panose="02040503050406030204" pitchFamily="18" charset="0"/>
                      </a:rPr>
                      <m:t>=</m:t>
                    </m:r>
                    <m:r>
                      <a:rPr lang="fr-FR" i="1">
                        <a:latin typeface="Cambria Math" panose="02040503050406030204" pitchFamily="18" charset="0"/>
                      </a:rPr>
                      <m:t>𝑉𝑟</m:t>
                    </m:r>
                    <m:r>
                      <a:rPr lang="fr-FR" i="1">
                        <a:latin typeface="Cambria Math" panose="02040503050406030204" pitchFamily="18" charset="0"/>
                      </a:rPr>
                      <m:t> </m:t>
                    </m:r>
                    <m:r>
                      <a:rPr lang="fr-FR" i="1">
                        <a:latin typeface="Cambria Math" panose="02040503050406030204" pitchFamily="18" charset="0"/>
                      </a:rPr>
                      <m:t>𝑐𝑜𝑠</m:t>
                    </m:r>
                    <m:r>
                      <a:rPr lang="fr-FR" i="1">
                        <a:latin typeface="Cambria Math" panose="02040503050406030204" pitchFamily="18" charset="0"/>
                      </a:rPr>
                      <m:t>(</m:t>
                    </m:r>
                    <m:r>
                      <m:rPr>
                        <m:sty m:val="p"/>
                      </m:rPr>
                      <a:rPr lang="el-GR" i="1">
                        <a:latin typeface="Cambria Math" panose="02040503050406030204" pitchFamily="18" charset="0"/>
                      </a:rPr>
                      <m:t>β</m:t>
                    </m:r>
                  </m:oMath>
                </a14:m>
                <a:r>
                  <a:rPr lang="fr-FR" dirty="0"/>
                  <a:t>x) + j I</a:t>
                </a:r>
                <a:r>
                  <a:rPr lang="fr-FR" baseline="-25000" dirty="0"/>
                  <a:t>r</a:t>
                </a:r>
                <a:r>
                  <a:rPr lang="fr-FR" dirty="0"/>
                  <a:t> </a:t>
                </a:r>
                <a:r>
                  <a:rPr lang="fr-FR" dirty="0" err="1"/>
                  <a:t>Z</a:t>
                </a:r>
                <a:r>
                  <a:rPr lang="fr-FR" baseline="-25000" dirty="0" err="1"/>
                  <a:t>c</a:t>
                </a:r>
                <a:r>
                  <a:rPr lang="fr-FR" dirty="0"/>
                  <a:t> sin(</a:t>
                </a:r>
                <a14:m>
                  <m:oMath xmlns:m="http://schemas.openxmlformats.org/officeDocument/2006/math">
                    <m:r>
                      <m:rPr>
                        <m:sty m:val="p"/>
                      </m:rPr>
                      <a:rPr lang="el-GR" i="1">
                        <a:latin typeface="Cambria Math" panose="02040503050406030204" pitchFamily="18" charset="0"/>
                      </a:rPr>
                      <m:t>β</m:t>
                    </m:r>
                  </m:oMath>
                </a14:m>
                <a:r>
                  <a:rPr lang="fr-FR" dirty="0"/>
                  <a:t>x)   et     I</a:t>
                </a:r>
                <a:r>
                  <a:rPr lang="fr-FR" baseline="-25000" dirty="0"/>
                  <a:t>x</a:t>
                </a:r>
                <a:r>
                  <a:rPr lang="fr-FR" dirty="0"/>
                  <a:t> = I</a:t>
                </a:r>
                <a:r>
                  <a:rPr lang="fr-FR" baseline="-25000" dirty="0"/>
                  <a:t>r </a:t>
                </a:r>
                <a:r>
                  <a:rPr lang="fr-FR" dirty="0"/>
                  <a:t>cos(</a:t>
                </a:r>
                <a14:m>
                  <m:oMath xmlns:m="http://schemas.openxmlformats.org/officeDocument/2006/math">
                    <m:r>
                      <m:rPr>
                        <m:sty m:val="p"/>
                      </m:rPr>
                      <a:rPr lang="el-GR" i="1">
                        <a:latin typeface="Cambria Math" panose="02040503050406030204" pitchFamily="18" charset="0"/>
                      </a:rPr>
                      <m:t>β</m:t>
                    </m:r>
                  </m:oMath>
                </a14:m>
                <a:r>
                  <a:rPr lang="fr-FR" dirty="0"/>
                  <a:t>x) </a:t>
                </a:r>
                <a:r>
                  <a:rPr lang="fr-FR" dirty="0" smtClean="0"/>
                  <a:t>+ j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𝑉</m:t>
                        </m:r>
                        <m:r>
                          <a:rPr lang="fr-FR" i="1" baseline="-25000">
                            <a:latin typeface="Cambria Math" panose="02040503050406030204" pitchFamily="18" charset="0"/>
                          </a:rPr>
                          <m:t>𝑟</m:t>
                        </m:r>
                      </m:num>
                      <m:den>
                        <m:r>
                          <a:rPr lang="fr-FR" i="1">
                            <a:latin typeface="Cambria Math" panose="02040503050406030204" pitchFamily="18" charset="0"/>
                          </a:rPr>
                          <m:t>𝑍</m:t>
                        </m:r>
                        <m:r>
                          <a:rPr lang="fr-FR" i="1" baseline="-25000">
                            <a:latin typeface="Cambria Math" panose="02040503050406030204" pitchFamily="18" charset="0"/>
                          </a:rPr>
                          <m:t>𝑐</m:t>
                        </m:r>
                      </m:den>
                    </m:f>
                    <m:r>
                      <a:rPr lang="fr-FR" i="1">
                        <a:latin typeface="Cambria Math" panose="02040503050406030204" pitchFamily="18" charset="0"/>
                      </a:rPr>
                      <m:t> </m:t>
                    </m:r>
                    <m:r>
                      <a:rPr lang="fr-FR" i="1">
                        <a:latin typeface="Cambria Math" panose="02040503050406030204" pitchFamily="18" charset="0"/>
                      </a:rPr>
                      <m:t>𝑠𝑖𝑛</m:t>
                    </m:r>
                    <m:r>
                      <a:rPr lang="fr-FR" i="1">
                        <a:latin typeface="Cambria Math" panose="02040503050406030204" pitchFamily="18" charset="0"/>
                      </a:rPr>
                      <m:t> (</m:t>
                    </m:r>
                    <m:r>
                      <m:rPr>
                        <m:sty m:val="p"/>
                      </m:rPr>
                      <a:rPr lang="el-GR" i="1">
                        <a:latin typeface="Cambria Math" panose="02040503050406030204" pitchFamily="18" charset="0"/>
                      </a:rPr>
                      <m:t>β</m:t>
                    </m:r>
                  </m:oMath>
                </a14:m>
                <a:r>
                  <a:rPr lang="fr-FR" dirty="0"/>
                  <a:t>x)</a:t>
                </a:r>
              </a:p>
              <a:p>
                <a:pPr marL="457200" lvl="1" indent="0">
                  <a:buNone/>
                </a:pPr>
                <a:endParaRPr lang="fr-FR" i="1" dirty="0">
                  <a:latin typeface="Cambria Math" panose="02040503050406030204" pitchFamily="18" charset="0"/>
                </a:endParaRPr>
              </a:p>
              <a:p>
                <a:pPr marL="457200" lvl="1" indent="0">
                  <a:buNone/>
                </a:pPr>
                <a14:m>
                  <m:oMath xmlns:m="http://schemas.openxmlformats.org/officeDocument/2006/math">
                    <m:r>
                      <a:rPr lang="fr-FR" i="1">
                        <a:latin typeface="Cambria Math" panose="02040503050406030204" pitchFamily="18" charset="0"/>
                      </a:rPr>
                      <m:t>𝑉</m:t>
                    </m:r>
                    <m:r>
                      <a:rPr lang="fr-FR" i="1" baseline="-25000">
                        <a:latin typeface="Cambria Math" panose="02040503050406030204" pitchFamily="18" charset="0"/>
                      </a:rPr>
                      <m:t>0</m:t>
                    </m:r>
                    <m:r>
                      <a:rPr lang="fr-FR" i="1">
                        <a:latin typeface="Cambria Math" panose="02040503050406030204" pitchFamily="18" charset="0"/>
                      </a:rPr>
                      <m:t>=</m:t>
                    </m:r>
                    <m:r>
                      <a:rPr lang="fr-FR" i="1">
                        <a:latin typeface="Cambria Math" panose="02040503050406030204" pitchFamily="18" charset="0"/>
                      </a:rPr>
                      <m:t>𝑉𝑟</m:t>
                    </m:r>
                    <m:r>
                      <a:rPr lang="fr-FR" i="1">
                        <a:latin typeface="Cambria Math" panose="02040503050406030204" pitchFamily="18" charset="0"/>
                      </a:rPr>
                      <m:t> </m:t>
                    </m:r>
                    <m:r>
                      <a:rPr lang="fr-FR" i="1">
                        <a:latin typeface="Cambria Math" panose="02040503050406030204" pitchFamily="18" charset="0"/>
                      </a:rPr>
                      <m:t>𝑐𝑜𝑠</m:t>
                    </m:r>
                    <m:r>
                      <a:rPr lang="fr-FR" i="1">
                        <a:latin typeface="Cambria Math" panose="02040503050406030204" pitchFamily="18" charset="0"/>
                      </a:rPr>
                      <m:t>(</m:t>
                    </m:r>
                    <m:r>
                      <m:rPr>
                        <m:sty m:val="p"/>
                      </m:rPr>
                      <a:rPr lang="el-GR" i="1">
                        <a:latin typeface="Cambria Math" panose="02040503050406030204" pitchFamily="18" charset="0"/>
                      </a:rPr>
                      <m:t>β</m:t>
                    </m:r>
                    <m:r>
                      <m:rPr>
                        <m:nor/>
                      </m:rPr>
                      <a:rPr lang="fr-FR" b="0" i="0" dirty="0" smtClean="0"/>
                      <m:t>L</m:t>
                    </m:r>
                    <m:r>
                      <m:rPr>
                        <m:nor/>
                      </m:rPr>
                      <a:rPr lang="fr-FR" dirty="0"/>
                      <m:t>)</m:t>
                    </m:r>
                  </m:oMath>
                </a14:m>
                <a:r>
                  <a:rPr lang="fr-FR" dirty="0" smtClean="0"/>
                  <a:t> </a:t>
                </a:r>
                <a:r>
                  <a:rPr lang="fr-FR" dirty="0"/>
                  <a:t>+ </a:t>
                </a:r>
                <a:r>
                  <a:rPr lang="fr-FR" dirty="0" smtClean="0"/>
                  <a:t>0 	et      </a:t>
                </a:r>
                <a:r>
                  <a:rPr lang="fr-FR" dirty="0"/>
                  <a:t>I</a:t>
                </a:r>
                <a:r>
                  <a:rPr lang="fr-FR" baseline="-25000" dirty="0"/>
                  <a:t>0</a:t>
                </a:r>
                <a:r>
                  <a:rPr lang="fr-FR" dirty="0"/>
                  <a:t> = </a:t>
                </a:r>
                <a:r>
                  <a:rPr lang="fr-FR" dirty="0" smtClean="0"/>
                  <a:t>0 </a:t>
                </a:r>
                <a:r>
                  <a:rPr lang="fr-FR" dirty="0"/>
                  <a:t>+ </a:t>
                </a:r>
                <a:r>
                  <a:rPr lang="fr-FR" dirty="0" smtClean="0"/>
                  <a:t>j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𝑉</m:t>
                        </m:r>
                        <m:r>
                          <a:rPr lang="fr-FR" i="1" baseline="-25000">
                            <a:latin typeface="Cambria Math" panose="02040503050406030204" pitchFamily="18" charset="0"/>
                          </a:rPr>
                          <m:t>𝑟</m:t>
                        </m:r>
                      </m:num>
                      <m:den>
                        <m:r>
                          <a:rPr lang="fr-FR" i="1">
                            <a:latin typeface="Cambria Math" panose="02040503050406030204" pitchFamily="18" charset="0"/>
                          </a:rPr>
                          <m:t>𝑍</m:t>
                        </m:r>
                        <m:r>
                          <a:rPr lang="fr-FR" i="1" baseline="-25000">
                            <a:latin typeface="Cambria Math" panose="02040503050406030204" pitchFamily="18" charset="0"/>
                          </a:rPr>
                          <m:t>𝑐</m:t>
                        </m:r>
                      </m:den>
                    </m:f>
                    <m:r>
                      <a:rPr lang="fr-FR" i="1">
                        <a:latin typeface="Cambria Math" panose="02040503050406030204" pitchFamily="18" charset="0"/>
                      </a:rPr>
                      <m:t> </m:t>
                    </m:r>
                    <m:r>
                      <a:rPr lang="fr-FR" i="1">
                        <a:latin typeface="Cambria Math" panose="02040503050406030204" pitchFamily="18" charset="0"/>
                      </a:rPr>
                      <m:t>𝑠𝑖𝑛</m:t>
                    </m:r>
                    <m:r>
                      <a:rPr lang="fr-FR" i="1">
                        <a:latin typeface="Cambria Math" panose="02040503050406030204" pitchFamily="18" charset="0"/>
                      </a:rPr>
                      <m:t> (</m:t>
                    </m:r>
                    <m:r>
                      <m:rPr>
                        <m:sty m:val="p"/>
                      </m:rPr>
                      <a:rPr lang="el-GR" i="1">
                        <a:latin typeface="Cambria Math" panose="02040503050406030204" pitchFamily="18" charset="0"/>
                      </a:rPr>
                      <m:t>β</m:t>
                    </m:r>
                  </m:oMath>
                </a14:m>
                <a:r>
                  <a:rPr lang="fr-FR" dirty="0" smtClean="0"/>
                  <a:t>L)  </a:t>
                </a:r>
                <a:r>
                  <a:rPr lang="fr-FR" dirty="0">
                    <a:sym typeface="Wingdings" panose="05000000000000000000" pitchFamily="2" charset="2"/>
                  </a:rPr>
                  <a:t> </a:t>
                </a:r>
                <a:r>
                  <a:rPr lang="fr-FR" dirty="0" err="1" smtClean="0">
                    <a:sym typeface="Wingdings" panose="05000000000000000000" pitchFamily="2" charset="2"/>
                  </a:rPr>
                  <a:t>V</a:t>
                </a:r>
                <a:r>
                  <a:rPr lang="fr-FR" baseline="-25000" dirty="0" err="1" smtClean="0">
                    <a:sym typeface="Wingdings" panose="05000000000000000000" pitchFamily="2" charset="2"/>
                  </a:rPr>
                  <a:t>r</a:t>
                </a:r>
                <a:r>
                  <a:rPr lang="fr-FR" baseline="-25000" dirty="0" smtClean="0">
                    <a:sym typeface="Wingdings" panose="05000000000000000000" pitchFamily="2" charset="2"/>
                  </a:rPr>
                  <a:t> </a:t>
                </a:r>
                <a:r>
                  <a:rPr lang="fr-FR" dirty="0">
                    <a:sym typeface="Wingdings" panose="05000000000000000000" pitchFamily="2" charset="2"/>
                  </a:rPr>
                  <a:t>= </a:t>
                </a:r>
                <a14:m>
                  <m:oMath xmlns:m="http://schemas.openxmlformats.org/officeDocument/2006/math">
                    <m:f>
                      <m:fPr>
                        <m:ctrlPr>
                          <a:rPr lang="fr-FR" i="1">
                            <a:latin typeface="Cambria Math" panose="02040503050406030204" pitchFamily="18" charset="0"/>
                            <a:sym typeface="Wingdings" panose="05000000000000000000" pitchFamily="2" charset="2"/>
                          </a:rPr>
                        </m:ctrlPr>
                      </m:fPr>
                      <m:num>
                        <m:r>
                          <a:rPr lang="fr-FR" i="1">
                            <a:latin typeface="Cambria Math" panose="02040503050406030204" pitchFamily="18" charset="0"/>
                            <a:sym typeface="Wingdings" panose="05000000000000000000" pitchFamily="2" charset="2"/>
                          </a:rPr>
                          <m:t>𝐼</m:t>
                        </m:r>
                        <m:r>
                          <a:rPr lang="fr-FR" i="1" baseline="-25000">
                            <a:latin typeface="Cambria Math" panose="02040503050406030204" pitchFamily="18" charset="0"/>
                            <a:sym typeface="Wingdings" panose="05000000000000000000" pitchFamily="2" charset="2"/>
                          </a:rPr>
                          <m:t>0</m:t>
                        </m:r>
                        <m:r>
                          <a:rPr lang="fr-FR" b="0" i="1" smtClean="0">
                            <a:latin typeface="Cambria Math" panose="02040503050406030204" pitchFamily="18" charset="0"/>
                            <a:sym typeface="Wingdings" panose="05000000000000000000" pitchFamily="2" charset="2"/>
                          </a:rPr>
                          <m:t>𝑍</m:t>
                        </m:r>
                        <m:r>
                          <a:rPr lang="fr-FR" b="0" i="1" baseline="-25000" smtClean="0">
                            <a:latin typeface="Cambria Math" panose="02040503050406030204" pitchFamily="18" charset="0"/>
                            <a:sym typeface="Wingdings" panose="05000000000000000000" pitchFamily="2" charset="2"/>
                          </a:rPr>
                          <m:t>𝑐</m:t>
                        </m:r>
                      </m:num>
                      <m:den>
                        <m:func>
                          <m:funcPr>
                            <m:ctrlPr>
                              <a:rPr lang="fr-FR" i="1">
                                <a:latin typeface="Cambria Math" panose="02040503050406030204" pitchFamily="18" charset="0"/>
                                <a:sym typeface="Wingdings" panose="05000000000000000000" pitchFamily="2" charset="2"/>
                              </a:rPr>
                            </m:ctrlPr>
                          </m:funcPr>
                          <m:fName>
                            <m:r>
                              <m:rPr>
                                <m:sty m:val="p"/>
                              </m:rPr>
                              <a:rPr lang="fr-FR" b="0" i="0" smtClean="0">
                                <a:latin typeface="Cambria Math" panose="02040503050406030204" pitchFamily="18" charset="0"/>
                                <a:sym typeface="Wingdings" panose="05000000000000000000" pitchFamily="2" charset="2"/>
                              </a:rPr>
                              <m:t>j</m:t>
                            </m:r>
                            <m:r>
                              <a:rPr lang="fr-FR" b="0" i="0" smtClean="0">
                                <a:latin typeface="Cambria Math" panose="02040503050406030204" pitchFamily="18" charset="0"/>
                                <a:sym typeface="Wingdings" panose="05000000000000000000" pitchFamily="2" charset="2"/>
                              </a:rPr>
                              <m:t> </m:t>
                            </m:r>
                            <m:r>
                              <m:rPr>
                                <m:sty m:val="p"/>
                              </m:rPr>
                              <a:rPr lang="fr-FR" b="0" i="0" smtClean="0">
                                <a:latin typeface="Cambria Math" panose="02040503050406030204" pitchFamily="18" charset="0"/>
                                <a:sym typeface="Wingdings" panose="05000000000000000000" pitchFamily="2" charset="2"/>
                              </a:rPr>
                              <m:t>sin</m:t>
                            </m:r>
                          </m:fName>
                          <m:e>
                            <m:r>
                              <a:rPr lang="fr-FR" i="1">
                                <a:latin typeface="Cambria Math" panose="02040503050406030204" pitchFamily="18" charset="0"/>
                                <a:sym typeface="Wingdings" panose="05000000000000000000" pitchFamily="2" charset="2"/>
                              </a:rPr>
                              <m:t>(</m:t>
                            </m:r>
                            <m:r>
                              <m:rPr>
                                <m:sty m:val="p"/>
                              </m:rPr>
                              <a:rPr lang="el-GR" i="1">
                                <a:latin typeface="Cambria Math" panose="02040503050406030204" pitchFamily="18" charset="0"/>
                              </a:rPr>
                              <m:t>β</m:t>
                            </m:r>
                            <m:r>
                              <m:rPr>
                                <m:nor/>
                              </m:rPr>
                              <a:rPr lang="fr-FR" dirty="0"/>
                              <m:t>L</m:t>
                            </m:r>
                            <m:r>
                              <a:rPr lang="fr-FR" i="1" dirty="0">
                                <a:latin typeface="Cambria Math" panose="02040503050406030204" pitchFamily="18" charset="0"/>
                              </a:rPr>
                              <m:t>)</m:t>
                            </m:r>
                          </m:e>
                        </m:func>
                      </m:den>
                    </m:f>
                  </m:oMath>
                </a14:m>
                <a:endParaRPr lang="fr-FR" dirty="0"/>
              </a:p>
              <a:p>
                <a:pPr marL="457200" lvl="1" indent="0">
                  <a:buNone/>
                </a:pPr>
                <a:endParaRPr lang="fr-FR" dirty="0"/>
              </a:p>
              <a:p>
                <a:pPr marL="457200" lvl="1" indent="0" algn="ctr">
                  <a:buNone/>
                </a:pPr>
                <a:r>
                  <a:rPr lang="fr-FR" sz="2400" dirty="0"/>
                  <a:t>Z</a:t>
                </a:r>
                <a:r>
                  <a:rPr lang="fr-FR" sz="2400" baseline="-25000" dirty="0"/>
                  <a:t>0</a:t>
                </a:r>
                <a:r>
                  <a:rPr lang="fr-FR" sz="2400" dirty="0"/>
                  <a:t> = </a:t>
                </a:r>
                <a14:m>
                  <m:oMath xmlns:m="http://schemas.openxmlformats.org/officeDocument/2006/math">
                    <m:f>
                      <m:fPr>
                        <m:ctrlPr>
                          <a:rPr lang="fr-FR" sz="2400" i="1">
                            <a:latin typeface="Cambria Math" panose="02040503050406030204" pitchFamily="18" charset="0"/>
                          </a:rPr>
                        </m:ctrlPr>
                      </m:fPr>
                      <m:num>
                        <m:r>
                          <a:rPr lang="fr-FR" sz="2400" i="1">
                            <a:latin typeface="Cambria Math" panose="02040503050406030204" pitchFamily="18" charset="0"/>
                          </a:rPr>
                          <m:t>𝑉</m:t>
                        </m:r>
                        <m:r>
                          <a:rPr lang="fr-FR" sz="2400" i="1" baseline="-25000">
                            <a:latin typeface="Cambria Math" panose="02040503050406030204" pitchFamily="18" charset="0"/>
                          </a:rPr>
                          <m:t>0</m:t>
                        </m:r>
                      </m:num>
                      <m:den>
                        <m:r>
                          <a:rPr lang="fr-FR" sz="2400" i="1">
                            <a:latin typeface="Cambria Math" panose="02040503050406030204" pitchFamily="18" charset="0"/>
                          </a:rPr>
                          <m:t>𝐼</m:t>
                        </m:r>
                        <m:r>
                          <a:rPr lang="fr-FR" sz="2400" i="1" baseline="-25000">
                            <a:latin typeface="Cambria Math" panose="02040503050406030204" pitchFamily="18" charset="0"/>
                          </a:rPr>
                          <m:t>0</m:t>
                        </m:r>
                      </m:den>
                    </m:f>
                  </m:oMath>
                </a14:m>
                <a:r>
                  <a:rPr lang="fr-FR" sz="2400" dirty="0"/>
                  <a:t> = </a:t>
                </a:r>
                <a14:m>
                  <m:oMath xmlns:m="http://schemas.openxmlformats.org/officeDocument/2006/math">
                    <m:f>
                      <m:fPr>
                        <m:ctrlPr>
                          <a:rPr lang="fr-FR" sz="2400" i="1">
                            <a:latin typeface="Cambria Math" panose="02040503050406030204" pitchFamily="18" charset="0"/>
                          </a:rPr>
                        </m:ctrlPr>
                      </m:fPr>
                      <m:num>
                        <m:r>
                          <a:rPr lang="fr-FR" sz="2400" i="1">
                            <a:latin typeface="Cambria Math" panose="02040503050406030204" pitchFamily="18" charset="0"/>
                          </a:rPr>
                          <m:t>𝑉</m:t>
                        </m:r>
                        <m:r>
                          <a:rPr lang="fr-FR" sz="2400" i="1" baseline="-25000">
                            <a:latin typeface="Cambria Math" panose="02040503050406030204" pitchFamily="18" charset="0"/>
                          </a:rPr>
                          <m:t>𝑟</m:t>
                        </m:r>
                        <m:r>
                          <a:rPr lang="fr-FR" sz="2400" i="1">
                            <a:latin typeface="Cambria Math" panose="02040503050406030204" pitchFamily="18" charset="0"/>
                          </a:rPr>
                          <m:t> </m:t>
                        </m:r>
                        <m:r>
                          <a:rPr lang="fr-FR" sz="2400" i="1">
                            <a:latin typeface="Cambria Math" panose="02040503050406030204" pitchFamily="18" charset="0"/>
                          </a:rPr>
                          <m:t>𝑐𝑜𝑠</m:t>
                        </m:r>
                        <m:r>
                          <a:rPr lang="fr-FR" sz="2400" i="1">
                            <a:latin typeface="Cambria Math" panose="02040503050406030204" pitchFamily="18" charset="0"/>
                          </a:rPr>
                          <m:t>(</m:t>
                        </m:r>
                        <m:r>
                          <m:rPr>
                            <m:sty m:val="p"/>
                          </m:rPr>
                          <a:rPr lang="el-GR" sz="2400" i="1">
                            <a:latin typeface="Cambria Math" panose="02040503050406030204" pitchFamily="18" charset="0"/>
                          </a:rPr>
                          <m:t>β</m:t>
                        </m:r>
                        <m:r>
                          <m:rPr>
                            <m:nor/>
                          </m:rPr>
                          <a:rPr lang="fr-FR" sz="2400" dirty="0"/>
                          <m:t>L</m:t>
                        </m:r>
                        <m:r>
                          <m:rPr>
                            <m:nor/>
                          </m:rPr>
                          <a:rPr lang="fr-FR" sz="2400" dirty="0"/>
                          <m:t>)</m:t>
                        </m:r>
                      </m:num>
                      <m:den>
                        <m:r>
                          <m:rPr>
                            <m:nor/>
                          </m:rPr>
                          <a:rPr lang="fr-FR" sz="2400" dirty="0"/>
                          <m:t>j</m:t>
                        </m:r>
                        <m:r>
                          <m:rPr>
                            <m:nor/>
                          </m:rPr>
                          <a:rPr lang="fr-FR" sz="2400" dirty="0"/>
                          <m:t> </m:t>
                        </m:r>
                        <m:f>
                          <m:fPr>
                            <m:ctrlPr>
                              <a:rPr lang="fr-FR" sz="2400" i="1">
                                <a:latin typeface="Cambria Math" panose="02040503050406030204" pitchFamily="18" charset="0"/>
                              </a:rPr>
                            </m:ctrlPr>
                          </m:fPr>
                          <m:num>
                            <m:r>
                              <a:rPr lang="fr-FR" sz="2400" i="1">
                                <a:latin typeface="Cambria Math" panose="02040503050406030204" pitchFamily="18" charset="0"/>
                              </a:rPr>
                              <m:t>𝑉</m:t>
                            </m:r>
                            <m:r>
                              <a:rPr lang="fr-FR" sz="2400" i="1" baseline="-25000">
                                <a:latin typeface="Cambria Math" panose="02040503050406030204" pitchFamily="18" charset="0"/>
                              </a:rPr>
                              <m:t>𝑟</m:t>
                            </m:r>
                          </m:num>
                          <m:den>
                            <m:r>
                              <a:rPr lang="fr-FR" sz="2400" i="1">
                                <a:latin typeface="Cambria Math" panose="02040503050406030204" pitchFamily="18" charset="0"/>
                              </a:rPr>
                              <m:t>𝑍</m:t>
                            </m:r>
                            <m:r>
                              <a:rPr lang="fr-FR" sz="2400" i="1" baseline="-25000">
                                <a:latin typeface="Cambria Math" panose="02040503050406030204" pitchFamily="18" charset="0"/>
                              </a:rPr>
                              <m:t>𝑐</m:t>
                            </m:r>
                          </m:den>
                        </m:f>
                        <m:r>
                          <a:rPr lang="fr-FR" sz="2400" i="1">
                            <a:latin typeface="Cambria Math" panose="02040503050406030204" pitchFamily="18" charset="0"/>
                          </a:rPr>
                          <m:t> </m:t>
                        </m:r>
                        <m:r>
                          <a:rPr lang="fr-FR" sz="2400" i="1">
                            <a:latin typeface="Cambria Math" panose="02040503050406030204" pitchFamily="18" charset="0"/>
                          </a:rPr>
                          <m:t>𝑠𝑖𝑛</m:t>
                        </m:r>
                        <m:r>
                          <a:rPr lang="fr-FR" sz="2400" i="1">
                            <a:latin typeface="Cambria Math" panose="02040503050406030204" pitchFamily="18" charset="0"/>
                          </a:rPr>
                          <m:t> (</m:t>
                        </m:r>
                        <m:r>
                          <m:rPr>
                            <m:sty m:val="p"/>
                          </m:rPr>
                          <a:rPr lang="el-GR" sz="2400" i="1">
                            <a:latin typeface="Cambria Math" panose="02040503050406030204" pitchFamily="18" charset="0"/>
                          </a:rPr>
                          <m:t>β</m:t>
                        </m:r>
                        <m:r>
                          <m:rPr>
                            <m:nor/>
                          </m:rPr>
                          <a:rPr lang="fr-FR" sz="2400" dirty="0"/>
                          <m:t>L</m:t>
                        </m:r>
                        <m:r>
                          <m:rPr>
                            <m:nor/>
                          </m:rPr>
                          <a:rPr lang="fr-FR" sz="2400" dirty="0"/>
                          <m:t>)</m:t>
                        </m:r>
                      </m:den>
                    </m:f>
                  </m:oMath>
                </a14:m>
                <a:r>
                  <a:rPr lang="fr-FR" sz="2400" dirty="0"/>
                  <a:t> = j </a:t>
                </a:r>
                <a14:m>
                  <m:oMath xmlns:m="http://schemas.openxmlformats.org/officeDocument/2006/math">
                    <m:r>
                      <m:rPr>
                        <m:nor/>
                      </m:rPr>
                      <a:rPr lang="fr-FR" sz="2400" dirty="0"/>
                      <m:t> </m:t>
                    </m:r>
                    <m:r>
                      <m:rPr>
                        <m:nor/>
                      </m:rPr>
                      <a:rPr lang="fr-FR" sz="2400" dirty="0"/>
                      <m:t>Zc</m:t>
                    </m:r>
                    <m:r>
                      <m:rPr>
                        <m:nor/>
                      </m:rPr>
                      <a:rPr lang="fr-FR" sz="2400" dirty="0"/>
                      <m:t> </m:t>
                    </m:r>
                  </m:oMath>
                </a14:m>
                <a:r>
                  <a:rPr lang="fr-FR" sz="2400" dirty="0"/>
                  <a:t> </a:t>
                </a:r>
                <a:r>
                  <a:rPr lang="fr-FR" sz="2400" dirty="0" smtClean="0"/>
                  <a:t>cotg </a:t>
                </a:r>
                <a14:m>
                  <m:oMath xmlns:m="http://schemas.openxmlformats.org/officeDocument/2006/math">
                    <m:r>
                      <a:rPr lang="fr-FR" sz="2400">
                        <a:latin typeface="Cambria Math" panose="02040503050406030204" pitchFamily="18" charset="0"/>
                      </a:rPr>
                      <m:t>(</m:t>
                    </m:r>
                    <m:r>
                      <m:rPr>
                        <m:sty m:val="p"/>
                      </m:rPr>
                      <a:rPr lang="el-GR" sz="2400" i="1">
                        <a:latin typeface="Cambria Math" panose="02040503050406030204" pitchFamily="18" charset="0"/>
                      </a:rPr>
                      <m:t>β</m:t>
                    </m:r>
                    <m:r>
                      <m:rPr>
                        <m:nor/>
                      </m:rPr>
                      <a:rPr lang="fr-FR" sz="2400" dirty="0"/>
                      <m:t>L</m:t>
                    </m:r>
                  </m:oMath>
                </a14:m>
                <a:r>
                  <a:rPr lang="fr-FR" sz="2400" dirty="0"/>
                  <a:t>)</a:t>
                </a:r>
              </a:p>
              <a:p>
                <a:pPr lvl="1"/>
                <a:endParaRPr lang="fr-FR" baseline="-25000" dirty="0">
                  <a:sym typeface="Wingdings" panose="05000000000000000000" pitchFamily="2" charset="2"/>
                </a:endParaRPr>
              </a:p>
              <a:p>
                <a:pPr lvl="1"/>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2"/>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436</a:t>
            </a:fld>
            <a:endParaRPr lang="fr-BE" dirty="0"/>
          </a:p>
        </p:txBody>
      </p:sp>
      <p:sp>
        <p:nvSpPr>
          <p:cNvPr id="7" name="Rectangle 6"/>
          <p:cNvSpPr/>
          <p:nvPr/>
        </p:nvSpPr>
        <p:spPr>
          <a:xfrm>
            <a:off x="2555776" y="4725144"/>
            <a:ext cx="4464496"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90724201"/>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4709741" y="2492896"/>
            <a:ext cx="4182530" cy="3489251"/>
          </a:xfrm>
          <a:prstGeom prst="rect">
            <a:avLst/>
          </a:prstGeom>
        </p:spPr>
      </p:pic>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a:solidFill>
                      <a:schemeClr val="accent6">
                        <a:lumMod val="75000"/>
                      </a:schemeClr>
                    </a:solidFill>
                  </a:rPr>
                  <a:t>Analyse de l'impédance d'entrée</a:t>
                </a:r>
              </a:p>
              <a:p>
                <a:pPr lvl="1"/>
                <a:r>
                  <a:rPr lang="fr-FR" sz="2200" dirty="0"/>
                  <a:t>L'impédance d'entrée varie avec la longueur de la </a:t>
                </a:r>
                <a:r>
                  <a:rPr lang="fr-FR" sz="2200" dirty="0" smtClean="0"/>
                  <a:t>ligne</a:t>
                </a:r>
              </a:p>
              <a:p>
                <a:pPr marL="457200" lvl="1" indent="0">
                  <a:buNone/>
                </a:pPr>
                <a:r>
                  <a:rPr lang="fr-FR" sz="2600" dirty="0" smtClean="0"/>
                  <a:t>	</a:t>
                </a:r>
                <a:r>
                  <a:rPr lang="fr-FR" sz="2400" dirty="0" smtClean="0"/>
                  <a:t>Z</a:t>
                </a:r>
                <a:r>
                  <a:rPr lang="fr-FR" sz="2400" baseline="-25000" dirty="0" smtClean="0"/>
                  <a:t>0</a:t>
                </a:r>
                <a:r>
                  <a:rPr lang="fr-FR" sz="2400" dirty="0" smtClean="0"/>
                  <a:t> = </a:t>
                </a:r>
                <a:r>
                  <a:rPr lang="fr-FR" sz="2400" dirty="0"/>
                  <a:t>j </a:t>
                </a:r>
                <a14:m>
                  <m:oMath xmlns:m="http://schemas.openxmlformats.org/officeDocument/2006/math">
                    <m:r>
                      <m:rPr>
                        <m:nor/>
                      </m:rPr>
                      <a:rPr lang="fr-FR" sz="2400" dirty="0"/>
                      <m:t> </m:t>
                    </m:r>
                    <m:r>
                      <m:rPr>
                        <m:nor/>
                      </m:rPr>
                      <a:rPr lang="fr-FR" sz="2400" dirty="0"/>
                      <m:t>Zc</m:t>
                    </m:r>
                    <m:r>
                      <m:rPr>
                        <m:nor/>
                      </m:rPr>
                      <a:rPr lang="fr-FR" sz="2400" dirty="0"/>
                      <m:t> </m:t>
                    </m:r>
                  </m:oMath>
                </a14:m>
                <a:r>
                  <a:rPr lang="fr-FR" sz="2400" dirty="0"/>
                  <a:t> cotg </a:t>
                </a:r>
                <a14:m>
                  <m:oMath xmlns:m="http://schemas.openxmlformats.org/officeDocument/2006/math">
                    <m:r>
                      <a:rPr lang="fr-FR" sz="2400">
                        <a:latin typeface="Cambria Math" panose="02040503050406030204" pitchFamily="18" charset="0"/>
                      </a:rPr>
                      <m:t>(</m:t>
                    </m:r>
                    <m:r>
                      <m:rPr>
                        <m:sty m:val="p"/>
                      </m:rPr>
                      <a:rPr lang="el-GR" sz="2400" i="1">
                        <a:latin typeface="Cambria Math" panose="02040503050406030204" pitchFamily="18" charset="0"/>
                      </a:rPr>
                      <m:t>β</m:t>
                    </m:r>
                    <m:r>
                      <m:rPr>
                        <m:nor/>
                      </m:rPr>
                      <a:rPr lang="fr-FR" sz="2400" dirty="0"/>
                      <m:t>L</m:t>
                    </m:r>
                  </m:oMath>
                </a14:m>
                <a:r>
                  <a:rPr lang="fr-FR" sz="2400" dirty="0" smtClean="0"/>
                  <a:t>)</a:t>
                </a:r>
              </a:p>
              <a:p>
                <a:pPr lvl="1"/>
                <a:r>
                  <a:rPr lang="fr-FR" sz="2200" dirty="0" smtClean="0">
                    <a:solidFill>
                      <a:srgbClr val="0070C0"/>
                    </a:solidFill>
                  </a:rPr>
                  <a:t>Exemple 1</a:t>
                </a:r>
              </a:p>
              <a:p>
                <a:pPr lvl="2"/>
                <a:r>
                  <a:rPr lang="fr-FR" sz="2000" dirty="0" smtClean="0"/>
                  <a:t>Si </a:t>
                </a:r>
                <a:r>
                  <a:rPr lang="fr-FR" sz="2000" dirty="0"/>
                  <a:t>L = (2k+1) </a:t>
                </a:r>
                <a14:m>
                  <m:oMath xmlns:m="http://schemas.openxmlformats.org/officeDocument/2006/math">
                    <m:f>
                      <m:fPr>
                        <m:ctrlPr>
                          <a:rPr lang="el-GR" sz="2000" i="1">
                            <a:latin typeface="Cambria Math" panose="02040503050406030204" pitchFamily="18" charset="0"/>
                          </a:rPr>
                        </m:ctrlPr>
                      </m:fPr>
                      <m:num>
                        <m:r>
                          <m:rPr>
                            <m:sty m:val="p"/>
                          </m:rPr>
                          <a:rPr lang="el-GR" sz="2000" i="1">
                            <a:latin typeface="Cambria Math" panose="02040503050406030204" pitchFamily="18" charset="0"/>
                          </a:rPr>
                          <m:t>λ</m:t>
                        </m:r>
                      </m:num>
                      <m:den>
                        <m:r>
                          <a:rPr lang="fr-FR" sz="2000" i="1">
                            <a:latin typeface="Cambria Math" panose="02040503050406030204" pitchFamily="18" charset="0"/>
                          </a:rPr>
                          <m:t>4</m:t>
                        </m:r>
                      </m:den>
                    </m:f>
                  </m:oMath>
                </a14:m>
                <a:endParaRPr lang="fr-FR" sz="2000" dirty="0" smtClean="0"/>
              </a:p>
              <a:p>
                <a:pPr lvl="2"/>
                <a:r>
                  <a:rPr lang="fr-FR" sz="2000" dirty="0"/>
                  <a:t>Alors </a:t>
                </a:r>
                <a14:m>
                  <m:oMath xmlns:m="http://schemas.openxmlformats.org/officeDocument/2006/math">
                    <m:r>
                      <m:rPr>
                        <m:sty m:val="p"/>
                      </m:rPr>
                      <a:rPr lang="el-GR" sz="2000" i="1">
                        <a:latin typeface="Cambria Math" panose="02040503050406030204" pitchFamily="18" charset="0"/>
                      </a:rPr>
                      <m:t>β</m:t>
                    </m:r>
                    <m:r>
                      <m:rPr>
                        <m:nor/>
                      </m:rPr>
                      <a:rPr lang="fr-FR" sz="2000" dirty="0"/>
                      <m:t>L</m:t>
                    </m:r>
                    <m:r>
                      <a:rPr lang="fr-FR" sz="2000" i="1" dirty="0">
                        <a:latin typeface="Cambria Math" panose="02040503050406030204" pitchFamily="18" charset="0"/>
                      </a:rPr>
                      <m:t> </m:t>
                    </m:r>
                  </m:oMath>
                </a14:m>
                <a:r>
                  <a:rPr lang="fr-FR" sz="2000" dirty="0"/>
                  <a:t>=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2</m:t>
                        </m:r>
                        <m:r>
                          <m:rPr>
                            <m:sty m:val="p"/>
                          </m:rPr>
                          <a:rPr lang="el-GR" sz="2000" i="1">
                            <a:latin typeface="Cambria Math" panose="02040503050406030204" pitchFamily="18" charset="0"/>
                          </a:rPr>
                          <m:t>π</m:t>
                        </m:r>
                      </m:num>
                      <m:den>
                        <m:r>
                          <m:rPr>
                            <m:nor/>
                          </m:rPr>
                          <a:rPr lang="el-GR" sz="2000" dirty="0"/>
                          <m:t>λ</m:t>
                        </m:r>
                      </m:den>
                    </m:f>
                  </m:oMath>
                </a14:m>
                <a:r>
                  <a:rPr lang="fr-FR" sz="2000" dirty="0"/>
                  <a:t> (2k+1) </a:t>
                </a:r>
                <a14:m>
                  <m:oMath xmlns:m="http://schemas.openxmlformats.org/officeDocument/2006/math">
                    <m:f>
                      <m:fPr>
                        <m:ctrlPr>
                          <a:rPr lang="el-GR" sz="2000" i="1">
                            <a:latin typeface="Cambria Math" panose="02040503050406030204" pitchFamily="18" charset="0"/>
                          </a:rPr>
                        </m:ctrlPr>
                      </m:fPr>
                      <m:num>
                        <m:r>
                          <m:rPr>
                            <m:sty m:val="p"/>
                          </m:rPr>
                          <a:rPr lang="el-GR" sz="2000" i="1">
                            <a:latin typeface="Cambria Math" panose="02040503050406030204" pitchFamily="18" charset="0"/>
                          </a:rPr>
                          <m:t>λ</m:t>
                        </m:r>
                      </m:num>
                      <m:den>
                        <m:r>
                          <a:rPr lang="fr-FR" sz="2000" i="1">
                            <a:latin typeface="Cambria Math" panose="02040503050406030204" pitchFamily="18" charset="0"/>
                          </a:rPr>
                          <m:t>4</m:t>
                        </m:r>
                      </m:den>
                    </m:f>
                  </m:oMath>
                </a14:m>
                <a:r>
                  <a:rPr lang="fr-FR" sz="2000" dirty="0"/>
                  <a:t> </a:t>
                </a:r>
                <a:endParaRPr lang="fr-FR" sz="2000" dirty="0" smtClean="0"/>
              </a:p>
              <a:p>
                <a:pPr lvl="2"/>
                <a14:m>
                  <m:oMath xmlns:m="http://schemas.openxmlformats.org/officeDocument/2006/math">
                    <m:r>
                      <m:rPr>
                        <m:sty m:val="p"/>
                      </m:rPr>
                      <a:rPr lang="el-GR" sz="2000" i="1">
                        <a:latin typeface="Cambria Math" panose="02040503050406030204" pitchFamily="18" charset="0"/>
                      </a:rPr>
                      <m:t>β</m:t>
                    </m:r>
                    <m:r>
                      <m:rPr>
                        <m:nor/>
                      </m:rPr>
                      <a:rPr lang="fr-FR" sz="2000" dirty="0"/>
                      <m:t>L</m:t>
                    </m:r>
                    <m:r>
                      <a:rPr lang="fr-FR" sz="2000" i="1" dirty="0">
                        <a:latin typeface="Cambria Math" panose="02040503050406030204" pitchFamily="18" charset="0"/>
                      </a:rPr>
                      <m:t> </m:t>
                    </m:r>
                  </m:oMath>
                </a14:m>
                <a:r>
                  <a:rPr lang="fr-FR" sz="2000" dirty="0" smtClean="0"/>
                  <a:t>= </a:t>
                </a:r>
                <a:r>
                  <a:rPr lang="fr-FR" sz="2000" dirty="0"/>
                  <a:t>(2k+1) </a:t>
                </a:r>
                <a14:m>
                  <m:oMath xmlns:m="http://schemas.openxmlformats.org/officeDocument/2006/math">
                    <m:f>
                      <m:fPr>
                        <m:ctrlPr>
                          <a:rPr lang="fr-FR" sz="2000" i="1">
                            <a:latin typeface="Cambria Math" panose="02040503050406030204" pitchFamily="18" charset="0"/>
                          </a:rPr>
                        </m:ctrlPr>
                      </m:fPr>
                      <m:num>
                        <m:r>
                          <m:rPr>
                            <m:sty m:val="p"/>
                          </m:rPr>
                          <a:rPr lang="el-GR" sz="2000" i="1">
                            <a:latin typeface="Cambria Math" panose="02040503050406030204" pitchFamily="18" charset="0"/>
                          </a:rPr>
                          <m:t>π</m:t>
                        </m:r>
                      </m:num>
                      <m:den>
                        <m:r>
                          <a:rPr lang="fr-FR" sz="2000" i="1">
                            <a:latin typeface="Cambria Math" panose="02040503050406030204" pitchFamily="18" charset="0"/>
                          </a:rPr>
                          <m:t>2</m:t>
                        </m:r>
                      </m:den>
                    </m:f>
                  </m:oMath>
                </a14:m>
                <a:endParaRPr lang="fr-FR" sz="2000" dirty="0" smtClean="0"/>
              </a:p>
              <a:p>
                <a:pPr lvl="2"/>
                <a:r>
                  <a:rPr lang="fr-FR" sz="2000" dirty="0"/>
                  <a:t>cotg </a:t>
                </a:r>
                <a14:m>
                  <m:oMath xmlns:m="http://schemas.openxmlformats.org/officeDocument/2006/math">
                    <m:r>
                      <m:rPr>
                        <m:nor/>
                      </m:rPr>
                      <a:rPr lang="fr-FR" sz="2000" dirty="0"/>
                      <m:t>(</m:t>
                    </m:r>
                    <m:r>
                      <m:rPr>
                        <m:nor/>
                      </m:rPr>
                      <a:rPr lang="fr-FR" sz="2000" b="0" i="0" dirty="0" smtClean="0"/>
                      <m:t>(</m:t>
                    </m:r>
                    <m:r>
                      <m:rPr>
                        <m:nor/>
                      </m:rPr>
                      <a:rPr lang="fr-FR" sz="2000" dirty="0"/>
                      <m:t>2</m:t>
                    </m:r>
                    <m:r>
                      <m:rPr>
                        <m:nor/>
                      </m:rPr>
                      <a:rPr lang="fr-FR" sz="2000" dirty="0"/>
                      <m:t>k</m:t>
                    </m:r>
                    <m:r>
                      <m:rPr>
                        <m:nor/>
                      </m:rPr>
                      <a:rPr lang="fr-FR" sz="2000" dirty="0"/>
                      <m:t>+1). </m:t>
                    </m:r>
                    <m:f>
                      <m:fPr>
                        <m:ctrlPr>
                          <a:rPr lang="fr-FR" sz="2000" i="1">
                            <a:latin typeface="Cambria Math" panose="02040503050406030204" pitchFamily="18" charset="0"/>
                          </a:rPr>
                        </m:ctrlPr>
                      </m:fPr>
                      <m:num>
                        <m:r>
                          <m:rPr>
                            <m:sty m:val="p"/>
                          </m:rPr>
                          <a:rPr lang="el-GR" sz="2000" i="1">
                            <a:latin typeface="Cambria Math" panose="02040503050406030204" pitchFamily="18" charset="0"/>
                          </a:rPr>
                          <m:t>π</m:t>
                        </m:r>
                      </m:num>
                      <m:den>
                        <m:r>
                          <a:rPr lang="fr-FR" sz="2000" i="1">
                            <a:latin typeface="Cambria Math" panose="02040503050406030204" pitchFamily="18" charset="0"/>
                          </a:rPr>
                          <m:t>2</m:t>
                        </m:r>
                      </m:den>
                    </m:f>
                  </m:oMath>
                </a14:m>
                <a:r>
                  <a:rPr lang="fr-FR" sz="2000" dirty="0" smtClean="0"/>
                  <a:t>) = 0</a:t>
                </a:r>
              </a:p>
              <a:p>
                <a:pPr lvl="2"/>
                <a:endParaRPr lang="fr-FR" sz="2600" dirty="0" smtClean="0"/>
              </a:p>
              <a:p>
                <a:pPr lvl="1"/>
                <a:endParaRPr lang="fr-FR" sz="2800" dirty="0"/>
              </a:p>
              <a:p>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3"/>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437</a:t>
            </a:fld>
            <a:endParaRPr lang="fr-BE" dirty="0"/>
          </a:p>
        </p:txBody>
      </p:sp>
    </p:spTree>
    <p:extLst>
      <p:ext uri="{BB962C8B-B14F-4D97-AF65-F5344CB8AC3E}">
        <p14:creationId xmlns:p14="http://schemas.microsoft.com/office/powerpoint/2010/main" val="3632188350"/>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4709741" y="2316013"/>
            <a:ext cx="4182530" cy="3489251"/>
          </a:xfrm>
          <a:prstGeom prst="rect">
            <a:avLst/>
          </a:prstGeom>
        </p:spPr>
      </p:pic>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smtClean="0">
                    <a:solidFill>
                      <a:schemeClr val="accent6">
                        <a:lumMod val="75000"/>
                      </a:schemeClr>
                    </a:solidFill>
                  </a:rPr>
                  <a:t>Analyse de l'impédance d'entrée</a:t>
                </a:r>
              </a:p>
              <a:p>
                <a:pPr lvl="1"/>
                <a:r>
                  <a:rPr lang="fr-FR" dirty="0"/>
                  <a:t>L'impédance d'entrée varie avec la longueur de la </a:t>
                </a:r>
                <a:r>
                  <a:rPr lang="fr-FR" dirty="0" smtClean="0"/>
                  <a:t>ligne</a:t>
                </a:r>
              </a:p>
              <a:p>
                <a:pPr marL="457200" lvl="1" indent="0">
                  <a:buNone/>
                </a:pPr>
                <a:r>
                  <a:rPr lang="fr-FR" sz="2200" dirty="0" smtClean="0"/>
                  <a:t>	Z</a:t>
                </a:r>
                <a:r>
                  <a:rPr lang="fr-FR" sz="2200" baseline="-25000" dirty="0" smtClean="0"/>
                  <a:t>0</a:t>
                </a:r>
                <a:r>
                  <a:rPr lang="fr-FR" sz="2200" dirty="0" smtClean="0"/>
                  <a:t> = </a:t>
                </a:r>
                <a:r>
                  <a:rPr lang="fr-FR" sz="2200" dirty="0"/>
                  <a:t>j </a:t>
                </a:r>
                <a14:m>
                  <m:oMath xmlns:m="http://schemas.openxmlformats.org/officeDocument/2006/math">
                    <m:r>
                      <m:rPr>
                        <m:nor/>
                      </m:rPr>
                      <a:rPr lang="fr-FR" sz="2200" dirty="0"/>
                      <m:t> </m:t>
                    </m:r>
                    <m:r>
                      <m:rPr>
                        <m:nor/>
                      </m:rPr>
                      <a:rPr lang="fr-FR" sz="2200" dirty="0"/>
                      <m:t>Zc</m:t>
                    </m:r>
                    <m:r>
                      <m:rPr>
                        <m:nor/>
                      </m:rPr>
                      <a:rPr lang="fr-FR" sz="2200" dirty="0"/>
                      <m:t> </m:t>
                    </m:r>
                  </m:oMath>
                </a14:m>
                <a:r>
                  <a:rPr lang="fr-FR" sz="2200" dirty="0"/>
                  <a:t> cotg </a:t>
                </a:r>
                <a14:m>
                  <m:oMath xmlns:m="http://schemas.openxmlformats.org/officeDocument/2006/math">
                    <m:r>
                      <a:rPr lang="fr-FR" sz="2200">
                        <a:latin typeface="Cambria Math" panose="02040503050406030204" pitchFamily="18" charset="0"/>
                      </a:rPr>
                      <m:t>(</m:t>
                    </m:r>
                    <m:r>
                      <m:rPr>
                        <m:sty m:val="p"/>
                      </m:rPr>
                      <a:rPr lang="el-GR" sz="2200" i="1">
                        <a:latin typeface="Cambria Math" panose="02040503050406030204" pitchFamily="18" charset="0"/>
                      </a:rPr>
                      <m:t>β</m:t>
                    </m:r>
                    <m:r>
                      <m:rPr>
                        <m:nor/>
                      </m:rPr>
                      <a:rPr lang="fr-FR" sz="2200" dirty="0"/>
                      <m:t>L</m:t>
                    </m:r>
                  </m:oMath>
                </a14:m>
                <a:r>
                  <a:rPr lang="fr-FR" sz="2200" dirty="0" smtClean="0"/>
                  <a:t>)</a:t>
                </a:r>
              </a:p>
              <a:p>
                <a:pPr lvl="1"/>
                <a:r>
                  <a:rPr lang="fr-FR" sz="2200" dirty="0" smtClean="0">
                    <a:solidFill>
                      <a:srgbClr val="0070C0"/>
                    </a:solidFill>
                  </a:rPr>
                  <a:t>Exemple 2</a:t>
                </a:r>
              </a:p>
              <a:p>
                <a:pPr lvl="2"/>
                <a:r>
                  <a:rPr lang="fr-FR" sz="2000" dirty="0" smtClean="0"/>
                  <a:t>Si </a:t>
                </a:r>
                <a:r>
                  <a:rPr lang="fr-FR" sz="2000" dirty="0"/>
                  <a:t>L = </a:t>
                </a:r>
                <a:r>
                  <a:rPr lang="fr-FR" sz="2000" dirty="0" smtClean="0"/>
                  <a:t>k </a:t>
                </a:r>
                <a14:m>
                  <m:oMath xmlns:m="http://schemas.openxmlformats.org/officeDocument/2006/math">
                    <m:f>
                      <m:fPr>
                        <m:ctrlPr>
                          <a:rPr lang="el-GR" sz="2000" i="1">
                            <a:latin typeface="Cambria Math" panose="02040503050406030204" pitchFamily="18" charset="0"/>
                          </a:rPr>
                        </m:ctrlPr>
                      </m:fPr>
                      <m:num>
                        <m:r>
                          <m:rPr>
                            <m:sty m:val="p"/>
                          </m:rPr>
                          <a:rPr lang="el-GR" sz="2000" i="1">
                            <a:latin typeface="Cambria Math" panose="02040503050406030204" pitchFamily="18" charset="0"/>
                          </a:rPr>
                          <m:t>λ</m:t>
                        </m:r>
                      </m:num>
                      <m:den>
                        <m:r>
                          <a:rPr lang="fr-FR" sz="2000" b="0" i="1" smtClean="0">
                            <a:latin typeface="Cambria Math" panose="02040503050406030204" pitchFamily="18" charset="0"/>
                          </a:rPr>
                          <m:t>2</m:t>
                        </m:r>
                      </m:den>
                    </m:f>
                  </m:oMath>
                </a14:m>
                <a:endParaRPr lang="fr-FR" sz="2000" dirty="0" smtClean="0"/>
              </a:p>
              <a:p>
                <a:pPr lvl="2"/>
                <a:r>
                  <a:rPr lang="fr-FR" sz="2000" dirty="0"/>
                  <a:t>Alors </a:t>
                </a:r>
                <a14:m>
                  <m:oMath xmlns:m="http://schemas.openxmlformats.org/officeDocument/2006/math">
                    <m:r>
                      <m:rPr>
                        <m:sty m:val="p"/>
                      </m:rPr>
                      <a:rPr lang="el-GR" sz="2000" i="1">
                        <a:latin typeface="Cambria Math" panose="02040503050406030204" pitchFamily="18" charset="0"/>
                      </a:rPr>
                      <m:t>β</m:t>
                    </m:r>
                    <m:r>
                      <m:rPr>
                        <m:nor/>
                      </m:rPr>
                      <a:rPr lang="fr-FR" sz="2000" dirty="0"/>
                      <m:t>L</m:t>
                    </m:r>
                    <m:r>
                      <a:rPr lang="fr-FR" sz="2000" i="1" dirty="0">
                        <a:latin typeface="Cambria Math" panose="02040503050406030204" pitchFamily="18" charset="0"/>
                      </a:rPr>
                      <m:t> </m:t>
                    </m:r>
                  </m:oMath>
                </a14:m>
                <a:r>
                  <a:rPr lang="fr-FR" sz="2000" dirty="0"/>
                  <a:t>=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2</m:t>
                        </m:r>
                        <m:r>
                          <m:rPr>
                            <m:sty m:val="p"/>
                          </m:rPr>
                          <a:rPr lang="el-GR" sz="2000" i="1">
                            <a:latin typeface="Cambria Math" panose="02040503050406030204" pitchFamily="18" charset="0"/>
                          </a:rPr>
                          <m:t>π</m:t>
                        </m:r>
                      </m:num>
                      <m:den>
                        <m:r>
                          <m:rPr>
                            <m:nor/>
                          </m:rPr>
                          <a:rPr lang="el-GR" sz="2000" dirty="0"/>
                          <m:t>λ</m:t>
                        </m:r>
                      </m:den>
                    </m:f>
                  </m:oMath>
                </a14:m>
                <a:r>
                  <a:rPr lang="fr-FR" sz="2000" dirty="0"/>
                  <a:t> </a:t>
                </a:r>
                <a:r>
                  <a:rPr lang="fr-FR" sz="2000" dirty="0" smtClean="0"/>
                  <a:t>k </a:t>
                </a:r>
                <a14:m>
                  <m:oMath xmlns:m="http://schemas.openxmlformats.org/officeDocument/2006/math">
                    <m:f>
                      <m:fPr>
                        <m:ctrlPr>
                          <a:rPr lang="el-GR" sz="2000" i="1">
                            <a:latin typeface="Cambria Math" panose="02040503050406030204" pitchFamily="18" charset="0"/>
                          </a:rPr>
                        </m:ctrlPr>
                      </m:fPr>
                      <m:num>
                        <m:r>
                          <m:rPr>
                            <m:sty m:val="p"/>
                          </m:rPr>
                          <a:rPr lang="el-GR" sz="2000" i="1">
                            <a:latin typeface="Cambria Math" panose="02040503050406030204" pitchFamily="18" charset="0"/>
                          </a:rPr>
                          <m:t>λ</m:t>
                        </m:r>
                      </m:num>
                      <m:den>
                        <m:r>
                          <a:rPr lang="fr-FR" sz="2000" b="0" i="1" smtClean="0">
                            <a:latin typeface="Cambria Math" panose="02040503050406030204" pitchFamily="18" charset="0"/>
                          </a:rPr>
                          <m:t>2</m:t>
                        </m:r>
                      </m:den>
                    </m:f>
                  </m:oMath>
                </a14:m>
                <a:r>
                  <a:rPr lang="fr-FR" sz="2000" dirty="0"/>
                  <a:t> </a:t>
                </a:r>
                <a:endParaRPr lang="fr-FR" sz="2000" dirty="0" smtClean="0">
                  <a:solidFill>
                    <a:srgbClr val="FF0000"/>
                  </a:solidFill>
                </a:endParaRPr>
              </a:p>
              <a:p>
                <a:pPr lvl="2"/>
                <a14:m>
                  <m:oMath xmlns:m="http://schemas.openxmlformats.org/officeDocument/2006/math">
                    <m:r>
                      <m:rPr>
                        <m:sty m:val="p"/>
                      </m:rPr>
                      <a:rPr lang="el-GR" sz="2000" i="1">
                        <a:latin typeface="Cambria Math" panose="02040503050406030204" pitchFamily="18" charset="0"/>
                      </a:rPr>
                      <m:t>β</m:t>
                    </m:r>
                    <m:r>
                      <m:rPr>
                        <m:nor/>
                      </m:rPr>
                      <a:rPr lang="fr-FR" sz="2000" dirty="0"/>
                      <m:t>L</m:t>
                    </m:r>
                    <m:r>
                      <a:rPr lang="fr-FR" sz="2000" i="1" dirty="0">
                        <a:latin typeface="Cambria Math" panose="02040503050406030204" pitchFamily="18" charset="0"/>
                      </a:rPr>
                      <m:t> </m:t>
                    </m:r>
                  </m:oMath>
                </a14:m>
                <a:r>
                  <a:rPr lang="fr-FR" sz="2000" dirty="0" smtClean="0"/>
                  <a:t>= k </a:t>
                </a:r>
                <a14:m>
                  <m:oMath xmlns:m="http://schemas.openxmlformats.org/officeDocument/2006/math">
                    <m:r>
                      <m:rPr>
                        <m:sty m:val="p"/>
                      </m:rPr>
                      <a:rPr lang="el-GR" sz="2000" i="1">
                        <a:latin typeface="Cambria Math" panose="02040503050406030204" pitchFamily="18" charset="0"/>
                      </a:rPr>
                      <m:t>π</m:t>
                    </m:r>
                  </m:oMath>
                </a14:m>
                <a:endParaRPr lang="fr-FR" sz="2000" dirty="0" smtClean="0"/>
              </a:p>
              <a:p>
                <a:pPr lvl="2"/>
                <a:r>
                  <a:rPr lang="fr-FR" sz="2000" dirty="0"/>
                  <a:t>cotg </a:t>
                </a:r>
                <a14:m>
                  <m:oMath xmlns:m="http://schemas.openxmlformats.org/officeDocument/2006/math">
                    <m:r>
                      <m:rPr>
                        <m:nor/>
                      </m:rPr>
                      <a:rPr lang="fr-FR" sz="2000" dirty="0"/>
                      <m:t>(</m:t>
                    </m:r>
                    <m:r>
                      <m:rPr>
                        <m:nor/>
                      </m:rPr>
                      <a:rPr lang="fr-FR" sz="2000" dirty="0"/>
                      <m:t>k</m:t>
                    </m:r>
                    <m:r>
                      <m:rPr>
                        <m:nor/>
                      </m:rPr>
                      <a:rPr lang="fr-FR" sz="2000" dirty="0"/>
                      <m:t> </m:t>
                    </m:r>
                    <m:r>
                      <m:rPr>
                        <m:sty m:val="p"/>
                      </m:rPr>
                      <a:rPr lang="el-GR" sz="2000" i="1">
                        <a:latin typeface="Cambria Math" panose="02040503050406030204" pitchFamily="18" charset="0"/>
                      </a:rPr>
                      <m:t>π</m:t>
                    </m:r>
                  </m:oMath>
                </a14:m>
                <a:r>
                  <a:rPr lang="fr-FR" sz="2000" dirty="0" smtClean="0"/>
                  <a:t>) = </a:t>
                </a:r>
                <a14:m>
                  <m:oMath xmlns:m="http://schemas.openxmlformats.org/officeDocument/2006/math">
                    <m:r>
                      <a:rPr lang="fr-FR" sz="2000" i="1" smtClean="0">
                        <a:latin typeface="Cambria Math" panose="02040503050406030204" pitchFamily="18" charset="0"/>
                        <a:ea typeface="Cambria Math" panose="02040503050406030204" pitchFamily="18" charset="0"/>
                      </a:rPr>
                      <m:t>∞</m:t>
                    </m:r>
                  </m:oMath>
                </a14:m>
                <a:endParaRPr lang="fr-FR" sz="2000" dirty="0" smtClean="0"/>
              </a:p>
              <a:p>
                <a:pPr lvl="2"/>
                <a:endParaRPr lang="fr-FR" sz="2600" dirty="0" smtClean="0"/>
              </a:p>
              <a:p>
                <a:pPr lvl="1"/>
                <a:endParaRPr lang="fr-FR" sz="2800" dirty="0"/>
              </a:p>
              <a:p>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3"/>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438</a:t>
            </a:fld>
            <a:endParaRPr lang="fr-BE" dirty="0"/>
          </a:p>
        </p:txBody>
      </p:sp>
      <p:sp>
        <p:nvSpPr>
          <p:cNvPr id="8" name="ZoneTexte 7"/>
          <p:cNvSpPr txBox="1"/>
          <p:nvPr/>
        </p:nvSpPr>
        <p:spPr>
          <a:xfrm>
            <a:off x="4572000" y="5805264"/>
            <a:ext cx="3416320" cy="215444"/>
          </a:xfrm>
          <a:prstGeom prst="rect">
            <a:avLst/>
          </a:prstGeom>
          <a:noFill/>
        </p:spPr>
        <p:txBody>
          <a:bodyPr wrap="none" rtlCol="0">
            <a:spAutoFit/>
          </a:bodyPr>
          <a:lstStyle/>
          <a:p>
            <a:r>
              <a:rPr lang="fr-FR" sz="800" dirty="0"/>
              <a:t>Source : http://oltrelascuola.altervista.org/goniometria/secante1_file/scansione0009.jpg</a:t>
            </a:r>
          </a:p>
        </p:txBody>
      </p:sp>
    </p:spTree>
    <p:extLst>
      <p:ext uri="{BB962C8B-B14F-4D97-AF65-F5344CB8AC3E}">
        <p14:creationId xmlns:p14="http://schemas.microsoft.com/office/powerpoint/2010/main" val="316712359"/>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Variation de la nature de l'impédance </a:t>
            </a:r>
            <a:r>
              <a:rPr lang="fr-FR" dirty="0" smtClean="0">
                <a:solidFill>
                  <a:schemeClr val="accent6">
                    <a:lumMod val="75000"/>
                  </a:schemeClr>
                </a:solidFill>
              </a:rPr>
              <a:t>d'entrée d'une ligne ouverte </a:t>
            </a:r>
            <a:endParaRPr lang="fr-FR" dirty="0">
              <a:solidFill>
                <a:schemeClr val="accent6">
                  <a:lumMod val="75000"/>
                </a:schemeClr>
              </a:solidFill>
            </a:endParaRP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439</a:t>
            </a:fld>
            <a:endParaRPr lang="fr-BE" dirty="0"/>
          </a:p>
        </p:txBody>
      </p:sp>
      <p:pic>
        <p:nvPicPr>
          <p:cNvPr id="7" name="Image 6"/>
          <p:cNvPicPr>
            <a:picLocks noChangeAspect="1"/>
          </p:cNvPicPr>
          <p:nvPr/>
        </p:nvPicPr>
        <p:blipFill>
          <a:blip r:embed="rId2"/>
          <a:stretch>
            <a:fillRect/>
          </a:stretch>
        </p:blipFill>
        <p:spPr>
          <a:xfrm>
            <a:off x="2627784" y="1861878"/>
            <a:ext cx="4508275" cy="4375434"/>
          </a:xfrm>
          <a:prstGeom prst="rect">
            <a:avLst/>
          </a:prstGeom>
        </p:spPr>
      </p:pic>
    </p:spTree>
    <p:extLst>
      <p:ext uri="{BB962C8B-B14F-4D97-AF65-F5344CB8AC3E}">
        <p14:creationId xmlns:p14="http://schemas.microsoft.com/office/powerpoint/2010/main" val="3801574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type="body" sz="half" idx="1"/>
          </p:nvPr>
        </p:nvSpPr>
        <p:spPr/>
        <p:txBody>
          <a:bodyPr/>
          <a:lstStyle/>
          <a:p>
            <a:pPr marL="533400" indent="-533400" eaLnBrk="1" hangingPunct="1"/>
            <a:r>
              <a:rPr lang="fr-BE" altLang="fr-FR" sz="2800" dirty="0" smtClean="0">
                <a:solidFill>
                  <a:schemeClr val="accent6">
                    <a:lumMod val="75000"/>
                  </a:schemeClr>
                </a:solidFill>
              </a:rPr>
              <a:t>Étapes de conception</a:t>
            </a:r>
          </a:p>
          <a:p>
            <a:pPr marL="914400" lvl="1" indent="-457200" eaLnBrk="1" hangingPunct="1">
              <a:buFontTx/>
              <a:buAutoNum type="alphaLcParenR" startAt="4"/>
            </a:pPr>
            <a:r>
              <a:rPr lang="fr-FR" altLang="fr-FR" sz="2400" dirty="0" smtClean="0">
                <a:solidFill>
                  <a:srgbClr val="0070C0"/>
                </a:solidFill>
              </a:rPr>
              <a:t>Déterminer les commutateurs nécessaires en fonction de a) et b) et de l’estimation du trafic généré par la couche accès </a:t>
            </a:r>
            <a:endParaRPr lang="fr-BE" altLang="fr-FR" sz="2400" dirty="0" smtClean="0">
              <a:solidFill>
                <a:srgbClr val="0070C0"/>
              </a:solidFill>
            </a:endParaRPr>
          </a:p>
          <a:p>
            <a:pPr marL="914400" lvl="1" indent="-457200" eaLnBrk="1" hangingPunct="1">
              <a:buFontTx/>
              <a:buAutoNum type="alphaLcParenR" startAt="4"/>
            </a:pPr>
            <a:endParaRPr lang="fr-BE" altLang="fr-FR" sz="2400" dirty="0" smtClean="0">
              <a:solidFill>
                <a:schemeClr val="accent2"/>
              </a:solidFill>
            </a:endParaRPr>
          </a:p>
        </p:txBody>
      </p:sp>
      <p:pic>
        <p:nvPicPr>
          <p:cNvPr id="48133"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907704" y="2924944"/>
            <a:ext cx="5328121" cy="3145971"/>
          </a:xfrm>
        </p:spPr>
      </p:pic>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44</a:t>
            </a:fld>
            <a:endParaRPr lang="fr-BE" dirty="0"/>
          </a:p>
        </p:txBody>
      </p:sp>
      <p:sp>
        <p:nvSpPr>
          <p:cNvPr id="6"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Rectangle 2"/>
          <p:cNvSpPr>
            <a:spLocks noGrp="1" noChangeArrowheads="1"/>
          </p:cNvSpPr>
          <p:nvPr>
            <p:ph type="title"/>
          </p:nvPr>
        </p:nvSpPr>
        <p:spPr>
          <a:xfrm>
            <a:off x="2123728" y="116632"/>
            <a:ext cx="6563072" cy="936104"/>
          </a:xfrm>
        </p:spPr>
        <p:txBody>
          <a:bodyPr>
            <a:normAutofit/>
          </a:bodyPr>
          <a:lstStyle/>
          <a:p>
            <a:pPr eaLnBrk="1" hangingPunct="1"/>
            <a:r>
              <a:rPr lang="fr-BE" altLang="fr-FR" sz="2800" dirty="0"/>
              <a:t>Conception de réseau hiérarchique</a:t>
            </a:r>
          </a:p>
        </p:txBody>
      </p:sp>
      <p:sp>
        <p:nvSpPr>
          <p:cNvPr id="2" name="ZoneTexte 1"/>
          <p:cNvSpPr txBox="1"/>
          <p:nvPr/>
        </p:nvSpPr>
        <p:spPr>
          <a:xfrm>
            <a:off x="1891917" y="6021868"/>
            <a:ext cx="3328155" cy="215444"/>
          </a:xfrm>
          <a:prstGeom prst="rect">
            <a:avLst/>
          </a:prstGeom>
          <a:noFill/>
        </p:spPr>
        <p:txBody>
          <a:bodyPr wrap="none" rtlCol="0">
            <a:spAutoFit/>
          </a:bodyPr>
          <a:lstStyle/>
          <a:p>
            <a:r>
              <a:rPr lang="fr-BE" altLang="fr-FR" sz="800" dirty="0"/>
              <a:t>Source de l’image : Source : </a:t>
            </a:r>
            <a:r>
              <a:rPr lang="fr-FR" altLang="fr-FR" sz="800" dirty="0"/>
              <a:t>Cisco system </a:t>
            </a:r>
            <a:r>
              <a:rPr lang="fr-FR" altLang="fr-FR" sz="800" dirty="0" err="1"/>
              <a:t>inc</a:t>
            </a:r>
            <a:r>
              <a:rPr lang="fr-FR" altLang="fr-FR" sz="800" dirty="0"/>
              <a:t>, </a:t>
            </a:r>
            <a:r>
              <a:rPr lang="fr-BE" altLang="fr-FR" sz="800" dirty="0"/>
              <a:t>CCNA Exploration 3, </a:t>
            </a:r>
            <a:r>
              <a:rPr lang="fr-FR" altLang="fr-FR" sz="800" dirty="0"/>
              <a:t>chapitre 1.2.4.1</a:t>
            </a:r>
            <a:endParaRPr lang="fr-FR" sz="800" dirty="0"/>
          </a:p>
        </p:txBody>
      </p:sp>
    </p:spTree>
    <p:extLst>
      <p:ext uri="{BB962C8B-B14F-4D97-AF65-F5344CB8AC3E}">
        <p14:creationId xmlns:p14="http://schemas.microsoft.com/office/powerpoint/2010/main" val="2043233035"/>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smtClean="0">
                    <a:solidFill>
                      <a:schemeClr val="accent6">
                        <a:lumMod val="75000"/>
                      </a:schemeClr>
                    </a:solidFill>
                  </a:rPr>
                  <a:t>Coefficient de réflexion</a:t>
                </a:r>
              </a:p>
              <a:p>
                <a:pPr lvl="1"/>
                <a:r>
                  <a:rPr lang="fr-FR" dirty="0" smtClean="0"/>
                  <a:t>Lorsque la ligne est ouverte ou en court-circuit, il y a réflexion totale</a:t>
                </a:r>
              </a:p>
              <a:p>
                <a:pPr lvl="1"/>
                <a:endParaRPr lang="fr-FR" dirty="0" smtClean="0"/>
              </a:p>
              <a:p>
                <a:pPr lvl="1"/>
                <a:endParaRPr lang="fr-FR" dirty="0"/>
              </a:p>
              <a:p>
                <a:pPr lvl="1"/>
                <a:endParaRPr lang="fr-FR" dirty="0"/>
              </a:p>
              <a:p>
                <a:pPr lvl="1"/>
                <a:endParaRPr lang="fr-FR" dirty="0"/>
              </a:p>
              <a:p>
                <a:pPr marL="457200" lvl="1" indent="0">
                  <a:buNone/>
                </a:pPr>
                <a:endParaRPr lang="fr-FR" dirty="0" smtClean="0"/>
              </a:p>
              <a:p>
                <a:pPr marL="457200" lvl="1" indent="0">
                  <a:buNone/>
                </a:pPr>
                <a:endParaRPr lang="fr-FR" dirty="0" smtClean="0"/>
              </a:p>
              <a:p>
                <a:pPr lvl="1"/>
                <a:r>
                  <a:rPr lang="fr-FR" dirty="0" smtClean="0"/>
                  <a:t>Dans les autres cas, quelle est la quantité d'onde réfléchie et quelle est la quantité d'onde allant dans la charge?</a:t>
                </a:r>
              </a:p>
              <a:p>
                <a:pPr marL="457200" lvl="1" indent="0" algn="ctr">
                  <a:buNone/>
                </a:pPr>
                <a:r>
                  <a:rPr lang="fr-FR" sz="3000" dirty="0" smtClean="0"/>
                  <a:t>Г</a:t>
                </a:r>
                <a:r>
                  <a:rPr lang="fr-FR" sz="3000" baseline="-25000" dirty="0" smtClean="0"/>
                  <a:t>R</a:t>
                </a:r>
                <a:r>
                  <a:rPr lang="fr-FR" sz="3000" dirty="0" smtClean="0"/>
                  <a:t> = </a:t>
                </a:r>
                <a14:m>
                  <m:oMath xmlns:m="http://schemas.openxmlformats.org/officeDocument/2006/math">
                    <m:f>
                      <m:fPr>
                        <m:ctrlPr>
                          <a:rPr lang="fr-FR" sz="3000" i="1" smtClean="0">
                            <a:latin typeface="Cambria Math" panose="02040503050406030204" pitchFamily="18" charset="0"/>
                          </a:rPr>
                        </m:ctrlPr>
                      </m:fPr>
                      <m:num>
                        <m:r>
                          <a:rPr lang="fr-FR" sz="3000" b="0" i="1" smtClean="0">
                            <a:latin typeface="Cambria Math" panose="02040503050406030204" pitchFamily="18" charset="0"/>
                          </a:rPr>
                          <m:t>𝑍</m:t>
                        </m:r>
                        <m:r>
                          <a:rPr lang="fr-FR" sz="3000" b="0" i="1" baseline="-25000" smtClean="0">
                            <a:latin typeface="Cambria Math" panose="02040503050406030204" pitchFamily="18" charset="0"/>
                          </a:rPr>
                          <m:t>𝑅</m:t>
                        </m:r>
                        <m:r>
                          <a:rPr lang="fr-FR" sz="3000" b="0" i="1" smtClean="0">
                            <a:latin typeface="Cambria Math" panose="02040503050406030204" pitchFamily="18" charset="0"/>
                          </a:rPr>
                          <m:t> −</m:t>
                        </m:r>
                        <m:r>
                          <a:rPr lang="fr-FR" sz="3000" b="0" i="1" smtClean="0">
                            <a:latin typeface="Cambria Math" panose="02040503050406030204" pitchFamily="18" charset="0"/>
                          </a:rPr>
                          <m:t>𝑍𝐶</m:t>
                        </m:r>
                      </m:num>
                      <m:den>
                        <m:r>
                          <a:rPr lang="fr-FR" sz="3000" b="0" i="1" smtClean="0">
                            <a:latin typeface="Cambria Math" panose="02040503050406030204" pitchFamily="18" charset="0"/>
                          </a:rPr>
                          <m:t>𝑍</m:t>
                        </m:r>
                        <m:r>
                          <a:rPr lang="fr-FR" sz="3000" b="0" i="1" baseline="-25000" smtClean="0">
                            <a:latin typeface="Cambria Math" panose="02040503050406030204" pitchFamily="18" charset="0"/>
                          </a:rPr>
                          <m:t>𝑅</m:t>
                        </m:r>
                        <m:r>
                          <a:rPr lang="fr-FR" sz="3000" b="0" i="1" smtClean="0">
                            <a:latin typeface="Cambria Math" panose="02040503050406030204" pitchFamily="18" charset="0"/>
                          </a:rPr>
                          <m:t>+</m:t>
                        </m:r>
                        <m:r>
                          <a:rPr lang="fr-FR" sz="3000" b="0" i="1" smtClean="0">
                            <a:latin typeface="Cambria Math" panose="02040503050406030204" pitchFamily="18" charset="0"/>
                          </a:rPr>
                          <m:t>𝑍𝐶</m:t>
                        </m:r>
                      </m:den>
                    </m:f>
                  </m:oMath>
                </a14:m>
                <a:endParaRPr lang="fr-FR" sz="3000"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3"/>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440</a:t>
            </a:fld>
            <a:endParaRPr lang="fr-BE" dirty="0"/>
          </a:p>
        </p:txBody>
      </p:sp>
      <p:pic>
        <p:nvPicPr>
          <p:cNvPr id="7" name="Image 6"/>
          <p:cNvPicPr>
            <a:picLocks noChangeAspect="1"/>
          </p:cNvPicPr>
          <p:nvPr/>
        </p:nvPicPr>
        <p:blipFill>
          <a:blip r:embed="rId4"/>
          <a:stretch>
            <a:fillRect/>
          </a:stretch>
        </p:blipFill>
        <p:spPr>
          <a:xfrm>
            <a:off x="2047324" y="2780928"/>
            <a:ext cx="5332988" cy="1512168"/>
          </a:xfrm>
          <a:prstGeom prst="rect">
            <a:avLst/>
          </a:prstGeom>
        </p:spPr>
      </p:pic>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kumimoji="0" lang="fr-FR" altLang="fr-FR" sz="1200" b="0" i="0" u="none" strike="noStrike" cap="none" normalizeH="0" baseline="-30000" smtClean="0">
                <a:ln>
                  <a:noFill/>
                </a:ln>
                <a:solidFill>
                  <a:schemeClr val="tx1"/>
                </a:solidFill>
                <a:effectLst/>
                <a:ea typeface="Times New Roman" panose="02020603050405020304" pitchFamily="18" charset="0"/>
              </a:rPr>
              <a:t>R</a:t>
            </a:r>
            <a:r>
              <a:rPr kumimoji="0" lang="fr-FR" altLang="fr-FR" sz="12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 </a:t>
            </a:r>
          </a:p>
        </p:txBody>
      </p:sp>
      <p:sp>
        <p:nvSpPr>
          <p:cNvPr id="11" name="ZoneTexte 10"/>
          <p:cNvSpPr txBox="1"/>
          <p:nvPr/>
        </p:nvSpPr>
        <p:spPr>
          <a:xfrm>
            <a:off x="4180546" y="2924944"/>
            <a:ext cx="391454" cy="369332"/>
          </a:xfrm>
          <a:prstGeom prst="rect">
            <a:avLst/>
          </a:prstGeom>
          <a:noFill/>
        </p:spPr>
        <p:txBody>
          <a:bodyPr wrap="none" rtlCol="0">
            <a:spAutoFit/>
          </a:bodyPr>
          <a:lstStyle/>
          <a:p>
            <a:r>
              <a:rPr lang="fr-FR" dirty="0" smtClean="0"/>
              <a:t>Z</a:t>
            </a:r>
            <a:r>
              <a:rPr lang="fr-FR" baseline="-25000" dirty="0" smtClean="0"/>
              <a:t>C</a:t>
            </a:r>
            <a:endParaRPr lang="fr-FR" baseline="-25000" dirty="0"/>
          </a:p>
        </p:txBody>
      </p:sp>
      <p:cxnSp>
        <p:nvCxnSpPr>
          <p:cNvPr id="13" name="Connecteur droit avec flèche 12"/>
          <p:cNvCxnSpPr/>
          <p:nvPr/>
        </p:nvCxnSpPr>
        <p:spPr>
          <a:xfrm>
            <a:off x="6300192" y="2780928"/>
            <a:ext cx="1224136"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5621717" y="2803504"/>
            <a:ext cx="6557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6710140" y="2463748"/>
            <a:ext cx="1462260" cy="369332"/>
          </a:xfrm>
          <a:prstGeom prst="rect">
            <a:avLst/>
          </a:prstGeom>
          <a:noFill/>
        </p:spPr>
        <p:txBody>
          <a:bodyPr wrap="none" rtlCol="0">
            <a:spAutoFit/>
          </a:bodyPr>
          <a:lstStyle/>
          <a:p>
            <a:r>
              <a:rPr lang="fr-FR" dirty="0" smtClean="0">
                <a:solidFill>
                  <a:srgbClr val="0070C0"/>
                </a:solidFill>
              </a:rPr>
              <a:t>Onde incidente</a:t>
            </a:r>
            <a:endParaRPr lang="fr-FR" dirty="0">
              <a:solidFill>
                <a:srgbClr val="0070C0"/>
              </a:solidFill>
            </a:endParaRPr>
          </a:p>
        </p:txBody>
      </p:sp>
      <p:sp>
        <p:nvSpPr>
          <p:cNvPr id="17" name="ZoneTexte 16"/>
          <p:cNvSpPr txBox="1"/>
          <p:nvPr/>
        </p:nvSpPr>
        <p:spPr>
          <a:xfrm>
            <a:off x="4729455" y="2473130"/>
            <a:ext cx="1418978" cy="369332"/>
          </a:xfrm>
          <a:prstGeom prst="rect">
            <a:avLst/>
          </a:prstGeom>
          <a:noFill/>
        </p:spPr>
        <p:txBody>
          <a:bodyPr wrap="none" rtlCol="0">
            <a:spAutoFit/>
          </a:bodyPr>
          <a:lstStyle/>
          <a:p>
            <a:r>
              <a:rPr lang="fr-FR" dirty="0" smtClean="0">
                <a:solidFill>
                  <a:srgbClr val="FF0000"/>
                </a:solidFill>
              </a:rPr>
              <a:t>Onde réfléchie</a:t>
            </a:r>
            <a:endParaRPr lang="fr-FR" dirty="0">
              <a:solidFill>
                <a:srgbClr val="FF0000"/>
              </a:solidFill>
            </a:endParaRPr>
          </a:p>
        </p:txBody>
      </p:sp>
    </p:spTree>
    <p:extLst>
      <p:ext uri="{BB962C8B-B14F-4D97-AF65-F5344CB8AC3E}">
        <p14:creationId xmlns:p14="http://schemas.microsoft.com/office/powerpoint/2010/main" val="173928037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smtClean="0">
                    <a:solidFill>
                      <a:schemeClr val="accent6">
                        <a:lumMod val="75000"/>
                      </a:schemeClr>
                    </a:solidFill>
                  </a:rPr>
                  <a:t>Coefficient de réflexion</a:t>
                </a:r>
              </a:p>
              <a:p>
                <a:pPr lvl="1"/>
                <a:r>
                  <a:rPr lang="fr-FR" dirty="0" smtClean="0">
                    <a:solidFill>
                      <a:srgbClr val="0070C0"/>
                    </a:solidFill>
                  </a:rPr>
                  <a:t>Ligne ouverte</a:t>
                </a:r>
                <a:endParaRPr lang="fr-FR" dirty="0" smtClean="0"/>
              </a:p>
              <a:p>
                <a:pPr lvl="2"/>
                <a:r>
                  <a:rPr lang="fr-FR" dirty="0">
                    <a:sym typeface="Wingdings" panose="05000000000000000000" pitchFamily="2" charset="2"/>
                  </a:rPr>
                  <a:t>Si Z</a:t>
                </a:r>
                <a:r>
                  <a:rPr lang="fr-FR" baseline="-25000" dirty="0">
                    <a:sym typeface="Wingdings" panose="05000000000000000000" pitchFamily="2" charset="2"/>
                  </a:rPr>
                  <a:t>R</a:t>
                </a:r>
                <a:r>
                  <a:rPr lang="fr-FR" dirty="0">
                    <a:sym typeface="Wingdings" panose="05000000000000000000" pitchFamily="2" charset="2"/>
                  </a:rPr>
                  <a:t> = </a:t>
                </a:r>
                <a14:m>
                  <m:oMath xmlns:m="http://schemas.openxmlformats.org/officeDocument/2006/math">
                    <m:r>
                      <a:rPr lang="fr-FR" i="1">
                        <a:latin typeface="Cambria Math" panose="02040503050406030204" pitchFamily="18" charset="0"/>
                        <a:ea typeface="Cambria Math" panose="02040503050406030204" pitchFamily="18" charset="0"/>
                        <a:sym typeface="Wingdings" panose="05000000000000000000" pitchFamily="2" charset="2"/>
                      </a:rPr>
                      <m:t>∞</m:t>
                    </m:r>
                  </m:oMath>
                </a14:m>
                <a:r>
                  <a:rPr lang="fr-FR" dirty="0">
                    <a:sym typeface="Wingdings" panose="05000000000000000000" pitchFamily="2" charset="2"/>
                  </a:rPr>
                  <a:t> alors </a:t>
                </a:r>
                <a:r>
                  <a:rPr lang="fr-FR" dirty="0"/>
                  <a:t>Г</a:t>
                </a:r>
                <a:r>
                  <a:rPr lang="fr-FR" baseline="-25000" dirty="0"/>
                  <a:t>R</a:t>
                </a:r>
                <a:r>
                  <a:rPr lang="fr-FR" dirty="0"/>
                  <a:t> =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num>
                      <m:den>
                        <m:r>
                          <a:rPr lang="fr-FR" i="1">
                            <a:latin typeface="Cambria Math" panose="02040503050406030204" pitchFamily="18" charset="0"/>
                            <a:ea typeface="Cambria Math" panose="02040503050406030204" pitchFamily="18" charset="0"/>
                          </a:rPr>
                          <m:t>∞</m:t>
                        </m:r>
                      </m:den>
                    </m:f>
                  </m:oMath>
                </a14:m>
                <a:r>
                  <a:rPr lang="fr-FR" dirty="0"/>
                  <a:t> = 1 </a:t>
                </a:r>
                <a:r>
                  <a:rPr lang="fr-FR" dirty="0">
                    <a:sym typeface="Wingdings" panose="05000000000000000000" pitchFamily="2" charset="2"/>
                  </a:rPr>
                  <a:t> 100% de </a:t>
                </a:r>
                <a:r>
                  <a:rPr lang="fr-FR" dirty="0" smtClean="0">
                    <a:sym typeface="Wingdings" panose="05000000000000000000" pitchFamily="2" charset="2"/>
                  </a:rPr>
                  <a:t>réflexion, désadaptation totale</a:t>
                </a:r>
                <a:endParaRPr lang="fr-FR" dirty="0">
                  <a:sym typeface="Wingdings" panose="05000000000000000000" pitchFamily="2" charset="2"/>
                </a:endParaRPr>
              </a:p>
              <a:p>
                <a:pPr lvl="1"/>
                <a:r>
                  <a:rPr lang="fr-FR" dirty="0" smtClean="0">
                    <a:solidFill>
                      <a:srgbClr val="0070C0"/>
                    </a:solidFill>
                  </a:rPr>
                  <a:t>Ligne en court-circuit</a:t>
                </a:r>
              </a:p>
              <a:p>
                <a:pPr lvl="2"/>
                <a:r>
                  <a:rPr lang="fr-FR" dirty="0">
                    <a:sym typeface="Wingdings" panose="05000000000000000000" pitchFamily="2" charset="2"/>
                  </a:rPr>
                  <a:t>Si Z</a:t>
                </a:r>
                <a:r>
                  <a:rPr lang="fr-FR" baseline="-25000" dirty="0">
                    <a:sym typeface="Wingdings" panose="05000000000000000000" pitchFamily="2" charset="2"/>
                  </a:rPr>
                  <a:t>R</a:t>
                </a:r>
                <a:r>
                  <a:rPr lang="fr-FR" dirty="0">
                    <a:sym typeface="Wingdings" panose="05000000000000000000" pitchFamily="2" charset="2"/>
                  </a:rPr>
                  <a:t> = 0 alors </a:t>
                </a:r>
                <a:r>
                  <a:rPr lang="fr-FR" dirty="0"/>
                  <a:t>Г</a:t>
                </a:r>
                <a:r>
                  <a:rPr lang="fr-FR" baseline="-25000" dirty="0"/>
                  <a:t>R</a:t>
                </a:r>
                <a:r>
                  <a:rPr lang="fr-FR" dirty="0"/>
                  <a:t> =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𝑍</m:t>
                        </m:r>
                        <m:r>
                          <a:rPr lang="fr-FR" i="1" baseline="-25000">
                            <a:latin typeface="Cambria Math" panose="02040503050406030204" pitchFamily="18" charset="0"/>
                          </a:rPr>
                          <m:t>𝑅</m:t>
                        </m:r>
                        <m:r>
                          <a:rPr lang="fr-FR" i="1">
                            <a:latin typeface="Cambria Math" panose="02040503050406030204" pitchFamily="18" charset="0"/>
                          </a:rPr>
                          <m:t> −</m:t>
                        </m:r>
                        <m:r>
                          <a:rPr lang="fr-FR" i="1">
                            <a:latin typeface="Cambria Math" panose="02040503050406030204" pitchFamily="18" charset="0"/>
                          </a:rPr>
                          <m:t>𝑍𝐶</m:t>
                        </m:r>
                      </m:num>
                      <m:den>
                        <m:r>
                          <a:rPr lang="fr-FR" i="1">
                            <a:latin typeface="Cambria Math" panose="02040503050406030204" pitchFamily="18" charset="0"/>
                          </a:rPr>
                          <m:t>𝑍</m:t>
                        </m:r>
                        <m:r>
                          <a:rPr lang="fr-FR" i="1" baseline="-25000">
                            <a:latin typeface="Cambria Math" panose="02040503050406030204" pitchFamily="18" charset="0"/>
                          </a:rPr>
                          <m:t>𝑅</m:t>
                        </m:r>
                        <m:r>
                          <a:rPr lang="fr-FR" i="1">
                            <a:latin typeface="Cambria Math" panose="02040503050406030204" pitchFamily="18" charset="0"/>
                          </a:rPr>
                          <m:t>+</m:t>
                        </m:r>
                        <m:r>
                          <a:rPr lang="fr-FR" i="1">
                            <a:latin typeface="Cambria Math" panose="02040503050406030204" pitchFamily="18" charset="0"/>
                          </a:rPr>
                          <m:t>𝑍𝐶</m:t>
                        </m:r>
                      </m:den>
                    </m:f>
                  </m:oMath>
                </a14:m>
                <a:r>
                  <a:rPr lang="fr-FR" dirty="0"/>
                  <a:t> = -1 </a:t>
                </a:r>
                <a:r>
                  <a:rPr lang="fr-FR" dirty="0">
                    <a:sym typeface="Wingdings" panose="05000000000000000000" pitchFamily="2" charset="2"/>
                  </a:rPr>
                  <a:t> 100% de </a:t>
                </a:r>
                <a:r>
                  <a:rPr lang="fr-FR" dirty="0" smtClean="0">
                    <a:sym typeface="Wingdings" panose="05000000000000000000" pitchFamily="2" charset="2"/>
                  </a:rPr>
                  <a:t>réflexion, </a:t>
                </a:r>
                <a:r>
                  <a:rPr lang="fr-FR" dirty="0">
                    <a:sym typeface="Wingdings" panose="05000000000000000000" pitchFamily="2" charset="2"/>
                  </a:rPr>
                  <a:t>désadaptation </a:t>
                </a:r>
                <a:r>
                  <a:rPr lang="fr-FR" dirty="0" smtClean="0">
                    <a:sym typeface="Wingdings" panose="05000000000000000000" pitchFamily="2" charset="2"/>
                  </a:rPr>
                  <a:t>totale</a:t>
                </a:r>
                <a:endParaRPr lang="fr-FR" dirty="0">
                  <a:sym typeface="Wingdings" panose="05000000000000000000" pitchFamily="2" charset="2"/>
                </a:endParaRPr>
              </a:p>
              <a:p>
                <a:pPr lvl="1"/>
                <a:r>
                  <a:rPr lang="fr-FR" dirty="0" smtClean="0">
                    <a:solidFill>
                      <a:srgbClr val="0070C0"/>
                    </a:solidFill>
                  </a:rPr>
                  <a:t>Adaptation d'impédance</a:t>
                </a:r>
              </a:p>
              <a:p>
                <a:pPr lvl="2"/>
                <a:r>
                  <a:rPr lang="fr-FR" dirty="0" smtClean="0"/>
                  <a:t>Si Z</a:t>
                </a:r>
                <a:r>
                  <a:rPr lang="fr-FR" baseline="-25000" dirty="0" smtClean="0"/>
                  <a:t>R</a:t>
                </a:r>
                <a:r>
                  <a:rPr lang="fr-FR" dirty="0" smtClean="0"/>
                  <a:t> = Z</a:t>
                </a:r>
                <a:r>
                  <a:rPr lang="fr-FR" baseline="-25000" dirty="0" smtClean="0"/>
                  <a:t>C</a:t>
                </a:r>
                <a:r>
                  <a:rPr lang="fr-FR" dirty="0" smtClean="0"/>
                  <a:t> alors Г</a:t>
                </a:r>
                <a:r>
                  <a:rPr lang="fr-FR" baseline="-25000" dirty="0" smtClean="0"/>
                  <a:t>R</a:t>
                </a:r>
                <a:r>
                  <a:rPr lang="fr-FR" dirty="0" smtClean="0"/>
                  <a:t> =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𝑍</m:t>
                        </m:r>
                        <m:r>
                          <a:rPr lang="fr-FR" i="1" baseline="-25000">
                            <a:latin typeface="Cambria Math" panose="02040503050406030204" pitchFamily="18" charset="0"/>
                          </a:rPr>
                          <m:t>𝑅</m:t>
                        </m:r>
                        <m:r>
                          <a:rPr lang="fr-FR" i="1">
                            <a:latin typeface="Cambria Math" panose="02040503050406030204" pitchFamily="18" charset="0"/>
                          </a:rPr>
                          <m:t> −</m:t>
                        </m:r>
                        <m:r>
                          <a:rPr lang="fr-FR" i="1">
                            <a:latin typeface="Cambria Math" panose="02040503050406030204" pitchFamily="18" charset="0"/>
                          </a:rPr>
                          <m:t>𝑍𝐶</m:t>
                        </m:r>
                      </m:num>
                      <m:den>
                        <m:r>
                          <a:rPr lang="fr-FR" i="1">
                            <a:latin typeface="Cambria Math" panose="02040503050406030204" pitchFamily="18" charset="0"/>
                          </a:rPr>
                          <m:t>𝑍</m:t>
                        </m:r>
                        <m:r>
                          <a:rPr lang="fr-FR" i="1" baseline="-25000">
                            <a:latin typeface="Cambria Math" panose="02040503050406030204" pitchFamily="18" charset="0"/>
                          </a:rPr>
                          <m:t>𝑅</m:t>
                        </m:r>
                        <m:r>
                          <a:rPr lang="fr-FR" i="1">
                            <a:latin typeface="Cambria Math" panose="02040503050406030204" pitchFamily="18" charset="0"/>
                          </a:rPr>
                          <m:t>+</m:t>
                        </m:r>
                        <m:r>
                          <a:rPr lang="fr-FR" i="1">
                            <a:latin typeface="Cambria Math" panose="02040503050406030204" pitchFamily="18" charset="0"/>
                          </a:rPr>
                          <m:t>𝑍𝐶</m:t>
                        </m:r>
                      </m:den>
                    </m:f>
                  </m:oMath>
                </a14:m>
                <a:r>
                  <a:rPr lang="fr-FR" dirty="0" smtClean="0"/>
                  <a:t>= 0  </a:t>
                </a:r>
                <a:r>
                  <a:rPr lang="fr-FR" dirty="0" smtClean="0">
                    <a:sym typeface="Wingdings" panose="05000000000000000000" pitchFamily="2" charset="2"/>
                  </a:rPr>
                  <a:t> il n'y a pas de réflexion entre la ligne et la 			         charge</a:t>
                </a:r>
              </a:p>
              <a:p>
                <a:pPr lvl="1"/>
                <a:r>
                  <a:rPr lang="fr-FR" dirty="0" smtClean="0">
                    <a:solidFill>
                      <a:srgbClr val="0070C0"/>
                    </a:solidFill>
                  </a:rPr>
                  <a:t>Désadaptation partielle</a:t>
                </a:r>
              </a:p>
              <a:p>
                <a:pPr lvl="2"/>
                <a:r>
                  <a:rPr lang="fr-FR" dirty="0">
                    <a:sym typeface="Wingdings" panose="05000000000000000000" pitchFamily="2" charset="2"/>
                  </a:rPr>
                  <a:t>Si Z</a:t>
                </a:r>
                <a:r>
                  <a:rPr lang="fr-FR" baseline="-25000" dirty="0">
                    <a:sym typeface="Wingdings" panose="05000000000000000000" pitchFamily="2" charset="2"/>
                  </a:rPr>
                  <a:t>R</a:t>
                </a:r>
                <a:r>
                  <a:rPr lang="fr-FR" dirty="0">
                    <a:sym typeface="Wingdings" panose="05000000000000000000" pitchFamily="2" charset="2"/>
                  </a:rPr>
                  <a:t> = </a:t>
                </a:r>
                <a:r>
                  <a:rPr lang="fr-FR" dirty="0" smtClean="0">
                    <a:sym typeface="Wingdings" panose="05000000000000000000" pitchFamily="2" charset="2"/>
                  </a:rPr>
                  <a:t>2 Z</a:t>
                </a:r>
                <a:r>
                  <a:rPr lang="fr-FR" baseline="-25000" dirty="0" smtClean="0">
                    <a:sym typeface="Wingdings" panose="05000000000000000000" pitchFamily="2" charset="2"/>
                  </a:rPr>
                  <a:t>C</a:t>
                </a:r>
                <a:r>
                  <a:rPr lang="fr-FR" dirty="0" smtClean="0">
                    <a:sym typeface="Wingdings" panose="05000000000000000000" pitchFamily="2" charset="2"/>
                  </a:rPr>
                  <a:t> </a:t>
                </a:r>
                <a:r>
                  <a:rPr lang="fr-FR" dirty="0">
                    <a:sym typeface="Wingdings" panose="05000000000000000000" pitchFamily="2" charset="2"/>
                  </a:rPr>
                  <a:t>alors </a:t>
                </a:r>
                <a:r>
                  <a:rPr lang="fr-FR" dirty="0"/>
                  <a:t>Г</a:t>
                </a:r>
                <a:r>
                  <a:rPr lang="fr-FR" baseline="-25000" dirty="0"/>
                  <a:t>R</a:t>
                </a:r>
                <a:r>
                  <a:rPr lang="fr-FR" dirty="0"/>
                  <a:t> </a:t>
                </a:r>
                <a:r>
                  <a:rPr lang="fr-FR" dirty="0" smtClean="0"/>
                  <a:t>=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𝑍</m:t>
                        </m:r>
                        <m:r>
                          <a:rPr lang="fr-FR" i="1" baseline="-25000">
                            <a:latin typeface="Cambria Math" panose="02040503050406030204" pitchFamily="18" charset="0"/>
                          </a:rPr>
                          <m:t>𝑅</m:t>
                        </m:r>
                        <m:r>
                          <a:rPr lang="fr-FR" i="1">
                            <a:latin typeface="Cambria Math" panose="02040503050406030204" pitchFamily="18" charset="0"/>
                          </a:rPr>
                          <m:t> −</m:t>
                        </m:r>
                        <m:r>
                          <a:rPr lang="fr-FR" i="1">
                            <a:latin typeface="Cambria Math" panose="02040503050406030204" pitchFamily="18" charset="0"/>
                          </a:rPr>
                          <m:t>𝑍𝐶</m:t>
                        </m:r>
                      </m:num>
                      <m:den>
                        <m:r>
                          <a:rPr lang="fr-FR" i="1">
                            <a:latin typeface="Cambria Math" panose="02040503050406030204" pitchFamily="18" charset="0"/>
                          </a:rPr>
                          <m:t>𝑍</m:t>
                        </m:r>
                        <m:r>
                          <a:rPr lang="fr-FR" i="1" baseline="-25000">
                            <a:latin typeface="Cambria Math" panose="02040503050406030204" pitchFamily="18" charset="0"/>
                          </a:rPr>
                          <m:t>𝑅</m:t>
                        </m:r>
                        <m:r>
                          <a:rPr lang="fr-FR" i="1">
                            <a:latin typeface="Cambria Math" panose="02040503050406030204" pitchFamily="18" charset="0"/>
                          </a:rPr>
                          <m:t>+</m:t>
                        </m:r>
                        <m:r>
                          <a:rPr lang="fr-FR" i="1">
                            <a:latin typeface="Cambria Math" panose="02040503050406030204" pitchFamily="18" charset="0"/>
                          </a:rPr>
                          <m:t>𝑍𝐶</m:t>
                        </m:r>
                      </m:den>
                    </m:f>
                  </m:oMath>
                </a14:m>
                <a:r>
                  <a:rPr lang="fr-FR" dirty="0" smtClean="0"/>
                  <a:t>= </a:t>
                </a:r>
                <a14:m>
                  <m:oMath xmlns:m="http://schemas.openxmlformats.org/officeDocument/2006/math">
                    <m:f>
                      <m:fPr>
                        <m:ctrlPr>
                          <a:rPr lang="fr-FR" i="1">
                            <a:latin typeface="Cambria Math" panose="02040503050406030204" pitchFamily="18" charset="0"/>
                          </a:rPr>
                        </m:ctrlPr>
                      </m:fPr>
                      <m:num>
                        <m:r>
                          <a:rPr lang="fr-FR" b="0" i="1" smtClean="0">
                            <a:latin typeface="Cambria Math" panose="02040503050406030204" pitchFamily="18" charset="0"/>
                          </a:rPr>
                          <m:t>2</m:t>
                        </m:r>
                        <m:r>
                          <a:rPr lang="fr-FR" i="1">
                            <a:latin typeface="Cambria Math" panose="02040503050406030204" pitchFamily="18" charset="0"/>
                          </a:rPr>
                          <m:t>𝑍</m:t>
                        </m:r>
                        <m:r>
                          <a:rPr lang="fr-FR" b="0" i="1" baseline="-25000" smtClean="0">
                            <a:latin typeface="Cambria Math" panose="02040503050406030204" pitchFamily="18" charset="0"/>
                          </a:rPr>
                          <m:t>𝐶</m:t>
                        </m:r>
                        <m:r>
                          <a:rPr lang="fr-FR" i="1">
                            <a:latin typeface="Cambria Math" panose="02040503050406030204" pitchFamily="18" charset="0"/>
                          </a:rPr>
                          <m:t> −</m:t>
                        </m:r>
                        <m:r>
                          <a:rPr lang="fr-FR" i="1">
                            <a:latin typeface="Cambria Math" panose="02040503050406030204" pitchFamily="18" charset="0"/>
                          </a:rPr>
                          <m:t>𝑍𝐶</m:t>
                        </m:r>
                      </m:num>
                      <m:den>
                        <m:r>
                          <a:rPr lang="fr-FR" i="1">
                            <a:latin typeface="Cambria Math" panose="02040503050406030204" pitchFamily="18" charset="0"/>
                          </a:rPr>
                          <m:t>𝑍</m:t>
                        </m:r>
                        <m:r>
                          <a:rPr lang="fr-FR" b="0" i="1" baseline="-25000" smtClean="0">
                            <a:latin typeface="Cambria Math" panose="02040503050406030204" pitchFamily="18" charset="0"/>
                          </a:rPr>
                          <m:t>𝐶</m:t>
                        </m:r>
                        <m:r>
                          <a:rPr lang="fr-FR" i="1">
                            <a:latin typeface="Cambria Math" panose="02040503050406030204" pitchFamily="18" charset="0"/>
                          </a:rPr>
                          <m:t>+</m:t>
                        </m:r>
                        <m:r>
                          <a:rPr lang="fr-FR" i="1">
                            <a:latin typeface="Cambria Math" panose="02040503050406030204" pitchFamily="18" charset="0"/>
                          </a:rPr>
                          <m:t>𝑍𝐶</m:t>
                        </m:r>
                      </m:den>
                    </m:f>
                  </m:oMath>
                </a14:m>
                <a:r>
                  <a:rPr lang="fr-FR" dirty="0" smtClean="0"/>
                  <a:t> = 0,5 </a:t>
                </a:r>
                <a:r>
                  <a:rPr lang="fr-FR" dirty="0" smtClean="0">
                    <a:sym typeface="Wingdings" panose="05000000000000000000" pitchFamily="2" charset="2"/>
                  </a:rPr>
                  <a:t> 50% de l'onde est réfléchie</a:t>
                </a:r>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2"/>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441</a:t>
            </a:fld>
            <a:endParaRPr lang="fr-BE" dirty="0"/>
          </a:p>
        </p:txBody>
      </p:sp>
    </p:spTree>
    <p:extLst>
      <p:ext uri="{BB962C8B-B14F-4D97-AF65-F5344CB8AC3E}">
        <p14:creationId xmlns:p14="http://schemas.microsoft.com/office/powerpoint/2010/main" val="2807548566"/>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stretch>
            <a:fillRect/>
          </a:stretch>
        </p:blipFill>
        <p:spPr>
          <a:xfrm>
            <a:off x="1691680" y="2780928"/>
            <a:ext cx="5878287" cy="1728192"/>
          </a:xfrm>
          <a:prstGeom prst="rect">
            <a:avLst/>
          </a:prstGeom>
        </p:spPr>
      </p:pic>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Coefficient de réflexion</a:t>
            </a:r>
          </a:p>
          <a:p>
            <a:pPr lvl="1"/>
            <a:r>
              <a:rPr lang="fr-FR" dirty="0"/>
              <a:t>La réflexion n'intervient pas uniquement à l'extrémité d'une ligne, mais chaque fois que l'on se trouve en présence d'une variation d'impédance</a:t>
            </a:r>
            <a:r>
              <a:rPr lang="fr-FR" dirty="0" smtClean="0"/>
              <a:t>.</a:t>
            </a:r>
          </a:p>
          <a:p>
            <a:pPr lvl="1"/>
            <a:endParaRPr lang="fr-FR" dirty="0"/>
          </a:p>
          <a:p>
            <a:pPr lvl="1"/>
            <a:endParaRPr lang="fr-FR" dirty="0" smtClean="0"/>
          </a:p>
          <a:p>
            <a:pPr lvl="1"/>
            <a:endParaRPr lang="fr-FR" dirty="0"/>
          </a:p>
          <a:p>
            <a:pPr lvl="1"/>
            <a:endParaRPr lang="fr-FR" dirty="0" smtClean="0"/>
          </a:p>
          <a:p>
            <a:pPr lvl="1"/>
            <a:endParaRPr lang="fr-FR" dirty="0"/>
          </a:p>
          <a:p>
            <a:pPr lvl="1"/>
            <a:endParaRPr lang="fr-FR" dirty="0" smtClean="0"/>
          </a:p>
          <a:p>
            <a:pPr lvl="1"/>
            <a:endParaRPr lang="fr-FR" dirty="0" smtClean="0"/>
          </a:p>
          <a:p>
            <a:pPr lvl="1"/>
            <a:r>
              <a:rPr lang="fr-FR" dirty="0" smtClean="0"/>
              <a:t>Transfert </a:t>
            </a:r>
            <a:r>
              <a:rPr lang="fr-FR" dirty="0"/>
              <a:t>maximum de puissance</a:t>
            </a:r>
          </a:p>
          <a:p>
            <a:pPr lvl="2"/>
            <a:r>
              <a:rPr lang="fr-FR" sz="2400" dirty="0"/>
              <a:t>Z</a:t>
            </a:r>
            <a:r>
              <a:rPr lang="fr-FR" sz="2400" baseline="-25000" dirty="0"/>
              <a:t>i</a:t>
            </a:r>
            <a:r>
              <a:rPr lang="fr-FR" sz="2400" dirty="0"/>
              <a:t> = Z</a:t>
            </a:r>
            <a:r>
              <a:rPr lang="fr-FR" sz="2400" baseline="-25000" dirty="0"/>
              <a:t>C </a:t>
            </a:r>
            <a:r>
              <a:rPr lang="fr-FR" sz="2400" dirty="0"/>
              <a:t>= Z</a:t>
            </a:r>
            <a:r>
              <a:rPr lang="fr-FR" sz="2400" baseline="-25000" dirty="0"/>
              <a:t>R</a:t>
            </a:r>
            <a:endParaRPr lang="fr-FR" dirty="0" smtClean="0"/>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442</a:t>
            </a:fld>
            <a:endParaRPr lang="fr-BE" dirty="0"/>
          </a:p>
        </p:txBody>
      </p:sp>
      <p:sp>
        <p:nvSpPr>
          <p:cNvPr id="8" name="Ellipse 7"/>
          <p:cNvSpPr/>
          <p:nvPr/>
        </p:nvSpPr>
        <p:spPr>
          <a:xfrm>
            <a:off x="2771800" y="2564904"/>
            <a:ext cx="648072" cy="23762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6019800" y="2502873"/>
            <a:ext cx="648072" cy="23762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4180546" y="2924944"/>
            <a:ext cx="391454" cy="369332"/>
          </a:xfrm>
          <a:prstGeom prst="rect">
            <a:avLst/>
          </a:prstGeom>
          <a:noFill/>
        </p:spPr>
        <p:txBody>
          <a:bodyPr wrap="none" rtlCol="0">
            <a:spAutoFit/>
          </a:bodyPr>
          <a:lstStyle/>
          <a:p>
            <a:r>
              <a:rPr lang="fr-FR" dirty="0" smtClean="0"/>
              <a:t>Z</a:t>
            </a:r>
            <a:r>
              <a:rPr lang="fr-FR" baseline="-25000" dirty="0" smtClean="0"/>
              <a:t>C</a:t>
            </a:r>
            <a:endParaRPr lang="fr-FR" baseline="-25000" dirty="0"/>
          </a:p>
        </p:txBody>
      </p:sp>
    </p:spTree>
    <p:extLst>
      <p:ext uri="{BB962C8B-B14F-4D97-AF65-F5344CB8AC3E}">
        <p14:creationId xmlns:p14="http://schemas.microsoft.com/office/powerpoint/2010/main" val="1283683526"/>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solidFill>
                  <a:schemeClr val="accent6">
                    <a:lumMod val="75000"/>
                  </a:schemeClr>
                </a:solidFill>
              </a:rPr>
              <a:t>Coefficient de réflexion</a:t>
            </a:r>
          </a:p>
          <a:p>
            <a:pPr lvl="1"/>
            <a:r>
              <a:rPr lang="fr-FR" dirty="0" smtClean="0"/>
              <a:t>Adaptation parfaite : un </a:t>
            </a:r>
            <a:r>
              <a:rPr lang="fr-FR" dirty="0"/>
              <a:t>flux d'énergie régulier dans la </a:t>
            </a:r>
            <a:r>
              <a:rPr lang="fr-FR" dirty="0" smtClean="0"/>
              <a:t>ligne</a:t>
            </a:r>
            <a:r>
              <a:rPr lang="fr-FR" dirty="0"/>
              <a:t> </a:t>
            </a:r>
            <a:r>
              <a:rPr lang="fr-FR" dirty="0" smtClean="0"/>
              <a:t>(ondes progressives).</a:t>
            </a:r>
            <a:endParaRPr lang="fr-FR" dirty="0"/>
          </a:p>
          <a:p>
            <a:pPr lvl="1"/>
            <a:endParaRPr lang="fr-FR" dirty="0"/>
          </a:p>
          <a:p>
            <a:pPr marL="457200" lvl="1" indent="0">
              <a:buNone/>
            </a:pPr>
            <a:endParaRPr lang="fr-FR" dirty="0"/>
          </a:p>
          <a:p>
            <a:pPr lvl="1"/>
            <a:r>
              <a:rPr lang="fr-FR" dirty="0" smtClean="0"/>
              <a:t>Défaut </a:t>
            </a:r>
            <a:r>
              <a:rPr lang="fr-FR" dirty="0"/>
              <a:t>partiel d'adaptation. L'onde d'énergie utile qui parcourt la ligne est plus faible que dans le cas a</a:t>
            </a:r>
            <a:r>
              <a:rPr lang="fr-FR" dirty="0" smtClean="0"/>
              <a:t>)</a:t>
            </a:r>
          </a:p>
          <a:p>
            <a:pPr lvl="1"/>
            <a:endParaRPr lang="fr-FR" dirty="0"/>
          </a:p>
          <a:p>
            <a:pPr lvl="1"/>
            <a:endParaRPr lang="fr-FR" dirty="0" smtClean="0"/>
          </a:p>
          <a:p>
            <a:pPr lvl="1"/>
            <a:r>
              <a:rPr lang="fr-FR" dirty="0" smtClean="0"/>
              <a:t>Défaut </a:t>
            </a:r>
            <a:r>
              <a:rPr lang="fr-FR" dirty="0"/>
              <a:t>total </a:t>
            </a:r>
            <a:r>
              <a:rPr lang="fr-FR" dirty="0" smtClean="0"/>
              <a:t>d'adaptation, on </a:t>
            </a:r>
            <a:r>
              <a:rPr lang="fr-FR" dirty="0"/>
              <a:t>observe une onde stationnaire qui </a:t>
            </a:r>
            <a:r>
              <a:rPr lang="fr-FR" dirty="0" smtClean="0"/>
              <a:t>ne </a:t>
            </a:r>
            <a:r>
              <a:rPr lang="fr-FR" dirty="0"/>
              <a:t>transporte </a:t>
            </a:r>
            <a:r>
              <a:rPr lang="fr-FR" dirty="0" smtClean="0"/>
              <a:t>pas d'énergie vers le récepteur.</a:t>
            </a:r>
          </a:p>
          <a:p>
            <a:pPr lvl="1"/>
            <a:endParaRPr lang="fr-FR" dirty="0" smtClean="0"/>
          </a:p>
          <a:p>
            <a:pPr lvl="1"/>
            <a:endParaRPr lang="fr-FR" dirty="0"/>
          </a:p>
        </p:txBody>
      </p:sp>
      <p:pic>
        <p:nvPicPr>
          <p:cNvPr id="9" name="Image 8"/>
          <p:cNvPicPr>
            <a:picLocks noChangeAspect="1"/>
          </p:cNvPicPr>
          <p:nvPr/>
        </p:nvPicPr>
        <p:blipFill>
          <a:blip r:embed="rId2"/>
          <a:stretch>
            <a:fillRect/>
          </a:stretch>
        </p:blipFill>
        <p:spPr>
          <a:xfrm>
            <a:off x="3799460" y="3747597"/>
            <a:ext cx="3775247" cy="860864"/>
          </a:xfrm>
          <a:prstGeom prst="rect">
            <a:avLst/>
          </a:prstGeom>
        </p:spPr>
      </p:pic>
      <p:sp>
        <p:nvSpPr>
          <p:cNvPr id="2" name="Titre 1"/>
          <p:cNvSpPr>
            <a:spLocks noGrp="1"/>
          </p:cNvSpPr>
          <p:nvPr>
            <p:ph type="title"/>
          </p:nvPr>
        </p:nvSpPr>
        <p:spPr/>
        <p:txBody>
          <a:bodyPr/>
          <a:lstStyle/>
          <a:p>
            <a:r>
              <a:rPr lang="fr-FR" dirty="0"/>
              <a:t>Théorie des lignes</a:t>
            </a: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443</a:t>
            </a:fld>
            <a:endParaRPr lang="fr-BE" dirty="0"/>
          </a:p>
        </p:txBody>
      </p:sp>
      <p:pic>
        <p:nvPicPr>
          <p:cNvPr id="8" name="Image 7"/>
          <p:cNvPicPr>
            <a:picLocks noChangeAspect="1"/>
          </p:cNvPicPr>
          <p:nvPr/>
        </p:nvPicPr>
        <p:blipFill>
          <a:blip r:embed="rId3"/>
          <a:stretch>
            <a:fillRect/>
          </a:stretch>
        </p:blipFill>
        <p:spPr>
          <a:xfrm>
            <a:off x="2940770" y="2313035"/>
            <a:ext cx="4633937" cy="777724"/>
          </a:xfrm>
          <a:prstGeom prst="rect">
            <a:avLst/>
          </a:prstGeom>
        </p:spPr>
      </p:pic>
      <p:pic>
        <p:nvPicPr>
          <p:cNvPr id="10" name="Image 9"/>
          <p:cNvPicPr>
            <a:picLocks noChangeAspect="1"/>
          </p:cNvPicPr>
          <p:nvPr/>
        </p:nvPicPr>
        <p:blipFill>
          <a:blip r:embed="rId4"/>
          <a:stretch>
            <a:fillRect/>
          </a:stretch>
        </p:blipFill>
        <p:spPr>
          <a:xfrm>
            <a:off x="4594198" y="5034480"/>
            <a:ext cx="3479949" cy="1089144"/>
          </a:xfrm>
          <a:prstGeom prst="rect">
            <a:avLst/>
          </a:prstGeom>
        </p:spPr>
      </p:pic>
    </p:spTree>
    <p:extLst>
      <p:ext uri="{BB962C8B-B14F-4D97-AF65-F5344CB8AC3E}">
        <p14:creationId xmlns:p14="http://schemas.microsoft.com/office/powerpoint/2010/main" val="1541301390"/>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pPr marL="342900" lvl="1" indent="-342900">
                  <a:buFont typeface="Arial" pitchFamily="34" charset="0"/>
                  <a:buChar char="•"/>
                </a:pPr>
                <a:r>
                  <a:rPr lang="fr-FR" sz="2400" dirty="0" smtClean="0">
                    <a:solidFill>
                      <a:schemeClr val="accent6">
                        <a:lumMod val="75000"/>
                      </a:schemeClr>
                    </a:solidFill>
                  </a:rPr>
                  <a:t>Standing </a:t>
                </a:r>
                <a:r>
                  <a:rPr lang="fr-FR" sz="2400" dirty="0" err="1">
                    <a:solidFill>
                      <a:schemeClr val="accent6">
                        <a:lumMod val="75000"/>
                      </a:schemeClr>
                    </a:solidFill>
                  </a:rPr>
                  <a:t>Wave</a:t>
                </a:r>
                <a:r>
                  <a:rPr lang="fr-FR" sz="2400" dirty="0">
                    <a:solidFill>
                      <a:schemeClr val="accent6">
                        <a:lumMod val="75000"/>
                      </a:schemeClr>
                    </a:solidFill>
                  </a:rPr>
                  <a:t> Ratio (SWR)</a:t>
                </a:r>
              </a:p>
              <a:p>
                <a:pPr lvl="1"/>
                <a:r>
                  <a:rPr lang="fr-FR" dirty="0" smtClean="0"/>
                  <a:t>Rapport d'ondes stationnaires (R.O.S.)</a:t>
                </a:r>
              </a:p>
              <a:p>
                <a:pPr lvl="1"/>
                <a:r>
                  <a:rPr lang="fr-FR" dirty="0" smtClean="0"/>
                  <a:t>Correspond au rapport entre un ventre et un nœuds :  SWR </a:t>
                </a:r>
                <a:r>
                  <a:rPr lang="fr-FR" sz="2400" dirty="0" smtClean="0"/>
                  <a:t>= </a:t>
                </a:r>
                <a14:m>
                  <m:oMath xmlns:m="http://schemas.openxmlformats.org/officeDocument/2006/math">
                    <m:f>
                      <m:fPr>
                        <m:ctrlPr>
                          <a:rPr lang="fr-FR" sz="2400" i="1" smtClean="0">
                            <a:latin typeface="Cambria Math" panose="02040503050406030204" pitchFamily="18" charset="0"/>
                          </a:rPr>
                        </m:ctrlPr>
                      </m:fPr>
                      <m:num>
                        <m:r>
                          <a:rPr lang="fr-FR" sz="2400" b="0" i="1" smtClean="0">
                            <a:latin typeface="Cambria Math" panose="02040503050406030204" pitchFamily="18" charset="0"/>
                          </a:rPr>
                          <m:t>| </m:t>
                        </m:r>
                        <m:r>
                          <a:rPr lang="fr-FR" sz="2400" b="0" i="1" smtClean="0">
                            <a:latin typeface="Cambria Math" panose="02040503050406030204" pitchFamily="18" charset="0"/>
                          </a:rPr>
                          <m:t>𝑉𝑚𝑎𝑥</m:t>
                        </m:r>
                        <m:r>
                          <a:rPr lang="fr-FR" sz="2400" b="0" i="1" smtClean="0">
                            <a:latin typeface="Cambria Math" panose="02040503050406030204" pitchFamily="18" charset="0"/>
                          </a:rPr>
                          <m:t> |</m:t>
                        </m:r>
                      </m:num>
                      <m:den>
                        <m:r>
                          <a:rPr lang="fr-FR" sz="2400" i="1">
                            <a:latin typeface="Cambria Math" panose="02040503050406030204" pitchFamily="18" charset="0"/>
                          </a:rPr>
                          <m:t>| </m:t>
                        </m:r>
                        <m:r>
                          <a:rPr lang="fr-FR" sz="2400" i="1">
                            <a:latin typeface="Cambria Math" panose="02040503050406030204" pitchFamily="18" charset="0"/>
                          </a:rPr>
                          <m:t>𝑉𝑚𝑖𝑛</m:t>
                        </m:r>
                        <m:r>
                          <a:rPr lang="fr-FR" sz="2400" b="0" i="1" smtClean="0">
                            <a:latin typeface="Cambria Math" panose="02040503050406030204" pitchFamily="18" charset="0"/>
                          </a:rPr>
                          <m:t>|</m:t>
                        </m:r>
                      </m:den>
                    </m:f>
                  </m:oMath>
                </a14:m>
                <a:endParaRPr lang="fr-FR" sz="2400" dirty="0" smtClean="0"/>
              </a:p>
              <a:p>
                <a:pPr lvl="1"/>
                <a:r>
                  <a:rPr lang="fr-FR" dirty="0" smtClean="0"/>
                  <a:t>Le SWR peut être mesuré ou calculé. </a:t>
                </a:r>
              </a:p>
              <a:p>
                <a:pPr lvl="1"/>
                <a:endParaRPr lang="fr-FR" dirty="0" smtClean="0"/>
              </a:p>
              <a:p>
                <a:pPr lvl="1"/>
                <a:r>
                  <a:rPr lang="fr-FR" dirty="0" smtClean="0"/>
                  <a:t>SWR = </a:t>
                </a:r>
                <a14:m>
                  <m:oMath xmlns:m="http://schemas.openxmlformats.org/officeDocument/2006/math">
                    <m:f>
                      <m:fPr>
                        <m:ctrlPr>
                          <a:rPr lang="fr-FR" sz="2800" i="1" smtClean="0">
                            <a:latin typeface="Cambria Math" panose="02040503050406030204" pitchFamily="18" charset="0"/>
                          </a:rPr>
                        </m:ctrlPr>
                      </m:fPr>
                      <m:num>
                        <m:r>
                          <a:rPr lang="fr-FR" sz="2800" b="0" i="1" smtClean="0">
                            <a:latin typeface="Cambria Math" panose="02040503050406030204" pitchFamily="18" charset="0"/>
                          </a:rPr>
                          <m:t>1+| Г |</m:t>
                        </m:r>
                      </m:num>
                      <m:den>
                        <m:r>
                          <a:rPr lang="fr-FR" sz="2800" i="1">
                            <a:latin typeface="Cambria Math" panose="02040503050406030204" pitchFamily="18" charset="0"/>
                          </a:rPr>
                          <m:t>1</m:t>
                        </m:r>
                        <m:r>
                          <a:rPr lang="fr-FR" sz="2800" b="0" i="1" smtClean="0">
                            <a:latin typeface="Cambria Math" panose="02040503050406030204" pitchFamily="18" charset="0"/>
                          </a:rPr>
                          <m:t>−</m:t>
                        </m:r>
                        <m:r>
                          <a:rPr lang="fr-FR" sz="2800" i="1">
                            <a:latin typeface="Cambria Math" panose="02040503050406030204" pitchFamily="18" charset="0"/>
                          </a:rPr>
                          <m:t>| </m:t>
                        </m:r>
                        <m:r>
                          <a:rPr lang="az-Cyrl-AZ" sz="2800" i="1">
                            <a:latin typeface="Cambria Math" panose="02040503050406030204" pitchFamily="18" charset="0"/>
                          </a:rPr>
                          <m:t>Г</m:t>
                        </m:r>
                        <m:r>
                          <a:rPr lang="fr-FR" sz="2800" i="1">
                            <a:latin typeface="Cambria Math" panose="02040503050406030204" pitchFamily="18" charset="0"/>
                          </a:rPr>
                          <m:t> |</m:t>
                        </m:r>
                      </m:den>
                    </m:f>
                  </m:oMath>
                </a14:m>
                <a:endParaRPr lang="fr-FR" sz="2800" dirty="0" smtClean="0"/>
              </a:p>
              <a:p>
                <a:pPr lvl="1"/>
                <a:endParaRPr lang="fr-FR" dirty="0" smtClean="0"/>
              </a:p>
              <a:p>
                <a:pPr lvl="1"/>
                <a:r>
                  <a:rPr lang="fr-FR" dirty="0" smtClean="0"/>
                  <a:t>Si </a:t>
                </a:r>
                <a14:m>
                  <m:oMath xmlns:m="http://schemas.openxmlformats.org/officeDocument/2006/math">
                    <m:r>
                      <a:rPr lang="az-Cyrl-AZ" i="1">
                        <a:latin typeface="Cambria Math" panose="02040503050406030204" pitchFamily="18" charset="0"/>
                      </a:rPr>
                      <m:t>Г</m:t>
                    </m:r>
                  </m:oMath>
                </a14:m>
                <a:r>
                  <a:rPr lang="fr-FR" dirty="0" smtClean="0"/>
                  <a:t> = 1, SWR =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endParaRPr lang="fr-FR" dirty="0" smtClean="0"/>
              </a:p>
              <a:p>
                <a:pPr lvl="1"/>
                <a:r>
                  <a:rPr lang="fr-FR" dirty="0"/>
                  <a:t>Si </a:t>
                </a:r>
                <a14:m>
                  <m:oMath xmlns:m="http://schemas.openxmlformats.org/officeDocument/2006/math">
                    <m:r>
                      <a:rPr lang="az-Cyrl-AZ" i="1">
                        <a:latin typeface="Cambria Math" panose="02040503050406030204" pitchFamily="18" charset="0"/>
                      </a:rPr>
                      <m:t>Г</m:t>
                    </m:r>
                  </m:oMath>
                </a14:m>
                <a:r>
                  <a:rPr lang="fr-FR" dirty="0"/>
                  <a:t> = </a:t>
                </a:r>
                <a:r>
                  <a:rPr lang="fr-FR" dirty="0" smtClean="0"/>
                  <a:t>0, </a:t>
                </a:r>
                <a:r>
                  <a:rPr lang="fr-FR" dirty="0"/>
                  <a:t>SWR = </a:t>
                </a:r>
                <a:r>
                  <a:rPr lang="fr-FR" dirty="0" smtClean="0"/>
                  <a:t>1</a:t>
                </a:r>
                <a:endParaRPr lang="fr-FR" dirty="0"/>
              </a:p>
              <a:p>
                <a:pPr marL="457200" lvl="1" indent="0">
                  <a:buNone/>
                </a:pPr>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2"/>
                <a:stretch>
                  <a:fillRect l="-963"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444</a:t>
            </a:fld>
            <a:endParaRPr lang="fr-BE" dirty="0"/>
          </a:p>
        </p:txBody>
      </p:sp>
      <p:grpSp>
        <p:nvGrpSpPr>
          <p:cNvPr id="8" name="Groupe 7"/>
          <p:cNvGrpSpPr/>
          <p:nvPr/>
        </p:nvGrpSpPr>
        <p:grpSpPr>
          <a:xfrm>
            <a:off x="4932040" y="3501008"/>
            <a:ext cx="4074884" cy="2523917"/>
            <a:chOff x="5757316" y="3933056"/>
            <a:chExt cx="3249608" cy="2091869"/>
          </a:xfrm>
        </p:grpSpPr>
        <p:pic>
          <p:nvPicPr>
            <p:cNvPr id="8194" name="Picture 2" descr="http://f5zv.pagesperso-orange.fr/RADIO/RM/RM07/RM07g/RM07g03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107" y="3933056"/>
              <a:ext cx="3028950" cy="187642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5757316" y="5809481"/>
              <a:ext cx="3249608" cy="215444"/>
            </a:xfrm>
            <a:prstGeom prst="rect">
              <a:avLst/>
            </a:prstGeom>
            <a:noFill/>
          </p:spPr>
          <p:txBody>
            <a:bodyPr wrap="none" rtlCol="0">
              <a:spAutoFit/>
            </a:bodyPr>
            <a:lstStyle/>
            <a:p>
              <a:r>
                <a:rPr lang="fr-FR" sz="800" dirty="0"/>
                <a:t>Source : http://f5zv.pagesperso-orange.fr/RADIO/RM/RM07/RM07g/RM07g03d.gif</a:t>
              </a:r>
            </a:p>
          </p:txBody>
        </p:sp>
      </p:grpSp>
    </p:spTree>
    <p:extLst>
      <p:ext uri="{BB962C8B-B14F-4D97-AF65-F5344CB8AC3E}">
        <p14:creationId xmlns:p14="http://schemas.microsoft.com/office/powerpoint/2010/main" val="3548549967"/>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lignes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Adaptation d'impédance</a:t>
            </a:r>
          </a:p>
          <a:p>
            <a:pPr lvl="1"/>
            <a:r>
              <a:rPr lang="fr-FR" dirty="0" smtClean="0">
                <a:solidFill>
                  <a:srgbClr val="0070C0"/>
                </a:solidFill>
              </a:rPr>
              <a:t>Nécessaire pour obtenir un meilleure rendement </a:t>
            </a:r>
          </a:p>
          <a:p>
            <a:pPr lvl="2"/>
            <a:r>
              <a:rPr lang="fr-FR" dirty="0" smtClean="0"/>
              <a:t>Transfert maximum de puissance</a:t>
            </a:r>
          </a:p>
          <a:p>
            <a:pPr lvl="1"/>
            <a:r>
              <a:rPr lang="fr-FR" dirty="0">
                <a:solidFill>
                  <a:srgbClr val="0070C0"/>
                </a:solidFill>
              </a:rPr>
              <a:t>Nécessaire </a:t>
            </a:r>
            <a:r>
              <a:rPr lang="fr-FR" dirty="0" smtClean="0">
                <a:solidFill>
                  <a:srgbClr val="0070C0"/>
                </a:solidFill>
              </a:rPr>
              <a:t>pour éviter les ondes réfléchies</a:t>
            </a:r>
          </a:p>
          <a:p>
            <a:pPr lvl="2"/>
            <a:r>
              <a:rPr lang="fr-FR" dirty="0" smtClean="0"/>
              <a:t>Celles-ci </a:t>
            </a:r>
            <a:r>
              <a:rPr lang="fr-FR" dirty="0"/>
              <a:t>peuvent </a:t>
            </a:r>
            <a:r>
              <a:rPr lang="fr-FR" dirty="0" smtClean="0"/>
              <a:t>revenir vers l'émetteur qui ne pourra peut-être pas dissiper cette énergie supplémentaire, il y a donc des risques de détérioration.</a:t>
            </a:r>
          </a:p>
          <a:p>
            <a:pPr lvl="2"/>
            <a:r>
              <a:rPr lang="fr-FR" dirty="0"/>
              <a:t>Celles-ci peuvent éventuellement être radiées par </a:t>
            </a:r>
            <a:r>
              <a:rPr lang="fr-FR" dirty="0" smtClean="0"/>
              <a:t>une antenne </a:t>
            </a:r>
            <a:r>
              <a:rPr lang="fr-FR" dirty="0"/>
              <a:t>de réception ou peuvent occasionner des parasites dans le récepteur.</a:t>
            </a:r>
            <a:endParaRPr lang="fr-FR" dirty="0" smtClean="0"/>
          </a:p>
          <a:p>
            <a:pPr lvl="1"/>
            <a:r>
              <a:rPr lang="fr-FR" dirty="0" smtClean="0">
                <a:solidFill>
                  <a:srgbClr val="0070C0"/>
                </a:solidFill>
              </a:rPr>
              <a:t>En pratique, les impédances sont souvent réelles</a:t>
            </a:r>
          </a:p>
          <a:p>
            <a:pPr lvl="2"/>
            <a:r>
              <a:rPr lang="fr-FR" sz="2400" dirty="0"/>
              <a:t>Z</a:t>
            </a:r>
            <a:r>
              <a:rPr lang="fr-FR" sz="2400" baseline="-25000" dirty="0"/>
              <a:t>i</a:t>
            </a:r>
            <a:r>
              <a:rPr lang="fr-FR" sz="2400" dirty="0"/>
              <a:t> = </a:t>
            </a:r>
            <a:r>
              <a:rPr lang="fr-FR" sz="2400" dirty="0" smtClean="0"/>
              <a:t>Z</a:t>
            </a:r>
            <a:r>
              <a:rPr lang="fr-FR" sz="2400" baseline="-25000" dirty="0" smtClean="0"/>
              <a:t>C </a:t>
            </a:r>
            <a:r>
              <a:rPr lang="fr-FR" sz="2400" dirty="0" smtClean="0"/>
              <a:t>= Z</a:t>
            </a:r>
            <a:r>
              <a:rPr lang="fr-FR" sz="2400" baseline="-25000" dirty="0" smtClean="0"/>
              <a:t>R</a:t>
            </a:r>
            <a:r>
              <a:rPr lang="fr-FR" sz="2400" dirty="0" smtClean="0"/>
              <a:t> </a:t>
            </a:r>
            <a:r>
              <a:rPr lang="fr-FR" sz="2400" dirty="0" smtClean="0">
                <a:sym typeface="Wingdings" panose="05000000000000000000" pitchFamily="2" charset="2"/>
              </a:rPr>
              <a:t>  R</a:t>
            </a:r>
            <a:r>
              <a:rPr lang="fr-FR" sz="2400" baseline="-25000" dirty="0" smtClean="0">
                <a:sym typeface="Wingdings" panose="05000000000000000000" pitchFamily="2" charset="2"/>
              </a:rPr>
              <a:t>i</a:t>
            </a:r>
            <a:r>
              <a:rPr lang="fr-FR" sz="2400" dirty="0" smtClean="0">
                <a:sym typeface="Wingdings" panose="05000000000000000000" pitchFamily="2" charset="2"/>
              </a:rPr>
              <a:t> = R</a:t>
            </a:r>
            <a:r>
              <a:rPr lang="fr-FR" sz="2400" baseline="-25000" dirty="0" smtClean="0">
                <a:sym typeface="Wingdings" panose="05000000000000000000" pitchFamily="2" charset="2"/>
              </a:rPr>
              <a:t>C</a:t>
            </a:r>
            <a:r>
              <a:rPr lang="fr-FR" sz="2400" dirty="0" smtClean="0">
                <a:sym typeface="Wingdings" panose="05000000000000000000" pitchFamily="2" charset="2"/>
              </a:rPr>
              <a:t> = R</a:t>
            </a:r>
            <a:r>
              <a:rPr lang="fr-FR" sz="2400" baseline="-25000" dirty="0" smtClean="0">
                <a:sym typeface="Wingdings" panose="05000000000000000000" pitchFamily="2" charset="2"/>
              </a:rPr>
              <a:t>R</a:t>
            </a:r>
            <a:endParaRPr lang="fr-FR" sz="2400" baseline="-25000" dirty="0"/>
          </a:p>
          <a:p>
            <a:pPr lvl="2"/>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445</a:t>
            </a:fld>
            <a:endParaRPr lang="fr-BE" dirty="0"/>
          </a:p>
        </p:txBody>
      </p:sp>
      <p:pic>
        <p:nvPicPr>
          <p:cNvPr id="8" name="Image 7"/>
          <p:cNvPicPr>
            <a:picLocks noChangeAspect="1"/>
          </p:cNvPicPr>
          <p:nvPr/>
        </p:nvPicPr>
        <p:blipFill>
          <a:blip r:embed="rId2"/>
          <a:stretch>
            <a:fillRect/>
          </a:stretch>
        </p:blipFill>
        <p:spPr>
          <a:xfrm>
            <a:off x="5405264" y="4581128"/>
            <a:ext cx="3446621" cy="1257003"/>
          </a:xfrm>
          <a:prstGeom prst="rect">
            <a:avLst/>
          </a:prstGeom>
        </p:spPr>
      </p:pic>
    </p:spTree>
    <p:extLst>
      <p:ext uri="{BB962C8B-B14F-4D97-AF65-F5344CB8AC3E}">
        <p14:creationId xmlns:p14="http://schemas.microsoft.com/office/powerpoint/2010/main" val="3666243540"/>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normAutofit/>
          </a:bodyPr>
          <a:lstStyle/>
          <a:p>
            <a:r>
              <a:rPr lang="fr-BE" dirty="0" smtClean="0"/>
              <a:t>Module 10</a:t>
            </a:r>
            <a:br>
              <a:rPr lang="fr-BE" dirty="0" smtClean="0"/>
            </a:br>
            <a:r>
              <a:rPr lang="fr-BE" dirty="0" smtClean="0"/>
              <a:t>Les antennes</a:t>
            </a:r>
            <a:endParaRPr lang="fr-BE" dirty="0"/>
          </a:p>
        </p:txBody>
      </p:sp>
      <p:sp>
        <p:nvSpPr>
          <p:cNvPr id="5" name="Sous-titre 4"/>
          <p:cNvSpPr>
            <a:spLocks noGrp="1"/>
          </p:cNvSpPr>
          <p:nvPr>
            <p:ph type="subTitle" idx="1"/>
          </p:nvPr>
        </p:nvSpPr>
        <p:spPr/>
        <p:txBody>
          <a:bodyPr/>
          <a:lstStyle/>
          <a:p>
            <a:endParaRPr lang="fr-BE" dirty="0" smtClean="0"/>
          </a:p>
        </p:txBody>
      </p:sp>
      <p:sp>
        <p:nvSpPr>
          <p:cNvPr id="6" name="Espace réservé de la date 5"/>
          <p:cNvSpPr>
            <a:spLocks noGrp="1"/>
          </p:cNvSpPr>
          <p:nvPr>
            <p:ph type="dt" sz="half" idx="10"/>
          </p:nvPr>
        </p:nvSpPr>
        <p:spPr/>
        <p:txBody>
          <a:bodyPr/>
          <a:lstStyle/>
          <a:p>
            <a:fld id="{0DD10897-BDB6-47DF-961C-AED939EF9583}" type="datetime1">
              <a:rPr lang="fr-BE" smtClean="0"/>
              <a:t>09-11-16</a:t>
            </a:fld>
            <a:endParaRPr lang="fr-BE"/>
          </a:p>
        </p:txBody>
      </p:sp>
      <p:sp>
        <p:nvSpPr>
          <p:cNvPr id="7" name="Espace réservé du pied de page 6"/>
          <p:cNvSpPr>
            <a:spLocks noGrp="1"/>
          </p:cNvSpPr>
          <p:nvPr>
            <p:ph type="ftr" sz="quarter" idx="11"/>
          </p:nvPr>
        </p:nvSpPr>
        <p:spPr/>
        <p:txBody>
          <a:bodyPr/>
          <a:lstStyle/>
          <a:p>
            <a:r>
              <a:rPr lang="fr-BE" dirty="0" smtClean="0"/>
              <a:t>www.heh.be</a:t>
            </a:r>
            <a:endParaRPr lang="fr-BE" dirty="0"/>
          </a:p>
        </p:txBody>
      </p:sp>
      <p:sp>
        <p:nvSpPr>
          <p:cNvPr id="8" name="Espace réservé du numéro de diapositive 7"/>
          <p:cNvSpPr>
            <a:spLocks noGrp="1"/>
          </p:cNvSpPr>
          <p:nvPr>
            <p:ph type="sldNum" sz="quarter" idx="12"/>
          </p:nvPr>
        </p:nvSpPr>
        <p:spPr/>
        <p:txBody>
          <a:bodyPr/>
          <a:lstStyle/>
          <a:p>
            <a:fld id="{F8B969FB-3CDB-4BA7-BB65-4C9B3D66EC11}" type="slidenum">
              <a:rPr lang="fr-BE" smtClean="0"/>
              <a:t>446</a:t>
            </a:fld>
            <a:endParaRPr lang="fr-BE" dirty="0"/>
          </a:p>
        </p:txBody>
      </p:sp>
    </p:spTree>
    <p:extLst>
      <p:ext uri="{BB962C8B-B14F-4D97-AF65-F5344CB8AC3E}">
        <p14:creationId xmlns:p14="http://schemas.microsoft.com/office/powerpoint/2010/main" val="1706006722"/>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ondes électromagnétiques</a:t>
            </a:r>
            <a:endParaRPr lang="fr-FR" dirty="0"/>
          </a:p>
        </p:txBody>
      </p:sp>
      <p:sp>
        <p:nvSpPr>
          <p:cNvPr id="3" name="Espace réservé du contenu 2"/>
          <p:cNvSpPr>
            <a:spLocks noGrp="1"/>
          </p:cNvSpPr>
          <p:nvPr>
            <p:ph idx="1"/>
          </p:nvPr>
        </p:nvSpPr>
        <p:spPr/>
        <p:txBody>
          <a:bodyPr>
            <a:normAutofit/>
          </a:bodyPr>
          <a:lstStyle/>
          <a:p>
            <a:r>
              <a:rPr lang="fr-FR" dirty="0" smtClean="0">
                <a:solidFill>
                  <a:schemeClr val="accent6">
                    <a:lumMod val="75000"/>
                  </a:schemeClr>
                </a:solidFill>
              </a:rPr>
              <a:t>L’onde radio (Radio </a:t>
            </a:r>
            <a:r>
              <a:rPr lang="fr-FR" dirty="0" err="1" smtClean="0">
                <a:solidFill>
                  <a:schemeClr val="accent6">
                    <a:lumMod val="75000"/>
                  </a:schemeClr>
                </a:solidFill>
              </a:rPr>
              <a:t>Wave</a:t>
            </a:r>
            <a:r>
              <a:rPr lang="fr-FR" dirty="0" smtClean="0">
                <a:solidFill>
                  <a:schemeClr val="accent6">
                    <a:lumMod val="75000"/>
                  </a:schemeClr>
                </a:solidFill>
              </a:rPr>
              <a:t>)</a:t>
            </a:r>
          </a:p>
          <a:p>
            <a:pPr lvl="1"/>
            <a:r>
              <a:rPr lang="fr-FR" dirty="0" smtClean="0"/>
              <a:t>La </a:t>
            </a:r>
            <a:r>
              <a:rPr lang="fr-FR" dirty="0"/>
              <a:t>technologie </a:t>
            </a:r>
            <a:r>
              <a:rPr lang="fr-FR" dirty="0" smtClean="0"/>
              <a:t>Wi-Fi utilise les ondes radios.</a:t>
            </a:r>
            <a:endParaRPr lang="fr-FR" dirty="0"/>
          </a:p>
          <a:p>
            <a:pPr lvl="1"/>
            <a:r>
              <a:rPr lang="fr-FR" dirty="0" smtClean="0"/>
              <a:t>L’onde radio fait </a:t>
            </a:r>
            <a:r>
              <a:rPr lang="fr-FR" dirty="0"/>
              <a:t>partie de la famille des </a:t>
            </a:r>
            <a:r>
              <a:rPr lang="fr-FR" dirty="0" smtClean="0"/>
              <a:t>ondes</a:t>
            </a:r>
            <a:r>
              <a:rPr lang="fr-FR" dirty="0"/>
              <a:t> </a:t>
            </a:r>
            <a:r>
              <a:rPr lang="fr-FR" dirty="0" smtClean="0"/>
              <a:t>électromagnétiques.</a:t>
            </a:r>
          </a:p>
          <a:p>
            <a:pPr lvl="1" algn="just"/>
            <a:r>
              <a:rPr lang="fr-FR" dirty="0" smtClean="0"/>
              <a:t>Une onde électromagnétique est constituées d’oscillations générées </a:t>
            </a:r>
            <a:r>
              <a:rPr lang="fr-FR" dirty="0"/>
              <a:t>par </a:t>
            </a:r>
            <a:r>
              <a:rPr lang="fr-FR" dirty="0" smtClean="0"/>
              <a:t>un </a:t>
            </a:r>
            <a:r>
              <a:rPr lang="fr-FR" dirty="0"/>
              <a:t>courant </a:t>
            </a:r>
            <a:r>
              <a:rPr lang="fr-FR" dirty="0" smtClean="0"/>
              <a:t>alternatif.</a:t>
            </a:r>
          </a:p>
          <a:p>
            <a:pPr lvl="1"/>
            <a:endParaRPr lang="fr-FR" dirty="0" smtClean="0"/>
          </a:p>
          <a:p>
            <a:pPr lvl="1"/>
            <a:endParaRPr lang="fr-FR" dirty="0" smtClean="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447</a:t>
            </a:fld>
            <a:endParaRPr lang="fr-BE" dirty="0"/>
          </a:p>
        </p:txBody>
      </p:sp>
      <p:pic>
        <p:nvPicPr>
          <p:cNvPr id="9" name="Image 8"/>
          <p:cNvPicPr>
            <a:picLocks noChangeAspect="1"/>
          </p:cNvPicPr>
          <p:nvPr/>
        </p:nvPicPr>
        <p:blipFill>
          <a:blip r:embed="rId3"/>
          <a:stretch>
            <a:fillRect/>
          </a:stretch>
        </p:blipFill>
        <p:spPr>
          <a:xfrm>
            <a:off x="3203848" y="3429000"/>
            <a:ext cx="4835053" cy="2437440"/>
          </a:xfrm>
          <a:prstGeom prst="rect">
            <a:avLst/>
          </a:prstGeom>
        </p:spPr>
      </p:pic>
      <p:sp>
        <p:nvSpPr>
          <p:cNvPr id="10" name="ZoneTexte 9"/>
          <p:cNvSpPr txBox="1"/>
          <p:nvPr/>
        </p:nvSpPr>
        <p:spPr>
          <a:xfrm>
            <a:off x="179512" y="3769469"/>
            <a:ext cx="2377510" cy="1477328"/>
          </a:xfrm>
          <a:prstGeom prst="rect">
            <a:avLst/>
          </a:prstGeom>
          <a:noFill/>
        </p:spPr>
        <p:txBody>
          <a:bodyPr wrap="none" rtlCol="0">
            <a:spAutoFit/>
          </a:bodyPr>
          <a:lstStyle/>
          <a:p>
            <a:r>
              <a:rPr lang="fr-FR" dirty="0" smtClean="0"/>
              <a:t>Période  : T</a:t>
            </a:r>
          </a:p>
          <a:p>
            <a:r>
              <a:rPr lang="fr-FR" dirty="0" smtClean="0"/>
              <a:t>Fréquence : f</a:t>
            </a:r>
          </a:p>
          <a:p>
            <a:r>
              <a:rPr lang="fr-FR" dirty="0" smtClean="0"/>
              <a:t>Longueur d’onde : λ</a:t>
            </a:r>
          </a:p>
          <a:p>
            <a:r>
              <a:rPr lang="fr-FR" dirty="0" smtClean="0"/>
              <a:t>Phase : </a:t>
            </a:r>
            <a:r>
              <a:rPr lang="el-GR" dirty="0" smtClean="0"/>
              <a:t>φ</a:t>
            </a:r>
            <a:endParaRPr lang="fr-FR" dirty="0" smtClean="0"/>
          </a:p>
          <a:p>
            <a:r>
              <a:rPr lang="fr-FR" dirty="0" smtClean="0"/>
              <a:t>Vitesse de propagation : v</a:t>
            </a:r>
            <a:endParaRPr lang="fr-FR" dirty="0"/>
          </a:p>
        </p:txBody>
      </p:sp>
    </p:spTree>
    <p:extLst>
      <p:ext uri="{BB962C8B-B14F-4D97-AF65-F5344CB8AC3E}">
        <p14:creationId xmlns:p14="http://schemas.microsoft.com/office/powerpoint/2010/main" val="2812993013"/>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ondes électromagnétiques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L’onde radio (Radio </a:t>
            </a:r>
            <a:r>
              <a:rPr lang="fr-FR" dirty="0" err="1">
                <a:solidFill>
                  <a:schemeClr val="accent6">
                    <a:lumMod val="75000"/>
                  </a:schemeClr>
                </a:solidFill>
              </a:rPr>
              <a:t>Wave</a:t>
            </a:r>
            <a:r>
              <a:rPr lang="fr-FR" dirty="0">
                <a:solidFill>
                  <a:schemeClr val="accent6">
                    <a:lumMod val="75000"/>
                  </a:schemeClr>
                </a:solidFill>
              </a:rPr>
              <a:t>)</a:t>
            </a:r>
          </a:p>
          <a:p>
            <a:pPr lvl="1" algn="just"/>
            <a:r>
              <a:rPr lang="fr-BE" dirty="0" smtClean="0"/>
              <a:t>Plus précisément, les </a:t>
            </a:r>
            <a:r>
              <a:rPr lang="fr-BE" dirty="0"/>
              <a:t>ondes électromagnétiques sont constituées par deux champs : l'un </a:t>
            </a:r>
            <a:r>
              <a:rPr lang="fr-BE" dirty="0" smtClean="0"/>
              <a:t>électrique, </a:t>
            </a:r>
            <a:r>
              <a:rPr lang="fr-BE" dirty="0"/>
              <a:t>l'autre magnétique, tous deux en </a:t>
            </a:r>
            <a:r>
              <a:rPr lang="fr-BE" dirty="0" smtClean="0"/>
              <a:t>phase </a:t>
            </a:r>
            <a:r>
              <a:rPr lang="fr-BE" dirty="0"/>
              <a:t>et </a:t>
            </a:r>
            <a:r>
              <a:rPr lang="fr-BE" dirty="0" smtClean="0"/>
              <a:t>perpendiculaires </a:t>
            </a:r>
            <a:r>
              <a:rPr lang="fr-BE" dirty="0"/>
              <a:t>l'un à </a:t>
            </a:r>
            <a:r>
              <a:rPr lang="fr-BE" dirty="0" smtClean="0"/>
              <a:t>l'autre.</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448</a:t>
            </a:fld>
            <a:endParaRPr lang="fr-BE" dirty="0"/>
          </a:p>
        </p:txBody>
      </p:sp>
      <p:pic>
        <p:nvPicPr>
          <p:cNvPr id="8" name="Image 7"/>
          <p:cNvPicPr>
            <a:picLocks noChangeAspect="1"/>
          </p:cNvPicPr>
          <p:nvPr/>
        </p:nvPicPr>
        <p:blipFill>
          <a:blip r:embed="rId2"/>
          <a:stretch>
            <a:fillRect/>
          </a:stretch>
        </p:blipFill>
        <p:spPr>
          <a:xfrm>
            <a:off x="1475656" y="3140968"/>
            <a:ext cx="5457825" cy="2352675"/>
          </a:xfrm>
          <a:prstGeom prst="rect">
            <a:avLst/>
          </a:prstGeom>
        </p:spPr>
      </p:pic>
      <p:sp>
        <p:nvSpPr>
          <p:cNvPr id="9" name="ZoneTexte 8"/>
          <p:cNvSpPr txBox="1"/>
          <p:nvPr/>
        </p:nvSpPr>
        <p:spPr>
          <a:xfrm>
            <a:off x="6933481" y="4224842"/>
            <a:ext cx="2252540" cy="369332"/>
          </a:xfrm>
          <a:prstGeom prst="rect">
            <a:avLst/>
          </a:prstGeom>
          <a:noFill/>
        </p:spPr>
        <p:txBody>
          <a:bodyPr wrap="none" rtlCol="0">
            <a:spAutoFit/>
          </a:bodyPr>
          <a:lstStyle/>
          <a:p>
            <a:r>
              <a:rPr lang="fr-FR" dirty="0" smtClean="0"/>
              <a:t>Direction de propagation</a:t>
            </a:r>
            <a:endParaRPr lang="fr-FR" dirty="0"/>
          </a:p>
        </p:txBody>
      </p:sp>
    </p:spTree>
    <p:extLst>
      <p:ext uri="{BB962C8B-B14F-4D97-AF65-F5344CB8AC3E}">
        <p14:creationId xmlns:p14="http://schemas.microsoft.com/office/powerpoint/2010/main" val="2189004557"/>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Propagation des ondes radios</a:t>
            </a:r>
            <a:endParaRPr lang="fr-FR" dirty="0"/>
          </a:p>
        </p:txBody>
      </p:sp>
      <p:sp>
        <p:nvSpPr>
          <p:cNvPr id="3" name="Espace réservé du contenu 2"/>
          <p:cNvSpPr>
            <a:spLocks noGrp="1"/>
          </p:cNvSpPr>
          <p:nvPr>
            <p:ph idx="1"/>
          </p:nvPr>
        </p:nvSpPr>
        <p:spPr/>
        <p:txBody>
          <a:bodyPr/>
          <a:lstStyle/>
          <a:p>
            <a:r>
              <a:rPr lang="fr-BE" dirty="0" smtClean="0">
                <a:solidFill>
                  <a:schemeClr val="accent6">
                    <a:lumMod val="75000"/>
                  </a:schemeClr>
                </a:solidFill>
              </a:rPr>
              <a:t>Types d’ondes</a:t>
            </a:r>
          </a:p>
          <a:p>
            <a:pPr lvl="2"/>
            <a:r>
              <a:rPr lang="fr-BE" dirty="0" smtClean="0"/>
              <a:t>Une onde électromagnétique se propage de </a:t>
            </a:r>
            <a:r>
              <a:rPr lang="fr-BE" dirty="0"/>
              <a:t>façon différente selon sa fréquence et </a:t>
            </a:r>
            <a:r>
              <a:rPr lang="fr-BE" dirty="0" smtClean="0"/>
              <a:t>son environnement.</a:t>
            </a:r>
          </a:p>
          <a:p>
            <a:pPr lvl="1"/>
            <a:r>
              <a:rPr lang="fr-BE" dirty="0" smtClean="0">
                <a:solidFill>
                  <a:srgbClr val="0070C0"/>
                </a:solidFill>
              </a:rPr>
              <a:t>Onde de sol (ou de surface)</a:t>
            </a:r>
          </a:p>
          <a:p>
            <a:pPr lvl="2"/>
            <a:r>
              <a:rPr lang="fr-BE" dirty="0" smtClean="0"/>
              <a:t>Elle se </a:t>
            </a:r>
            <a:r>
              <a:rPr lang="fr-BE" dirty="0"/>
              <a:t>déplace le long du sol en suivant la surface </a:t>
            </a:r>
            <a:r>
              <a:rPr lang="fr-BE" dirty="0" smtClean="0"/>
              <a:t>terrestre. </a:t>
            </a:r>
          </a:p>
          <a:p>
            <a:pPr lvl="2"/>
            <a:r>
              <a:rPr lang="fr-BE" dirty="0"/>
              <a:t>Elle est indépendante des conditions </a:t>
            </a:r>
            <a:r>
              <a:rPr lang="fr-BE" dirty="0" smtClean="0"/>
              <a:t>atmosphériques.</a:t>
            </a:r>
          </a:p>
          <a:p>
            <a:pPr lvl="2"/>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449</a:t>
            </a:fld>
            <a:endParaRPr lang="fr-BE" dirty="0"/>
          </a:p>
        </p:txBody>
      </p:sp>
      <p:grpSp>
        <p:nvGrpSpPr>
          <p:cNvPr id="8" name="Groupe 7"/>
          <p:cNvGrpSpPr/>
          <p:nvPr/>
        </p:nvGrpSpPr>
        <p:grpSpPr>
          <a:xfrm>
            <a:off x="4427984" y="3573016"/>
            <a:ext cx="4654817" cy="2412384"/>
            <a:chOff x="4427984" y="3573016"/>
            <a:chExt cx="4654817" cy="2412384"/>
          </a:xfrm>
        </p:grpSpPr>
        <p:pic>
          <p:nvPicPr>
            <p:cNvPr id="3074" name="Picture 2" descr="Propagation des ondes ra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573016"/>
              <a:ext cx="4555607" cy="223224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6525691" y="5769956"/>
              <a:ext cx="2557110" cy="215444"/>
            </a:xfrm>
            <a:prstGeom prst="rect">
              <a:avLst/>
            </a:prstGeom>
            <a:noFill/>
          </p:spPr>
          <p:txBody>
            <a:bodyPr wrap="none" rtlCol="0">
              <a:spAutoFit/>
            </a:bodyPr>
            <a:lstStyle/>
            <a:p>
              <a:r>
                <a:rPr lang="fr-FR" sz="800" dirty="0"/>
                <a:t>Source : http://gmdss.free.fr/fonctionnement_lesondesradio.htm</a:t>
              </a:r>
            </a:p>
          </p:txBody>
        </p:sp>
      </p:grpSp>
      <p:sp>
        <p:nvSpPr>
          <p:cNvPr id="9" name="Espace réservé du contenu 2"/>
          <p:cNvSpPr txBox="1">
            <a:spLocks/>
          </p:cNvSpPr>
          <p:nvPr/>
        </p:nvSpPr>
        <p:spPr>
          <a:xfrm>
            <a:off x="457200" y="3486624"/>
            <a:ext cx="4229775" cy="18097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fr-BE" dirty="0" smtClean="0"/>
              <a:t>Elle n'est utilisable que sur des fréquences relativement basses (</a:t>
            </a:r>
            <a:r>
              <a:rPr lang="fr-FR" dirty="0" smtClean="0"/>
              <a:t>quelques kilohertz à 1 MHz)</a:t>
            </a:r>
            <a:r>
              <a:rPr lang="fr-BE" dirty="0" smtClean="0"/>
              <a:t>.</a:t>
            </a:r>
          </a:p>
          <a:p>
            <a:pPr lvl="2"/>
            <a:r>
              <a:rPr lang="fr-BE" dirty="0" smtClean="0"/>
              <a:t>On les utilise notamment en radiodiffusion AM.</a:t>
            </a:r>
          </a:p>
          <a:p>
            <a:pPr lvl="2"/>
            <a:endParaRPr lang="fr-FR" dirty="0"/>
          </a:p>
        </p:txBody>
      </p:sp>
    </p:spTree>
    <p:extLst>
      <p:ext uri="{BB962C8B-B14F-4D97-AF65-F5344CB8AC3E}">
        <p14:creationId xmlns:p14="http://schemas.microsoft.com/office/powerpoint/2010/main" val="28305837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re 1"/>
          <p:cNvSpPr>
            <a:spLocks noGrp="1"/>
          </p:cNvSpPr>
          <p:nvPr>
            <p:ph type="title"/>
          </p:nvPr>
        </p:nvSpPr>
        <p:spPr/>
        <p:txBody>
          <a:bodyPr/>
          <a:lstStyle/>
          <a:p>
            <a:r>
              <a:rPr lang="fr-FR" altLang="fr-FR" smtClean="0"/>
              <a:t>Routage</a:t>
            </a:r>
          </a:p>
        </p:txBody>
      </p:sp>
      <p:sp>
        <p:nvSpPr>
          <p:cNvPr id="47107" name="Espace réservé du contenu 2"/>
          <p:cNvSpPr>
            <a:spLocks noGrp="1"/>
          </p:cNvSpPr>
          <p:nvPr>
            <p:ph idx="1"/>
          </p:nvPr>
        </p:nvSpPr>
        <p:spPr/>
        <p:txBody>
          <a:bodyPr>
            <a:normAutofit/>
          </a:bodyPr>
          <a:lstStyle/>
          <a:p>
            <a:pPr>
              <a:defRPr/>
            </a:pPr>
            <a:r>
              <a:rPr lang="fr-FR" altLang="fr-FR" sz="2800" dirty="0" smtClean="0">
                <a:solidFill>
                  <a:schemeClr val="accent6">
                    <a:lumMod val="75000"/>
                  </a:schemeClr>
                </a:solidFill>
              </a:rPr>
              <a:t>Routage</a:t>
            </a:r>
          </a:p>
          <a:p>
            <a:pPr lvl="1">
              <a:defRPr/>
            </a:pPr>
            <a:r>
              <a:rPr lang="fr-FR" altLang="fr-FR" sz="2400" dirty="0" smtClean="0">
                <a:solidFill>
                  <a:srgbClr val="0070C0"/>
                </a:solidFill>
              </a:rPr>
              <a:t>Nécessaire</a:t>
            </a:r>
            <a:r>
              <a:rPr lang="fr-FR" altLang="fr-FR" dirty="0" smtClean="0">
                <a:solidFill>
                  <a:srgbClr val="0070C0"/>
                </a:solidFill>
              </a:rPr>
              <a:t> </a:t>
            </a:r>
          </a:p>
          <a:p>
            <a:pPr lvl="2">
              <a:defRPr/>
            </a:pPr>
            <a:r>
              <a:rPr lang="fr-FR" altLang="fr-FR" dirty="0"/>
              <a:t>D</a:t>
            </a:r>
            <a:r>
              <a:rPr lang="fr-FR" altLang="fr-FR" dirty="0" smtClean="0"/>
              <a:t>ans la couche </a:t>
            </a:r>
            <a:r>
              <a:rPr lang="fr-FR" altLang="fr-FR" sz="2000" dirty="0" smtClean="0"/>
              <a:t>distribution</a:t>
            </a:r>
            <a:r>
              <a:rPr lang="fr-FR" altLang="fr-FR" dirty="0" smtClean="0"/>
              <a:t> (VLAN)</a:t>
            </a:r>
          </a:p>
          <a:p>
            <a:pPr lvl="2">
              <a:defRPr/>
            </a:pPr>
            <a:r>
              <a:rPr lang="fr-FR" altLang="fr-FR" dirty="0" smtClean="0"/>
              <a:t>Pour l’accès </a:t>
            </a:r>
            <a:r>
              <a:rPr lang="fr-FR" altLang="fr-FR" sz="2000" dirty="0" smtClean="0"/>
              <a:t>hors</a:t>
            </a:r>
            <a:r>
              <a:rPr lang="fr-FR" altLang="fr-FR" dirty="0" smtClean="0"/>
              <a:t> LAN</a:t>
            </a:r>
          </a:p>
          <a:p>
            <a:pPr lvl="1">
              <a:defRPr/>
            </a:pPr>
            <a:r>
              <a:rPr lang="fr-FR" altLang="fr-FR" sz="2400" dirty="0" smtClean="0">
                <a:solidFill>
                  <a:srgbClr val="0070C0"/>
                </a:solidFill>
              </a:rPr>
              <a:t>Routeurs</a:t>
            </a:r>
          </a:p>
          <a:p>
            <a:pPr lvl="2">
              <a:defRPr/>
            </a:pPr>
            <a:r>
              <a:rPr lang="fr-FR" dirty="0"/>
              <a:t>I</a:t>
            </a:r>
            <a:r>
              <a:rPr lang="fr-FR" dirty="0" smtClean="0"/>
              <a:t>ls relient </a:t>
            </a:r>
            <a:r>
              <a:rPr lang="fr-FR" sz="2000" dirty="0" smtClean="0"/>
              <a:t>des</a:t>
            </a:r>
            <a:r>
              <a:rPr lang="fr-FR" dirty="0" smtClean="0"/>
              <a:t> sites multiples au sein d'un réseau d'entreprise</a:t>
            </a:r>
            <a:endParaRPr lang="fr-FR" altLang="fr-FR" dirty="0" smtClean="0"/>
          </a:p>
          <a:p>
            <a:pPr lvl="2">
              <a:defRPr/>
            </a:pPr>
            <a:r>
              <a:rPr lang="fr-FR" dirty="0"/>
              <a:t>I</a:t>
            </a:r>
            <a:r>
              <a:rPr lang="fr-FR" dirty="0" smtClean="0"/>
              <a:t>ls </a:t>
            </a:r>
            <a:r>
              <a:rPr lang="fr-FR" sz="2000" dirty="0" smtClean="0"/>
              <a:t>fournissent</a:t>
            </a:r>
            <a:r>
              <a:rPr lang="fr-FR" dirty="0" smtClean="0"/>
              <a:t> des chemins redondants</a:t>
            </a:r>
          </a:p>
          <a:p>
            <a:pPr lvl="2">
              <a:defRPr/>
            </a:pPr>
            <a:r>
              <a:rPr lang="fr-FR" sz="2000" dirty="0" err="1" smtClean="0"/>
              <a:t>Multiprotocoles</a:t>
            </a:r>
            <a:r>
              <a:rPr lang="fr-FR" dirty="0" smtClean="0"/>
              <a:t> (Ethernet, Frame Relay, ATM, PPP, …)</a:t>
            </a:r>
          </a:p>
          <a:p>
            <a:pPr lvl="2">
              <a:defRPr/>
            </a:pPr>
            <a:r>
              <a:rPr lang="fr-FR" dirty="0" smtClean="0"/>
              <a:t>Ils </a:t>
            </a:r>
            <a:r>
              <a:rPr lang="fr-FR" sz="2000" dirty="0" smtClean="0"/>
              <a:t>bloquent</a:t>
            </a:r>
            <a:r>
              <a:rPr lang="fr-FR" dirty="0" smtClean="0"/>
              <a:t> les diffusions et segmentent les réseaux</a:t>
            </a:r>
          </a:p>
          <a:p>
            <a:pPr lvl="2">
              <a:defRPr/>
            </a:pPr>
            <a:r>
              <a:rPr lang="fr-FR" sz="2000" dirty="0" smtClean="0"/>
              <a:t>Améliorent</a:t>
            </a:r>
            <a:r>
              <a:rPr lang="fr-FR" dirty="0" smtClean="0"/>
              <a:t> la sécurité (ACL, …)</a:t>
            </a:r>
          </a:p>
          <a:p>
            <a:pPr lvl="2">
              <a:defRPr/>
            </a:pPr>
            <a:r>
              <a:rPr lang="fr-FR" dirty="0" smtClean="0"/>
              <a:t>Le </a:t>
            </a:r>
            <a:r>
              <a:rPr lang="fr-FR" sz="2000" dirty="0" smtClean="0"/>
              <a:t>processus</a:t>
            </a:r>
            <a:r>
              <a:rPr lang="fr-FR" dirty="0" smtClean="0"/>
              <a:t> de routage est assez lent</a:t>
            </a:r>
          </a:p>
          <a:p>
            <a:pPr lvl="2">
              <a:defRPr/>
            </a:pPr>
            <a:endParaRPr lang="fr-FR" dirty="0" smtClean="0"/>
          </a:p>
          <a:p>
            <a:pPr lvl="2">
              <a:defRPr/>
            </a:pPr>
            <a:endParaRPr lang="fr-FR" altLang="fr-FR" dirty="0" smtClean="0"/>
          </a:p>
          <a:p>
            <a:pPr>
              <a:defRPr/>
            </a:pPr>
            <a:endParaRPr lang="fr-FR" altLang="fr-FR" dirty="0" smtClean="0"/>
          </a:p>
        </p:txBody>
      </p:sp>
      <p:sp>
        <p:nvSpPr>
          <p:cNvPr id="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45</a:t>
            </a:fld>
            <a:endParaRPr lang="fr-BE" dirty="0"/>
          </a:p>
        </p:txBody>
      </p:sp>
      <p:sp>
        <p:nvSpPr>
          <p:cNvPr id="5"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374187355"/>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Propagation des ondes radios</a:t>
            </a:r>
            <a:endParaRPr lang="fr-FR" dirty="0"/>
          </a:p>
        </p:txBody>
      </p:sp>
      <p:sp>
        <p:nvSpPr>
          <p:cNvPr id="3" name="Espace réservé du contenu 2"/>
          <p:cNvSpPr>
            <a:spLocks noGrp="1"/>
          </p:cNvSpPr>
          <p:nvPr>
            <p:ph idx="1"/>
          </p:nvPr>
        </p:nvSpPr>
        <p:spPr>
          <a:xfrm>
            <a:off x="457200" y="1412777"/>
            <a:ext cx="8229600" cy="2208964"/>
          </a:xfrm>
        </p:spPr>
        <p:txBody>
          <a:bodyPr>
            <a:normAutofit lnSpcReduction="10000"/>
          </a:bodyPr>
          <a:lstStyle/>
          <a:p>
            <a:r>
              <a:rPr lang="fr-BE" dirty="0" smtClean="0">
                <a:solidFill>
                  <a:schemeClr val="accent6">
                    <a:lumMod val="75000"/>
                  </a:schemeClr>
                </a:solidFill>
              </a:rPr>
              <a:t>Types d’ondes</a:t>
            </a:r>
          </a:p>
          <a:p>
            <a:pPr lvl="1"/>
            <a:r>
              <a:rPr lang="fr-BE" dirty="0" smtClean="0">
                <a:solidFill>
                  <a:srgbClr val="0070C0"/>
                </a:solidFill>
              </a:rPr>
              <a:t>Onde d'espace (onde directe et onde réfléchie)</a:t>
            </a:r>
          </a:p>
          <a:p>
            <a:pPr lvl="2"/>
            <a:r>
              <a:rPr lang="fr-BE" dirty="0" smtClean="0"/>
              <a:t>Ce mode de </a:t>
            </a:r>
            <a:r>
              <a:rPr lang="fr-BE" dirty="0"/>
              <a:t>propagation est surtout valable pour les fréquences supérieures à </a:t>
            </a:r>
            <a:r>
              <a:rPr lang="fr-BE" dirty="0" smtClean="0"/>
              <a:t>30MHz.</a:t>
            </a:r>
          </a:p>
          <a:p>
            <a:pPr lvl="2"/>
            <a:r>
              <a:rPr lang="fr-BE" dirty="0"/>
              <a:t>Aux fréquences UHF notamment, (300MHz à 3GHz) l'onde d'espace reçue est la résultante de </a:t>
            </a:r>
            <a:r>
              <a:rPr lang="fr-BE" dirty="0" smtClean="0"/>
              <a:t>plusieurs composantes </a:t>
            </a:r>
            <a:r>
              <a:rPr lang="fr-BE" dirty="0"/>
              <a:t>: une onde directe et </a:t>
            </a:r>
            <a:r>
              <a:rPr lang="fr-BE" dirty="0" smtClean="0"/>
              <a:t>des ondes réfléchies.</a:t>
            </a:r>
            <a:endParaRPr lang="fr-FR" dirty="0"/>
          </a:p>
          <a:p>
            <a:pPr lvl="2"/>
            <a:r>
              <a:rPr lang="fr-FR" dirty="0" smtClean="0"/>
              <a:t>Ces ondes sont sensibles aux obstacles.</a:t>
            </a:r>
          </a:p>
          <a:p>
            <a:pPr lvl="2"/>
            <a:endParaRPr lang="fr-FR" dirty="0" smtClean="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450</a:t>
            </a:fld>
            <a:endParaRPr lang="fr-BE" dirty="0"/>
          </a:p>
        </p:txBody>
      </p:sp>
      <p:grpSp>
        <p:nvGrpSpPr>
          <p:cNvPr id="9" name="Groupe 8"/>
          <p:cNvGrpSpPr/>
          <p:nvPr/>
        </p:nvGrpSpPr>
        <p:grpSpPr>
          <a:xfrm>
            <a:off x="4067944" y="3621740"/>
            <a:ext cx="5233517" cy="2615572"/>
            <a:chOff x="4067944" y="3621740"/>
            <a:chExt cx="5233517" cy="2615572"/>
          </a:xfrm>
        </p:grpSpPr>
        <p:pic>
          <p:nvPicPr>
            <p:cNvPr id="7172" name="Picture 4" descr="http://mandorkawat2009.files.wordpress.com/2009/10/image4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3695508"/>
              <a:ext cx="4990045" cy="254180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6228184" y="3621740"/>
              <a:ext cx="3073277" cy="215444"/>
            </a:xfrm>
            <a:prstGeom prst="rect">
              <a:avLst/>
            </a:prstGeom>
            <a:noFill/>
          </p:spPr>
          <p:txBody>
            <a:bodyPr wrap="none" rtlCol="0">
              <a:spAutoFit/>
            </a:bodyPr>
            <a:lstStyle/>
            <a:p>
              <a:r>
                <a:rPr lang="fr-FR" sz="800" dirty="0"/>
                <a:t>Source : http://mandorkawat2009.files.wordpress.com/2009/10/image454.png</a:t>
              </a:r>
            </a:p>
          </p:txBody>
        </p:sp>
      </p:grpSp>
      <p:sp>
        <p:nvSpPr>
          <p:cNvPr id="13" name="Espace réservé du contenu 2"/>
          <p:cNvSpPr txBox="1">
            <a:spLocks/>
          </p:cNvSpPr>
          <p:nvPr/>
        </p:nvSpPr>
        <p:spPr>
          <a:xfrm>
            <a:off x="318356" y="3621740"/>
            <a:ext cx="3749588" cy="2292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3"/>
            <a:r>
              <a:rPr lang="fr-FR" dirty="0" smtClean="0"/>
              <a:t>Les objets de dimensions supérieures à la longueur d'onde constituent des  obstacles. </a:t>
            </a:r>
          </a:p>
          <a:p>
            <a:pPr lvl="2"/>
            <a:endParaRPr lang="fr-FR" dirty="0" smtClean="0"/>
          </a:p>
        </p:txBody>
      </p:sp>
    </p:spTree>
    <p:extLst>
      <p:ext uri="{BB962C8B-B14F-4D97-AF65-F5344CB8AC3E}">
        <p14:creationId xmlns:p14="http://schemas.microsoft.com/office/powerpoint/2010/main" val="1227695223"/>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Propagation des ondes radios</a:t>
            </a:r>
            <a:endParaRPr lang="fr-FR" dirty="0"/>
          </a:p>
        </p:txBody>
      </p:sp>
      <p:sp>
        <p:nvSpPr>
          <p:cNvPr id="3" name="Espace réservé du contenu 2"/>
          <p:cNvSpPr>
            <a:spLocks noGrp="1"/>
          </p:cNvSpPr>
          <p:nvPr>
            <p:ph idx="1"/>
          </p:nvPr>
        </p:nvSpPr>
        <p:spPr/>
        <p:txBody>
          <a:bodyPr/>
          <a:lstStyle/>
          <a:p>
            <a:r>
              <a:rPr lang="fr-BE" dirty="0" smtClean="0">
                <a:solidFill>
                  <a:schemeClr val="accent6">
                    <a:lumMod val="75000"/>
                  </a:schemeClr>
                </a:solidFill>
              </a:rPr>
              <a:t>Types d’ondes</a:t>
            </a:r>
          </a:p>
          <a:p>
            <a:pPr lvl="1"/>
            <a:r>
              <a:rPr lang="fr-BE" dirty="0" smtClean="0">
                <a:solidFill>
                  <a:srgbClr val="0070C0"/>
                </a:solidFill>
              </a:rPr>
              <a:t>Onde de ciel</a:t>
            </a:r>
          </a:p>
          <a:p>
            <a:pPr lvl="2"/>
            <a:r>
              <a:rPr lang="fr-FR" dirty="0"/>
              <a:t>L'atmosphère se divise en différentes zones parmi </a:t>
            </a:r>
            <a:r>
              <a:rPr lang="fr-FR" dirty="0" smtClean="0"/>
              <a:t>lesquelles </a:t>
            </a:r>
            <a:r>
              <a:rPr lang="fr-BE" dirty="0" smtClean="0"/>
              <a:t>l'ionosphère.</a:t>
            </a:r>
          </a:p>
          <a:p>
            <a:pPr lvl="3"/>
            <a:r>
              <a:rPr lang="fr-BE" dirty="0" smtClean="0"/>
              <a:t>L'ionosphère absorbe </a:t>
            </a:r>
            <a:r>
              <a:rPr lang="fr-BE" dirty="0"/>
              <a:t>une quantité importante de l'énergie émise par le soleil. </a:t>
            </a:r>
            <a:endParaRPr lang="fr-BE" dirty="0" smtClean="0"/>
          </a:p>
          <a:p>
            <a:pPr lvl="3"/>
            <a:r>
              <a:rPr lang="fr-BE" dirty="0" smtClean="0"/>
              <a:t>En fonction </a:t>
            </a:r>
            <a:r>
              <a:rPr lang="fr-BE" dirty="0"/>
              <a:t>du cycle </a:t>
            </a:r>
            <a:r>
              <a:rPr lang="fr-BE" dirty="0" smtClean="0"/>
              <a:t>saisonnier et journalier, cette </a:t>
            </a:r>
            <a:r>
              <a:rPr lang="fr-BE" dirty="0"/>
              <a:t>énergie va ioniser </a:t>
            </a:r>
            <a:r>
              <a:rPr lang="fr-BE" dirty="0" smtClean="0"/>
              <a:t>différemment les couches de l'ionosphère. </a:t>
            </a:r>
          </a:p>
          <a:p>
            <a:pPr lvl="2"/>
            <a:r>
              <a:rPr lang="fr-FR" dirty="0" smtClean="0"/>
              <a:t>Lorsqu'une onde de ciel atteint l'ionosphère, elle peut être "absorbée", réfractée ou réfléchie. </a:t>
            </a:r>
          </a:p>
          <a:p>
            <a:pPr lvl="3"/>
            <a:r>
              <a:rPr lang="fr-FR" dirty="0" smtClean="0"/>
              <a:t>En fonction de l'angle "d'attaque". </a:t>
            </a:r>
          </a:p>
          <a:p>
            <a:pPr lvl="3"/>
            <a:r>
              <a:rPr lang="fr-FR" dirty="0" smtClean="0"/>
              <a:t>En fonction des indices de réfraction des milieux. </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451</a:t>
            </a:fld>
            <a:endParaRPr lang="fr-BE" dirty="0"/>
          </a:p>
        </p:txBody>
      </p:sp>
      <p:pic>
        <p:nvPicPr>
          <p:cNvPr id="3074" name="Picture 2" descr="Réflexion sur l'ionosphè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816" y="4687940"/>
            <a:ext cx="3656144" cy="14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4725144"/>
            <a:ext cx="2889306" cy="13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82314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incidents de propagation</a:t>
            </a:r>
            <a:endParaRPr lang="fr-FR" dirty="0"/>
          </a:p>
        </p:txBody>
      </p:sp>
      <p:sp>
        <p:nvSpPr>
          <p:cNvPr id="3" name="Espace réservé du contenu 2"/>
          <p:cNvSpPr>
            <a:spLocks noGrp="1"/>
          </p:cNvSpPr>
          <p:nvPr>
            <p:ph idx="1"/>
          </p:nvPr>
        </p:nvSpPr>
        <p:spPr>
          <a:xfrm>
            <a:off x="457200" y="1412776"/>
            <a:ext cx="8229600" cy="4824536"/>
          </a:xfrm>
        </p:spPr>
        <p:txBody>
          <a:bodyPr>
            <a:normAutofit lnSpcReduction="10000"/>
          </a:bodyPr>
          <a:lstStyle/>
          <a:p>
            <a:r>
              <a:rPr lang="fr-FR" dirty="0" smtClean="0">
                <a:solidFill>
                  <a:schemeClr val="accent6">
                    <a:lumMod val="75000"/>
                  </a:schemeClr>
                </a:solidFill>
              </a:rPr>
              <a:t>Rapport signal/bruit</a:t>
            </a:r>
          </a:p>
          <a:p>
            <a:pPr lvl="1" algn="just"/>
            <a:r>
              <a:rPr lang="fr-FR" dirty="0" smtClean="0">
                <a:solidFill>
                  <a:srgbClr val="0070C0"/>
                </a:solidFill>
              </a:rPr>
              <a:t>SNR</a:t>
            </a:r>
            <a:r>
              <a:rPr lang="fr-FR" dirty="0">
                <a:solidFill>
                  <a:srgbClr val="0070C0"/>
                </a:solidFill>
              </a:rPr>
              <a:t>, Signal to Noise </a:t>
            </a:r>
            <a:r>
              <a:rPr lang="fr-FR" dirty="0" smtClean="0">
                <a:solidFill>
                  <a:srgbClr val="0070C0"/>
                </a:solidFill>
              </a:rPr>
              <a:t>Ratio</a:t>
            </a:r>
          </a:p>
          <a:p>
            <a:pPr lvl="2" algn="just"/>
            <a:r>
              <a:rPr lang="fr-FR" dirty="0"/>
              <a:t>R</a:t>
            </a:r>
            <a:r>
              <a:rPr lang="fr-FR" dirty="0" smtClean="0"/>
              <a:t>apport </a:t>
            </a:r>
            <a:r>
              <a:rPr lang="fr-FR" dirty="0"/>
              <a:t>qui permet de comparer le </a:t>
            </a:r>
            <a:r>
              <a:rPr lang="fr-FR" dirty="0" smtClean="0"/>
              <a:t>niveau </a:t>
            </a:r>
            <a:r>
              <a:rPr lang="fr-FR" dirty="0"/>
              <a:t>des ondes utiles avec </a:t>
            </a:r>
            <a:r>
              <a:rPr lang="fr-FR" dirty="0" smtClean="0"/>
              <a:t>celui des </a:t>
            </a:r>
            <a:r>
              <a:rPr lang="fr-FR" dirty="0"/>
              <a:t>interférences. </a:t>
            </a:r>
            <a:endParaRPr lang="fr-FR" dirty="0" smtClean="0"/>
          </a:p>
          <a:p>
            <a:pPr lvl="2" algn="just"/>
            <a:endParaRPr lang="fr-FR" dirty="0" smtClean="0"/>
          </a:p>
          <a:p>
            <a:pPr lvl="2" algn="just"/>
            <a:endParaRPr lang="fr-FR" dirty="0"/>
          </a:p>
          <a:p>
            <a:pPr lvl="2" algn="just"/>
            <a:endParaRPr lang="fr-FR" dirty="0" smtClean="0"/>
          </a:p>
          <a:p>
            <a:pPr lvl="2" algn="just"/>
            <a:endParaRPr lang="fr-FR" dirty="0" smtClean="0"/>
          </a:p>
          <a:p>
            <a:pPr lvl="2" algn="just"/>
            <a:endParaRPr lang="fr-FR" dirty="0" smtClean="0"/>
          </a:p>
          <a:p>
            <a:pPr marL="914400" lvl="2" indent="0" algn="just">
              <a:buNone/>
            </a:pPr>
            <a:endParaRPr lang="fr-FR" dirty="0"/>
          </a:p>
          <a:p>
            <a:pPr lvl="1"/>
            <a:r>
              <a:rPr lang="fr-FR" dirty="0" smtClean="0">
                <a:solidFill>
                  <a:srgbClr val="0070C0"/>
                </a:solidFill>
              </a:rPr>
              <a:t>Sources de bruit</a:t>
            </a:r>
          </a:p>
          <a:p>
            <a:pPr lvl="2"/>
            <a:r>
              <a:rPr lang="fr-FR" dirty="0" smtClean="0"/>
              <a:t>Tout équipement qui émet des ondes dans les mêmes fréquences que celles d'émission.</a:t>
            </a:r>
          </a:p>
          <a:p>
            <a:pPr lvl="2"/>
            <a:r>
              <a:rPr lang="fr-FR" dirty="0" smtClean="0"/>
              <a:t>Pour le Wi-Fi : un autre réseau Wi-Fi, </a:t>
            </a:r>
            <a:r>
              <a:rPr lang="fr-FR" dirty="0" err="1" smtClean="0"/>
              <a:t>bluetooth</a:t>
            </a:r>
            <a:r>
              <a:rPr lang="fr-FR" dirty="0" smtClean="0"/>
              <a:t>, les fours micro-onde, les équipements industriels, …</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452</a:t>
            </a:fld>
            <a:endParaRPr lang="fr-BE" dirty="0"/>
          </a:p>
        </p:txBody>
      </p:sp>
      <p:sp>
        <p:nvSpPr>
          <p:cNvPr id="8" name="Espace réservé du contenu 2"/>
          <p:cNvSpPr txBox="1">
            <a:spLocks/>
          </p:cNvSpPr>
          <p:nvPr/>
        </p:nvSpPr>
        <p:spPr>
          <a:xfrm>
            <a:off x="475887" y="2787588"/>
            <a:ext cx="4744185" cy="172153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gn="just"/>
            <a:r>
              <a:rPr lang="fr-FR" dirty="0" smtClean="0"/>
              <a:t>Plus le SNR est important, meilleures sont la qualité et les performances d'une  communication sans fil.</a:t>
            </a:r>
          </a:p>
          <a:p>
            <a:pPr lvl="2" algn="just"/>
            <a:r>
              <a:rPr lang="fr-FR" dirty="0" smtClean="0"/>
              <a:t>Si le niveau de bruit (bruit de fond, interférences) est trop proche du niveau du signal reçu, celui-ci ne pourra pas être différencié du bruit.</a:t>
            </a:r>
          </a:p>
        </p:txBody>
      </p:sp>
      <p:grpSp>
        <p:nvGrpSpPr>
          <p:cNvPr id="9" name="Groupe 8"/>
          <p:cNvGrpSpPr/>
          <p:nvPr/>
        </p:nvGrpSpPr>
        <p:grpSpPr>
          <a:xfrm>
            <a:off x="5243124" y="2564904"/>
            <a:ext cx="3765600" cy="2115306"/>
            <a:chOff x="5243124" y="2564904"/>
            <a:chExt cx="3765600" cy="2115306"/>
          </a:xfrm>
        </p:grpSpPr>
        <p:pic>
          <p:nvPicPr>
            <p:cNvPr id="7" name="Image 6"/>
            <p:cNvPicPr>
              <a:picLocks noChangeAspect="1"/>
            </p:cNvPicPr>
            <p:nvPr/>
          </p:nvPicPr>
          <p:blipFill>
            <a:blip r:embed="rId3"/>
            <a:stretch>
              <a:fillRect/>
            </a:stretch>
          </p:blipFill>
          <p:spPr>
            <a:xfrm>
              <a:off x="5364088" y="2564904"/>
              <a:ext cx="3644636" cy="1943806"/>
            </a:xfrm>
            <a:prstGeom prst="rect">
              <a:avLst/>
            </a:prstGeom>
          </p:spPr>
        </p:pic>
        <p:sp>
          <p:nvSpPr>
            <p:cNvPr id="10" name="ZoneTexte 9"/>
            <p:cNvSpPr txBox="1"/>
            <p:nvPr/>
          </p:nvSpPr>
          <p:spPr>
            <a:xfrm>
              <a:off x="5243124" y="4464766"/>
              <a:ext cx="3126177" cy="215444"/>
            </a:xfrm>
            <a:prstGeom prst="rect">
              <a:avLst/>
            </a:prstGeom>
            <a:noFill/>
          </p:spPr>
          <p:txBody>
            <a:bodyPr wrap="none" rtlCol="0">
              <a:spAutoFit/>
            </a:bodyPr>
            <a:lstStyle/>
            <a:p>
              <a:r>
                <a:rPr lang="fr-FR" sz="800" dirty="0" smtClean="0"/>
                <a:t>Source : </a:t>
              </a:r>
              <a:r>
                <a:rPr lang="fr-FR" sz="800" dirty="0" err="1" smtClean="0"/>
                <a:t>Lammle</a:t>
              </a:r>
              <a:r>
                <a:rPr lang="fr-FR" sz="800" dirty="0" smtClean="0"/>
                <a:t> T., CCNA Wireless </a:t>
              </a:r>
              <a:r>
                <a:rPr lang="fr-FR" sz="800" dirty="0" err="1" smtClean="0"/>
                <a:t>Study</a:t>
              </a:r>
              <a:r>
                <a:rPr lang="fr-FR" sz="800" dirty="0" smtClean="0"/>
                <a:t> </a:t>
              </a:r>
              <a:r>
                <a:rPr lang="fr-FR" sz="800" dirty="0" err="1" smtClean="0"/>
                <a:t>Guide,Wiley</a:t>
              </a:r>
              <a:r>
                <a:rPr lang="fr-FR" sz="800" dirty="0" smtClean="0"/>
                <a:t> </a:t>
              </a:r>
              <a:r>
                <a:rPr lang="fr-FR" sz="800" dirty="0" err="1" smtClean="0"/>
                <a:t>Publishing</a:t>
              </a:r>
              <a:r>
                <a:rPr lang="fr-FR" sz="800" dirty="0" smtClean="0"/>
                <a:t>, Inc., 2010 </a:t>
              </a:r>
              <a:endParaRPr lang="fr-FR" sz="800" dirty="0"/>
            </a:p>
          </p:txBody>
        </p:sp>
      </p:grpSp>
    </p:spTree>
    <p:extLst>
      <p:ext uri="{BB962C8B-B14F-4D97-AF65-F5344CB8AC3E}">
        <p14:creationId xmlns:p14="http://schemas.microsoft.com/office/powerpoint/2010/main" val="3605815594"/>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incidents de propagation</a:t>
            </a:r>
          </a:p>
        </p:txBody>
      </p:sp>
      <p:sp>
        <p:nvSpPr>
          <p:cNvPr id="3" name="Espace réservé du contenu 2"/>
          <p:cNvSpPr>
            <a:spLocks noGrp="1"/>
          </p:cNvSpPr>
          <p:nvPr>
            <p:ph idx="1"/>
          </p:nvPr>
        </p:nvSpPr>
        <p:spPr/>
        <p:txBody>
          <a:bodyPr/>
          <a:lstStyle/>
          <a:p>
            <a:pPr algn="just"/>
            <a:r>
              <a:rPr lang="fr-FR" dirty="0" smtClean="0">
                <a:solidFill>
                  <a:schemeClr val="accent6">
                    <a:lumMod val="75000"/>
                  </a:schemeClr>
                </a:solidFill>
              </a:rPr>
              <a:t>Atténuation de l'onde en espace libre</a:t>
            </a:r>
            <a:endParaRPr lang="fr-FR" dirty="0">
              <a:solidFill>
                <a:schemeClr val="accent6">
                  <a:lumMod val="75000"/>
                </a:schemeClr>
              </a:solidFill>
            </a:endParaRPr>
          </a:p>
          <a:p>
            <a:pPr lvl="1" algn="just"/>
            <a:r>
              <a:rPr lang="fr-FR" dirty="0"/>
              <a:t>En se propageant dans l'air, l'intensité d'une onde électromagnétique diminue. </a:t>
            </a:r>
          </a:p>
          <a:p>
            <a:pPr lvl="1" algn="just"/>
            <a:r>
              <a:rPr lang="fr-FR" dirty="0"/>
              <a:t>Plus on s'éloigne de l'émetteur, plus l'intensité de l'onde diminue jusqu'à se confondre avec le bruit. </a:t>
            </a:r>
            <a:endParaRPr lang="fr-FR" dirty="0" smtClean="0"/>
          </a:p>
          <a:p>
            <a:pPr lvl="1" algn="just"/>
            <a:r>
              <a:rPr lang="fr-FR" dirty="0" smtClean="0"/>
              <a:t>La </a:t>
            </a:r>
            <a:r>
              <a:rPr lang="fr-FR" dirty="0"/>
              <a:t>sensibilité d'un récepteur définit sa capacité à recevoir des signaux </a:t>
            </a:r>
            <a:r>
              <a:rPr lang="fr-FR" dirty="0" smtClean="0"/>
              <a:t>faibles. </a:t>
            </a:r>
          </a:p>
          <a:p>
            <a:pPr lvl="2" algn="just"/>
            <a:r>
              <a:rPr lang="fr-FR" dirty="0" smtClean="0"/>
              <a:t>Plus il sera sensible, plus il sera capable de recevoir des signaux de faible amplitude. </a:t>
            </a:r>
          </a:p>
          <a:p>
            <a:r>
              <a:rPr lang="fr-FR" dirty="0">
                <a:solidFill>
                  <a:schemeClr val="accent6">
                    <a:lumMod val="75000"/>
                  </a:schemeClr>
                </a:solidFill>
              </a:rPr>
              <a:t>Réflexion de l'onde</a:t>
            </a:r>
          </a:p>
          <a:p>
            <a:pPr lvl="1"/>
            <a:r>
              <a:rPr lang="fr-FR" dirty="0"/>
              <a:t>Lorsqu'elle rencontre un obstacle, l'onde peut s'y réfléchir </a:t>
            </a:r>
            <a:r>
              <a:rPr lang="fr-FR" dirty="0" smtClean="0"/>
              <a:t>(totalement ou partiellement) et/ou </a:t>
            </a:r>
            <a:r>
              <a:rPr lang="fr-FR" dirty="0"/>
              <a:t>subir une réfraction dépendant de l’épaisseur et de la nature de l’obstacle. </a:t>
            </a:r>
            <a:endParaRPr lang="fr-FR" dirty="0" smtClean="0"/>
          </a:p>
          <a:p>
            <a:pPr lvl="1"/>
            <a:r>
              <a:rPr lang="fr-FR" dirty="0" smtClean="0"/>
              <a:t>Le plastique et le verre sont des matériaux  </a:t>
            </a:r>
          </a:p>
          <a:p>
            <a:pPr marL="457200" lvl="1" indent="0">
              <a:buNone/>
            </a:pPr>
            <a:r>
              <a:rPr lang="fr-FR" dirty="0"/>
              <a:t> </a:t>
            </a:r>
            <a:r>
              <a:rPr lang="fr-FR" dirty="0" smtClean="0"/>
              <a:t>    qui vont plutôt réfléchir les ondes Wi-Fi.</a:t>
            </a:r>
            <a:endParaRPr lang="fr-FR" dirty="0"/>
          </a:p>
          <a:p>
            <a:pPr algn="just"/>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453</a:t>
            </a:fld>
            <a:endParaRPr lang="fr-BE" dirty="0"/>
          </a:p>
        </p:txBody>
      </p:sp>
      <p:pic>
        <p:nvPicPr>
          <p:cNvPr id="8" name="Image 7"/>
          <p:cNvPicPr>
            <a:picLocks noChangeAspect="1"/>
          </p:cNvPicPr>
          <p:nvPr/>
        </p:nvPicPr>
        <p:blipFill>
          <a:blip r:embed="rId3"/>
          <a:stretch>
            <a:fillRect/>
          </a:stretch>
        </p:blipFill>
        <p:spPr>
          <a:xfrm>
            <a:off x="5603126" y="5028761"/>
            <a:ext cx="2024261" cy="1097402"/>
          </a:xfrm>
          <a:prstGeom prst="rect">
            <a:avLst/>
          </a:prstGeom>
        </p:spPr>
      </p:pic>
    </p:spTree>
    <p:extLst>
      <p:ext uri="{BB962C8B-B14F-4D97-AF65-F5344CB8AC3E}">
        <p14:creationId xmlns:p14="http://schemas.microsoft.com/office/powerpoint/2010/main" val="32806195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incidents de propagation</a:t>
            </a:r>
          </a:p>
        </p:txBody>
      </p:sp>
      <p:sp>
        <p:nvSpPr>
          <p:cNvPr id="3" name="Espace réservé du contenu 2"/>
          <p:cNvSpPr>
            <a:spLocks noGrp="1"/>
          </p:cNvSpPr>
          <p:nvPr>
            <p:ph idx="1"/>
          </p:nvPr>
        </p:nvSpPr>
        <p:spPr>
          <a:xfrm>
            <a:off x="457200" y="1412776"/>
            <a:ext cx="8229600" cy="2399381"/>
          </a:xfrm>
        </p:spPr>
        <p:txBody>
          <a:bodyPr/>
          <a:lstStyle/>
          <a:p>
            <a:r>
              <a:rPr lang="fr-FR" dirty="0" smtClean="0">
                <a:solidFill>
                  <a:schemeClr val="accent6">
                    <a:lumMod val="75000"/>
                  </a:schemeClr>
                </a:solidFill>
              </a:rPr>
              <a:t>Absorption </a:t>
            </a:r>
            <a:r>
              <a:rPr lang="fr-FR" dirty="0">
                <a:solidFill>
                  <a:schemeClr val="accent6">
                    <a:lumMod val="75000"/>
                  </a:schemeClr>
                </a:solidFill>
              </a:rPr>
              <a:t>de l'onde</a:t>
            </a:r>
          </a:p>
          <a:p>
            <a:pPr lvl="1"/>
            <a:r>
              <a:rPr lang="fr-FR" dirty="0"/>
              <a:t>Lorsqu'elle rencontre un obstacle</a:t>
            </a:r>
            <a:r>
              <a:rPr lang="fr-FR" dirty="0" smtClean="0"/>
              <a:t>, l'onde incidente peut y pénétrer plus ou moins facilement en fonction du type de matériau, de la fréquence du signal et de l'angle d'incidence. </a:t>
            </a:r>
          </a:p>
          <a:p>
            <a:pPr lvl="1"/>
            <a:r>
              <a:rPr lang="fr-FR" dirty="0" smtClean="0"/>
              <a:t>Bien que l'onde puisse ainsi traverser la plupart des obstacles, une partie de son énergie est y absorbée et l'onde est atténuée plus ou moins fortement.</a:t>
            </a: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454</a:t>
            </a:fld>
            <a:endParaRPr lang="fr-BE" dirty="0"/>
          </a:p>
        </p:txBody>
      </p:sp>
      <p:sp>
        <p:nvSpPr>
          <p:cNvPr id="10" name="Espace réservé du contenu 2"/>
          <p:cNvSpPr txBox="1">
            <a:spLocks/>
          </p:cNvSpPr>
          <p:nvPr/>
        </p:nvSpPr>
        <p:spPr>
          <a:xfrm>
            <a:off x="457200" y="3573017"/>
            <a:ext cx="4663978" cy="21602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fr-FR" dirty="0" smtClean="0"/>
              <a:t>Le papier (livres, bibliothèques, meubles en carton, …), le béton (mur, plancher, …) et le verre blindé offrent un taux élevé d'absorption des ondes. </a:t>
            </a:r>
          </a:p>
          <a:p>
            <a:pPr lvl="1"/>
            <a:r>
              <a:rPr lang="fr-FR" dirty="0" smtClean="0"/>
              <a:t>Le métal offre un taux très élevé d'absorption des ondes.</a:t>
            </a:r>
            <a:endParaRPr lang="fr-FR" dirty="0"/>
          </a:p>
        </p:txBody>
      </p:sp>
      <p:pic>
        <p:nvPicPr>
          <p:cNvPr id="11" name="Image 10"/>
          <p:cNvPicPr>
            <a:picLocks noChangeAspect="1"/>
          </p:cNvPicPr>
          <p:nvPr/>
        </p:nvPicPr>
        <p:blipFill>
          <a:blip r:embed="rId3"/>
          <a:stretch>
            <a:fillRect/>
          </a:stretch>
        </p:blipFill>
        <p:spPr>
          <a:xfrm>
            <a:off x="5364088" y="3553182"/>
            <a:ext cx="3500969" cy="2612122"/>
          </a:xfrm>
          <a:prstGeom prst="rect">
            <a:avLst/>
          </a:prstGeom>
        </p:spPr>
      </p:pic>
    </p:spTree>
    <p:extLst>
      <p:ext uri="{BB962C8B-B14F-4D97-AF65-F5344CB8AC3E}">
        <p14:creationId xmlns:p14="http://schemas.microsoft.com/office/powerpoint/2010/main" val="4026133869"/>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incidents de propagation</a:t>
            </a:r>
          </a:p>
        </p:txBody>
      </p:sp>
      <p:sp>
        <p:nvSpPr>
          <p:cNvPr id="3" name="Espace réservé du contenu 2"/>
          <p:cNvSpPr>
            <a:spLocks noGrp="1"/>
          </p:cNvSpPr>
          <p:nvPr>
            <p:ph idx="1"/>
          </p:nvPr>
        </p:nvSpPr>
        <p:spPr>
          <a:xfrm>
            <a:off x="457200" y="1412776"/>
            <a:ext cx="5562600" cy="4713387"/>
          </a:xfrm>
        </p:spPr>
        <p:txBody>
          <a:bodyPr>
            <a:normAutofit lnSpcReduction="10000"/>
          </a:bodyPr>
          <a:lstStyle/>
          <a:p>
            <a:r>
              <a:rPr lang="fr-FR" dirty="0" smtClean="0">
                <a:solidFill>
                  <a:schemeClr val="accent6">
                    <a:lumMod val="75000"/>
                  </a:schemeClr>
                </a:solidFill>
              </a:rPr>
              <a:t>Réfraction de l'onde</a:t>
            </a:r>
          </a:p>
          <a:p>
            <a:pPr lvl="1"/>
            <a:r>
              <a:rPr lang="fr-FR" dirty="0"/>
              <a:t>Lorsqu'elle </a:t>
            </a:r>
            <a:r>
              <a:rPr lang="fr-FR" dirty="0" smtClean="0"/>
              <a:t>rencontre certains matériaux (verre, eau, …) l'onde peut être réfractée, c’est-à-dire traverser le matériau et ressortir (ou pas) avec un angle différent. </a:t>
            </a:r>
          </a:p>
          <a:p>
            <a:r>
              <a:rPr lang="fr-FR" dirty="0" smtClean="0">
                <a:solidFill>
                  <a:schemeClr val="accent6">
                    <a:lumMod val="75000"/>
                  </a:schemeClr>
                </a:solidFill>
              </a:rPr>
              <a:t>Diffraction de l'onde</a:t>
            </a:r>
          </a:p>
          <a:p>
            <a:pPr lvl="1"/>
            <a:r>
              <a:rPr lang="fr-FR" dirty="0"/>
              <a:t>Lorsqu'elle rencontre </a:t>
            </a:r>
            <a:r>
              <a:rPr lang="fr-FR" dirty="0" smtClean="0"/>
              <a:t>certains obstacles ou ouvertures, une zone d'interférence est créée ce qui modifie tout ou partie de la trajectoire de l'onde. </a:t>
            </a:r>
          </a:p>
          <a:p>
            <a:r>
              <a:rPr lang="fr-FR" dirty="0" smtClean="0">
                <a:solidFill>
                  <a:schemeClr val="accent6">
                    <a:lumMod val="75000"/>
                  </a:schemeClr>
                </a:solidFill>
              </a:rPr>
              <a:t>Diffusion de l'onde</a:t>
            </a:r>
          </a:p>
          <a:p>
            <a:pPr lvl="1"/>
            <a:r>
              <a:rPr lang="fr-FR" dirty="0" smtClean="0"/>
              <a:t>Lorsque l'onde atteint un obstacle de </a:t>
            </a:r>
            <a:r>
              <a:rPr lang="fr-FR" dirty="0"/>
              <a:t>dimension comparable à s</a:t>
            </a:r>
            <a:r>
              <a:rPr lang="fr-FR" dirty="0" smtClean="0"/>
              <a:t>a λ ou ayant une </a:t>
            </a:r>
            <a:r>
              <a:rPr lang="fr-FR" dirty="0"/>
              <a:t>surface </a:t>
            </a:r>
            <a:r>
              <a:rPr lang="fr-FR" dirty="0" smtClean="0"/>
              <a:t>contenant </a:t>
            </a:r>
            <a:r>
              <a:rPr lang="fr-FR" dirty="0"/>
              <a:t>des aspérités</a:t>
            </a:r>
            <a:r>
              <a:rPr lang="fr-FR" dirty="0" smtClean="0"/>
              <a:t>, elle subit une diffusion.</a:t>
            </a: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455</a:t>
            </a:fld>
            <a:endParaRPr lang="fr-BE" dirty="0"/>
          </a:p>
        </p:txBody>
      </p:sp>
      <p:pic>
        <p:nvPicPr>
          <p:cNvPr id="7" name="Image 6"/>
          <p:cNvPicPr>
            <a:picLocks noChangeAspect="1"/>
          </p:cNvPicPr>
          <p:nvPr/>
        </p:nvPicPr>
        <p:blipFill>
          <a:blip r:embed="rId3"/>
          <a:stretch>
            <a:fillRect/>
          </a:stretch>
        </p:blipFill>
        <p:spPr>
          <a:xfrm>
            <a:off x="6588224" y="1833258"/>
            <a:ext cx="1732705" cy="1116900"/>
          </a:xfrm>
          <a:prstGeom prst="rect">
            <a:avLst/>
          </a:prstGeom>
        </p:spPr>
      </p:pic>
      <p:pic>
        <p:nvPicPr>
          <p:cNvPr id="9" name="Image 8"/>
          <p:cNvPicPr>
            <a:picLocks noChangeAspect="1"/>
          </p:cNvPicPr>
          <p:nvPr/>
        </p:nvPicPr>
        <p:blipFill>
          <a:blip r:embed="rId4"/>
          <a:stretch>
            <a:fillRect/>
          </a:stretch>
        </p:blipFill>
        <p:spPr>
          <a:xfrm>
            <a:off x="6777914" y="3460045"/>
            <a:ext cx="1426354" cy="1121083"/>
          </a:xfrm>
          <a:prstGeom prst="rect">
            <a:avLst/>
          </a:prstGeom>
        </p:spPr>
      </p:pic>
      <p:pic>
        <p:nvPicPr>
          <p:cNvPr id="11" name="Image 10"/>
          <p:cNvPicPr>
            <a:picLocks noChangeAspect="1"/>
          </p:cNvPicPr>
          <p:nvPr/>
        </p:nvPicPr>
        <p:blipFill>
          <a:blip r:embed="rId5"/>
          <a:stretch>
            <a:fillRect/>
          </a:stretch>
        </p:blipFill>
        <p:spPr>
          <a:xfrm>
            <a:off x="5808789" y="5004660"/>
            <a:ext cx="1427507" cy="1025143"/>
          </a:xfrm>
          <a:prstGeom prst="rect">
            <a:avLst/>
          </a:prstGeom>
        </p:spPr>
      </p:pic>
      <p:pic>
        <p:nvPicPr>
          <p:cNvPr id="12" name="Image 11"/>
          <p:cNvPicPr>
            <a:picLocks noChangeAspect="1"/>
          </p:cNvPicPr>
          <p:nvPr/>
        </p:nvPicPr>
        <p:blipFill>
          <a:blip r:embed="rId6"/>
          <a:stretch>
            <a:fillRect/>
          </a:stretch>
        </p:blipFill>
        <p:spPr>
          <a:xfrm>
            <a:off x="7452320" y="5013176"/>
            <a:ext cx="1455005" cy="1014446"/>
          </a:xfrm>
          <a:prstGeom prst="rect">
            <a:avLst/>
          </a:prstGeom>
        </p:spPr>
      </p:pic>
    </p:spTree>
    <p:extLst>
      <p:ext uri="{BB962C8B-B14F-4D97-AF65-F5344CB8AC3E}">
        <p14:creationId xmlns:p14="http://schemas.microsoft.com/office/powerpoint/2010/main" val="848140572"/>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incidents de propagation</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Autre exemple de diffraction</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456</a:t>
            </a:fld>
            <a:endParaRPr lang="fr-BE" dirty="0"/>
          </a:p>
        </p:txBody>
      </p:sp>
      <p:pic>
        <p:nvPicPr>
          <p:cNvPr id="8" name="Image 7"/>
          <p:cNvPicPr>
            <a:picLocks noChangeAspect="1"/>
          </p:cNvPicPr>
          <p:nvPr/>
        </p:nvPicPr>
        <p:blipFill>
          <a:blip r:embed="rId2"/>
          <a:stretch>
            <a:fillRect/>
          </a:stretch>
        </p:blipFill>
        <p:spPr>
          <a:xfrm>
            <a:off x="1189011" y="2102802"/>
            <a:ext cx="5838095" cy="3333333"/>
          </a:xfrm>
          <a:prstGeom prst="rect">
            <a:avLst/>
          </a:prstGeom>
        </p:spPr>
      </p:pic>
      <p:sp>
        <p:nvSpPr>
          <p:cNvPr id="7" name="Ellipse 6"/>
          <p:cNvSpPr/>
          <p:nvPr/>
        </p:nvSpPr>
        <p:spPr>
          <a:xfrm>
            <a:off x="3124200" y="3284984"/>
            <a:ext cx="36768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3107541" y="3975010"/>
            <a:ext cx="36768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p:nvPr/>
        </p:nvCxnSpPr>
        <p:spPr>
          <a:xfrm flipH="1">
            <a:off x="3408266" y="2413711"/>
            <a:ext cx="1494005" cy="9062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a:off x="3443585" y="2492896"/>
            <a:ext cx="1541530" cy="15332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4985606" y="2229045"/>
            <a:ext cx="1034194" cy="369332"/>
          </a:xfrm>
          <a:prstGeom prst="rect">
            <a:avLst/>
          </a:prstGeom>
          <a:noFill/>
        </p:spPr>
        <p:txBody>
          <a:bodyPr wrap="none" rtlCol="0">
            <a:spAutoFit/>
          </a:bodyPr>
          <a:lstStyle/>
          <a:p>
            <a:r>
              <a:rPr lang="fr-FR" dirty="0" smtClean="0">
                <a:solidFill>
                  <a:srgbClr val="FF0000"/>
                </a:solidFill>
              </a:rPr>
              <a:t>Diffraction</a:t>
            </a:r>
            <a:endParaRPr lang="fr-FR" dirty="0">
              <a:solidFill>
                <a:srgbClr val="FF0000"/>
              </a:solidFill>
            </a:endParaRPr>
          </a:p>
        </p:txBody>
      </p:sp>
    </p:spTree>
    <p:extLst>
      <p:ext uri="{BB962C8B-B14F-4D97-AF65-F5344CB8AC3E}">
        <p14:creationId xmlns:p14="http://schemas.microsoft.com/office/powerpoint/2010/main" val="374774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incidents de propagation</a:t>
            </a:r>
          </a:p>
        </p:txBody>
      </p:sp>
      <p:sp>
        <p:nvSpPr>
          <p:cNvPr id="3" name="Espace réservé du contenu 2"/>
          <p:cNvSpPr>
            <a:spLocks noGrp="1"/>
          </p:cNvSpPr>
          <p:nvPr>
            <p:ph idx="1"/>
          </p:nvPr>
        </p:nvSpPr>
        <p:spPr>
          <a:xfrm>
            <a:off x="457200" y="1412776"/>
            <a:ext cx="5770984" cy="4713387"/>
          </a:xfrm>
        </p:spPr>
        <p:txBody>
          <a:bodyPr/>
          <a:lstStyle/>
          <a:p>
            <a:r>
              <a:rPr lang="fr-FR" dirty="0" smtClean="0">
                <a:solidFill>
                  <a:schemeClr val="accent6">
                    <a:lumMod val="75000"/>
                  </a:schemeClr>
                </a:solidFill>
              </a:rPr>
              <a:t>Chemins multiples</a:t>
            </a:r>
          </a:p>
          <a:p>
            <a:pPr lvl="1"/>
            <a:r>
              <a:rPr lang="fr-FR" sz="1800" dirty="0" smtClean="0">
                <a:solidFill>
                  <a:srgbClr val="0070C0"/>
                </a:solidFill>
              </a:rPr>
              <a:t>Combinaison d'ondes</a:t>
            </a:r>
          </a:p>
          <a:p>
            <a:pPr lvl="2"/>
            <a:r>
              <a:rPr lang="fr-FR" sz="1600" dirty="0" smtClean="0"/>
              <a:t>En subissant divers incidents de propagation, </a:t>
            </a:r>
            <a:r>
              <a:rPr lang="fr-BE" sz="1600" dirty="0" smtClean="0"/>
              <a:t>l'onde </a:t>
            </a:r>
            <a:r>
              <a:rPr lang="fr-BE" sz="1600" dirty="0"/>
              <a:t>reçue est la résultante de </a:t>
            </a:r>
            <a:r>
              <a:rPr lang="fr-BE" sz="1600" dirty="0" smtClean="0"/>
              <a:t>plusieurs composantes </a:t>
            </a:r>
            <a:r>
              <a:rPr lang="fr-BE" sz="1600" dirty="0"/>
              <a:t>: une onde directe et </a:t>
            </a:r>
            <a:r>
              <a:rPr lang="fr-BE" sz="1600" dirty="0" smtClean="0"/>
              <a:t>des ondes réfléchies.</a:t>
            </a:r>
          </a:p>
          <a:p>
            <a:pPr lvl="1"/>
            <a:r>
              <a:rPr lang="fr-FR" sz="1800" dirty="0" smtClean="0">
                <a:solidFill>
                  <a:srgbClr val="0070C0"/>
                </a:solidFill>
              </a:rPr>
              <a:t>Résultante variable</a:t>
            </a:r>
          </a:p>
          <a:p>
            <a:pPr lvl="2"/>
            <a:r>
              <a:rPr lang="fr-FR" sz="1600" dirty="0" smtClean="0"/>
              <a:t>La résultante n'est pas "constante" car les incidents peuvent varier au cours du temps.</a:t>
            </a:r>
          </a:p>
          <a:p>
            <a:pPr lvl="1"/>
            <a:r>
              <a:rPr lang="fr-FR" sz="1800" dirty="0" smtClean="0">
                <a:solidFill>
                  <a:srgbClr val="0070C0"/>
                </a:solidFill>
              </a:rPr>
              <a:t>Affaiblissement </a:t>
            </a:r>
          </a:p>
          <a:p>
            <a:pPr lvl="2"/>
            <a:r>
              <a:rPr lang="fr-FR" sz="1600" dirty="0" smtClean="0"/>
              <a:t>A certains moments, il se peut que le niveau du signal résultant soit trop faible pour être reçu (opposition de phase).</a:t>
            </a:r>
          </a:p>
          <a:p>
            <a:pPr lvl="1"/>
            <a:endParaRPr lang="fr-FR" dirty="0"/>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457</a:t>
            </a:fld>
            <a:endParaRPr lang="fr-BE" dirty="0"/>
          </a:p>
        </p:txBody>
      </p:sp>
      <p:grpSp>
        <p:nvGrpSpPr>
          <p:cNvPr id="9" name="Groupe 8"/>
          <p:cNvGrpSpPr/>
          <p:nvPr/>
        </p:nvGrpSpPr>
        <p:grpSpPr>
          <a:xfrm>
            <a:off x="2051720" y="4941168"/>
            <a:ext cx="3888432" cy="1347592"/>
            <a:chOff x="1259632" y="4581128"/>
            <a:chExt cx="4452254" cy="1707632"/>
          </a:xfrm>
        </p:grpSpPr>
        <p:pic>
          <p:nvPicPr>
            <p:cNvPr id="5122" name="Picture 2" descr="http://www.wirelesscommunication.nl/reference/images/af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581128"/>
              <a:ext cx="4452254" cy="1503743"/>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457553" y="6073316"/>
              <a:ext cx="2826415" cy="215444"/>
            </a:xfrm>
            <a:prstGeom prst="rect">
              <a:avLst/>
            </a:prstGeom>
            <a:noFill/>
          </p:spPr>
          <p:txBody>
            <a:bodyPr wrap="none" rtlCol="0">
              <a:spAutoFit/>
            </a:bodyPr>
            <a:lstStyle/>
            <a:p>
              <a:r>
                <a:rPr lang="fr-FR" sz="800" dirty="0" smtClean="0"/>
                <a:t>Source : http</a:t>
              </a:r>
              <a:r>
                <a:rPr lang="fr-FR" sz="800" dirty="0"/>
                <a:t>://www.wirelesscommunication.nl/reference/images/afd.gif</a:t>
              </a:r>
            </a:p>
          </p:txBody>
        </p:sp>
      </p:grpSp>
      <p:grpSp>
        <p:nvGrpSpPr>
          <p:cNvPr id="10" name="Groupe 9"/>
          <p:cNvGrpSpPr/>
          <p:nvPr/>
        </p:nvGrpSpPr>
        <p:grpSpPr>
          <a:xfrm>
            <a:off x="6062295" y="1336783"/>
            <a:ext cx="3118161" cy="4917579"/>
            <a:chOff x="6062295" y="1336783"/>
            <a:chExt cx="3118161" cy="4917579"/>
          </a:xfrm>
        </p:grpSpPr>
        <p:pic>
          <p:nvPicPr>
            <p:cNvPr id="5124" name="Picture 4" descr="http://spie.org/Images/Graphics/Newsroom/Imported/269/269_fig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825" y="1336783"/>
              <a:ext cx="2381250" cy="4695825"/>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6062295" y="6038918"/>
              <a:ext cx="3118161" cy="215444"/>
            </a:xfrm>
            <a:prstGeom prst="rect">
              <a:avLst/>
            </a:prstGeom>
            <a:noFill/>
          </p:spPr>
          <p:txBody>
            <a:bodyPr wrap="none" rtlCol="0">
              <a:spAutoFit/>
            </a:bodyPr>
            <a:lstStyle/>
            <a:p>
              <a:r>
                <a:rPr lang="fr-FR" sz="800" dirty="0"/>
                <a:t>Source : http://spie.org/Images/Graphics/Newsroom/Imported/269/269_fig4.jpg</a:t>
              </a:r>
            </a:p>
          </p:txBody>
        </p:sp>
      </p:grpSp>
    </p:spTree>
    <p:extLst>
      <p:ext uri="{BB962C8B-B14F-4D97-AF65-F5344CB8AC3E}">
        <p14:creationId xmlns:p14="http://schemas.microsoft.com/office/powerpoint/2010/main" val="3333336542"/>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83811" y="1367573"/>
            <a:ext cx="8229600" cy="4713387"/>
          </a:xfrm>
        </p:spPr>
        <p:txBody>
          <a:bodyPr/>
          <a:lstStyle/>
          <a:p>
            <a:r>
              <a:rPr lang="fr-FR" dirty="0" smtClean="0">
                <a:solidFill>
                  <a:schemeClr val="accent6">
                    <a:lumMod val="75000"/>
                  </a:schemeClr>
                </a:solidFill>
              </a:rPr>
              <a:t>Fading</a:t>
            </a:r>
          </a:p>
          <a:p>
            <a:pPr lvl="1"/>
            <a:r>
              <a:rPr lang="fr-FR" dirty="0" smtClean="0"/>
              <a:t>Effet d'évanouissement du signal</a:t>
            </a: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458</a:t>
            </a:fld>
            <a:endParaRPr lang="fr-BE" dirty="0"/>
          </a:p>
        </p:txBody>
      </p:sp>
      <p:sp>
        <p:nvSpPr>
          <p:cNvPr id="8" name="Titre 7"/>
          <p:cNvSpPr>
            <a:spLocks noGrp="1"/>
          </p:cNvSpPr>
          <p:nvPr>
            <p:ph type="title"/>
          </p:nvPr>
        </p:nvSpPr>
        <p:spPr/>
        <p:txBody>
          <a:bodyPr/>
          <a:lstStyle/>
          <a:p>
            <a:r>
              <a:rPr lang="fr-FR" dirty="0"/>
              <a:t>Les incidents de propagation</a:t>
            </a:r>
          </a:p>
        </p:txBody>
      </p:sp>
      <p:pic>
        <p:nvPicPr>
          <p:cNvPr id="10" name="Image 9"/>
          <p:cNvPicPr>
            <a:picLocks noChangeAspect="1"/>
          </p:cNvPicPr>
          <p:nvPr/>
        </p:nvPicPr>
        <p:blipFill>
          <a:blip r:embed="rId2"/>
          <a:stretch>
            <a:fillRect/>
          </a:stretch>
        </p:blipFill>
        <p:spPr>
          <a:xfrm>
            <a:off x="420701" y="2852936"/>
            <a:ext cx="4079291" cy="2644927"/>
          </a:xfrm>
          <a:prstGeom prst="rect">
            <a:avLst/>
          </a:prstGeom>
        </p:spPr>
      </p:pic>
      <p:pic>
        <p:nvPicPr>
          <p:cNvPr id="11" name="Image 10"/>
          <p:cNvPicPr>
            <a:picLocks noChangeAspect="1"/>
          </p:cNvPicPr>
          <p:nvPr/>
        </p:nvPicPr>
        <p:blipFill>
          <a:blip r:embed="rId3"/>
          <a:stretch>
            <a:fillRect/>
          </a:stretch>
        </p:blipFill>
        <p:spPr>
          <a:xfrm>
            <a:off x="4851359" y="1341098"/>
            <a:ext cx="3704839" cy="4808991"/>
          </a:xfrm>
          <a:prstGeom prst="rect">
            <a:avLst/>
          </a:prstGeom>
        </p:spPr>
      </p:pic>
    </p:spTree>
    <p:extLst>
      <p:ext uri="{BB962C8B-B14F-4D97-AF65-F5344CB8AC3E}">
        <p14:creationId xmlns:p14="http://schemas.microsoft.com/office/powerpoint/2010/main" val="2380843339"/>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incidents de propagation</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Fading</a:t>
            </a:r>
          </a:p>
          <a:p>
            <a:pPr lvl="1"/>
            <a:r>
              <a:rPr lang="fr-FR" dirty="0">
                <a:solidFill>
                  <a:srgbClr val="0070C0"/>
                </a:solidFill>
              </a:rPr>
              <a:t>Types de f</a:t>
            </a:r>
            <a:r>
              <a:rPr lang="fr-FR" dirty="0" smtClean="0">
                <a:solidFill>
                  <a:srgbClr val="0070C0"/>
                </a:solidFill>
              </a:rPr>
              <a:t>ading</a:t>
            </a:r>
            <a:endParaRPr lang="fr-FR" dirty="0">
              <a:solidFill>
                <a:srgbClr val="0070C0"/>
              </a:solidFill>
            </a:endParaRPr>
          </a:p>
          <a:p>
            <a:pPr lvl="2"/>
            <a:r>
              <a:rPr lang="fr-FR" dirty="0"/>
              <a:t>Fading général</a:t>
            </a:r>
          </a:p>
          <a:p>
            <a:pPr lvl="2"/>
            <a:r>
              <a:rPr lang="fr-FR" dirty="0"/>
              <a:t>Fading </a:t>
            </a:r>
            <a:r>
              <a:rPr lang="fr-FR" dirty="0" smtClean="0"/>
              <a:t>sélectif</a:t>
            </a:r>
          </a:p>
          <a:p>
            <a:pPr lvl="1"/>
            <a:r>
              <a:rPr lang="fr-FR" dirty="0" smtClean="0">
                <a:solidFill>
                  <a:srgbClr val="0070C0"/>
                </a:solidFill>
              </a:rPr>
              <a:t>Exemples de Protection</a:t>
            </a:r>
          </a:p>
          <a:p>
            <a:pPr lvl="2"/>
            <a:r>
              <a:rPr lang="fr-FR" dirty="0" smtClean="0"/>
              <a:t>Antennes très directives diminuent le nombre de chemins</a:t>
            </a:r>
          </a:p>
          <a:p>
            <a:pPr lvl="2"/>
            <a:r>
              <a:rPr lang="fr-FR" dirty="0"/>
              <a:t>Contrôle automatique de gain</a:t>
            </a:r>
          </a:p>
          <a:p>
            <a:pPr lvl="2"/>
            <a:r>
              <a:rPr lang="fr-FR" dirty="0" err="1" smtClean="0"/>
              <a:t>Diversity</a:t>
            </a:r>
            <a:endParaRPr lang="fr-FR" dirty="0" smtClean="0"/>
          </a:p>
          <a:p>
            <a:endParaRPr lang="fr-FR" dirty="0"/>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459</a:t>
            </a:fld>
            <a:endParaRPr lang="fr-BE" dirty="0"/>
          </a:p>
        </p:txBody>
      </p:sp>
      <p:pic>
        <p:nvPicPr>
          <p:cNvPr id="10" name="Image 9"/>
          <p:cNvPicPr>
            <a:picLocks noChangeAspect="1"/>
          </p:cNvPicPr>
          <p:nvPr/>
        </p:nvPicPr>
        <p:blipFill>
          <a:blip r:embed="rId3"/>
          <a:stretch>
            <a:fillRect/>
          </a:stretch>
        </p:blipFill>
        <p:spPr>
          <a:xfrm>
            <a:off x="3067856" y="4077072"/>
            <a:ext cx="3160328" cy="2049091"/>
          </a:xfrm>
          <a:prstGeom prst="rect">
            <a:avLst/>
          </a:prstGeom>
        </p:spPr>
      </p:pic>
      <p:pic>
        <p:nvPicPr>
          <p:cNvPr id="7" name="Image 6"/>
          <p:cNvPicPr>
            <a:picLocks noChangeAspect="1"/>
          </p:cNvPicPr>
          <p:nvPr/>
        </p:nvPicPr>
        <p:blipFill>
          <a:blip r:embed="rId4"/>
          <a:stretch>
            <a:fillRect/>
          </a:stretch>
        </p:blipFill>
        <p:spPr>
          <a:xfrm>
            <a:off x="6615473" y="2877511"/>
            <a:ext cx="2331094" cy="3248652"/>
          </a:xfrm>
          <a:prstGeom prst="rect">
            <a:avLst/>
          </a:prstGeom>
        </p:spPr>
      </p:pic>
    </p:spTree>
    <p:extLst>
      <p:ext uri="{BB962C8B-B14F-4D97-AF65-F5344CB8AC3E}">
        <p14:creationId xmlns:p14="http://schemas.microsoft.com/office/powerpoint/2010/main" val="688903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re 1"/>
          <p:cNvSpPr>
            <a:spLocks noGrp="1"/>
          </p:cNvSpPr>
          <p:nvPr>
            <p:ph type="title"/>
          </p:nvPr>
        </p:nvSpPr>
        <p:spPr/>
        <p:txBody>
          <a:bodyPr/>
          <a:lstStyle/>
          <a:p>
            <a:r>
              <a:rPr lang="fr-FR" altLang="fr-FR" dirty="0" smtClean="0"/>
              <a:t>Routage</a:t>
            </a:r>
          </a:p>
        </p:txBody>
      </p:sp>
      <p:sp>
        <p:nvSpPr>
          <p:cNvPr id="48131" name="Espace réservé du contenu 2"/>
          <p:cNvSpPr>
            <a:spLocks noGrp="1"/>
          </p:cNvSpPr>
          <p:nvPr>
            <p:ph idx="1"/>
          </p:nvPr>
        </p:nvSpPr>
        <p:spPr/>
        <p:txBody>
          <a:bodyPr>
            <a:normAutofit/>
          </a:bodyPr>
          <a:lstStyle/>
          <a:p>
            <a:pPr>
              <a:defRPr/>
            </a:pPr>
            <a:r>
              <a:rPr lang="fr-FR" dirty="0">
                <a:solidFill>
                  <a:schemeClr val="accent6">
                    <a:lumMod val="75000"/>
                  </a:schemeClr>
                </a:solidFill>
              </a:rPr>
              <a:t>C</a:t>
            </a:r>
            <a:r>
              <a:rPr lang="fr-FR" dirty="0" smtClean="0">
                <a:solidFill>
                  <a:schemeClr val="accent6">
                    <a:lumMod val="75000"/>
                  </a:schemeClr>
                </a:solidFill>
              </a:rPr>
              <a:t>atégories de routeurs</a:t>
            </a:r>
          </a:p>
          <a:p>
            <a:pPr lvl="1">
              <a:defRPr/>
            </a:pPr>
            <a:r>
              <a:rPr lang="fr-FR" dirty="0" smtClean="0">
                <a:solidFill>
                  <a:srgbClr val="0070C0"/>
                </a:solidFill>
              </a:rPr>
              <a:t>Routeurs pour filiale</a:t>
            </a:r>
          </a:p>
          <a:p>
            <a:pPr lvl="2">
              <a:defRPr/>
            </a:pPr>
            <a:r>
              <a:rPr lang="fr-FR" dirty="0" smtClean="0"/>
              <a:t>Ils sont conçus pour répondre aux besoins des petits bureau, PME, filiales, …</a:t>
            </a:r>
          </a:p>
          <a:p>
            <a:pPr lvl="1">
              <a:defRPr/>
            </a:pPr>
            <a:r>
              <a:rPr lang="fr-FR" dirty="0" smtClean="0">
                <a:solidFill>
                  <a:srgbClr val="0070C0"/>
                </a:solidFill>
              </a:rPr>
              <a:t>Routeurs de périphérie de réseau</a:t>
            </a:r>
          </a:p>
          <a:p>
            <a:pPr lvl="2">
              <a:defRPr/>
            </a:pPr>
            <a:r>
              <a:rPr lang="fr-FR" dirty="0" smtClean="0"/>
              <a:t>Capables de réunir les réseaux de campus, de Data </a:t>
            </a:r>
            <a:r>
              <a:rPr lang="fr-FR" dirty="0" err="1" smtClean="0"/>
              <a:t>centers</a:t>
            </a:r>
            <a:r>
              <a:rPr lang="fr-FR" dirty="0" smtClean="0"/>
              <a:t> et de filiales et de satisfaire les besoins actuels en qualité de service (</a:t>
            </a:r>
            <a:r>
              <a:rPr lang="fr-FR" dirty="0" err="1" smtClean="0"/>
              <a:t>QoS</a:t>
            </a:r>
            <a:r>
              <a:rPr lang="fr-FR" dirty="0" smtClean="0"/>
              <a:t>) et fonctionnalités vidéo et mobiles</a:t>
            </a:r>
          </a:p>
          <a:p>
            <a:pPr lvl="1">
              <a:defRPr/>
            </a:pPr>
            <a:r>
              <a:rPr lang="fr-FR" dirty="0" smtClean="0">
                <a:solidFill>
                  <a:srgbClr val="0070C0"/>
                </a:solidFill>
              </a:rPr>
              <a:t>Routeurs de fournisseurs de services</a:t>
            </a:r>
          </a:p>
          <a:p>
            <a:pPr lvl="2">
              <a:defRPr/>
            </a:pPr>
            <a:r>
              <a:rPr lang="fr-FR" dirty="0" smtClean="0"/>
              <a:t>Doivent fournir des solutions évolutives et des services différents d'un abonné à l'autre.</a:t>
            </a:r>
          </a:p>
          <a:p>
            <a:pPr lvl="1">
              <a:defRPr/>
            </a:pPr>
            <a:endParaRPr lang="fr-FR" dirty="0" smtClean="0"/>
          </a:p>
          <a:p>
            <a:pPr lvl="2">
              <a:defRPr/>
            </a:pPr>
            <a:endParaRPr lang="fr-FR" dirty="0" smtClean="0"/>
          </a:p>
        </p:txBody>
      </p:sp>
      <p:sp>
        <p:nvSpPr>
          <p:cNvPr id="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46</a:t>
            </a:fld>
            <a:endParaRPr lang="fr-BE" dirty="0"/>
          </a:p>
        </p:txBody>
      </p:sp>
      <p:sp>
        <p:nvSpPr>
          <p:cNvPr id="5" name="Espace réservé du pied de page 4"/>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4001281198"/>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incidents de propagation</a:t>
            </a:r>
          </a:p>
        </p:txBody>
      </p:sp>
      <p:sp>
        <p:nvSpPr>
          <p:cNvPr id="3" name="Espace réservé du contenu 2"/>
          <p:cNvSpPr>
            <a:spLocks noGrp="1"/>
          </p:cNvSpPr>
          <p:nvPr>
            <p:ph idx="1"/>
          </p:nvPr>
        </p:nvSpPr>
        <p:spPr>
          <a:xfrm>
            <a:off x="457200" y="1412777"/>
            <a:ext cx="8229600" cy="2076700"/>
          </a:xfrm>
        </p:spPr>
        <p:txBody>
          <a:bodyPr>
            <a:normAutofit/>
          </a:bodyPr>
          <a:lstStyle/>
          <a:p>
            <a:r>
              <a:rPr lang="fr-FR" dirty="0" smtClean="0">
                <a:solidFill>
                  <a:schemeClr val="accent6">
                    <a:lumMod val="75000"/>
                  </a:schemeClr>
                </a:solidFill>
              </a:rPr>
              <a:t>Zone de Fresnel</a:t>
            </a:r>
          </a:p>
          <a:p>
            <a:pPr lvl="1"/>
            <a:r>
              <a:rPr lang="fr-FR" dirty="0" smtClean="0"/>
              <a:t>La meilleure transmission correspond toujours à une portée en vision directe (</a:t>
            </a:r>
            <a:r>
              <a:rPr lang="fr-FR" dirty="0" err="1" smtClean="0"/>
              <a:t>LoS</a:t>
            </a:r>
            <a:r>
              <a:rPr lang="fr-FR" dirty="0" smtClean="0"/>
              <a:t> : Line of </a:t>
            </a:r>
            <a:r>
              <a:rPr lang="fr-FR" dirty="0" err="1" smtClean="0"/>
              <a:t>Sigth</a:t>
            </a:r>
            <a:r>
              <a:rPr lang="fr-FR" dirty="0" smtClean="0"/>
              <a:t>), c'est un élément crucial en transmission point à point.</a:t>
            </a:r>
          </a:p>
          <a:p>
            <a:pPr lvl="1"/>
            <a:endParaRPr lang="fr-FR" dirty="0" smtClean="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460</a:t>
            </a:fld>
            <a:endParaRPr lang="fr-BE" dirty="0"/>
          </a:p>
        </p:txBody>
      </p:sp>
      <p:grpSp>
        <p:nvGrpSpPr>
          <p:cNvPr id="15" name="Groupe 14"/>
          <p:cNvGrpSpPr/>
          <p:nvPr/>
        </p:nvGrpSpPr>
        <p:grpSpPr>
          <a:xfrm>
            <a:off x="4070311" y="3016852"/>
            <a:ext cx="5216493" cy="2674013"/>
            <a:chOff x="4070311" y="3016852"/>
            <a:chExt cx="5216493" cy="2674013"/>
          </a:xfrm>
        </p:grpSpPr>
        <p:pic>
          <p:nvPicPr>
            <p:cNvPr id="7170" name="Picture 2" descr="Zone de Fresnel: D est la distance entre l'émetteur et le récepteur, r est le rayon de la zone de Fres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410" y="3016852"/>
              <a:ext cx="4571110" cy="228555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4070311" y="5229200"/>
              <a:ext cx="5216493" cy="461665"/>
            </a:xfrm>
            <a:prstGeom prst="rect">
              <a:avLst/>
            </a:prstGeom>
            <a:noFill/>
          </p:spPr>
          <p:txBody>
            <a:bodyPr wrap="none" rtlCol="0">
              <a:spAutoFit/>
            </a:bodyPr>
            <a:lstStyle/>
            <a:p>
              <a:r>
                <a:rPr lang="fr-FR" sz="800" dirty="0" smtClean="0"/>
                <a:t>Sources : </a:t>
              </a:r>
            </a:p>
            <a:p>
              <a:r>
                <a:rPr lang="fr-FR" sz="800" dirty="0" smtClean="0"/>
                <a:t>Fresnel : https</a:t>
              </a:r>
              <a:r>
                <a:rPr lang="fr-FR" sz="800" dirty="0"/>
                <a:t>://</a:t>
              </a:r>
              <a:r>
                <a:rPr lang="fr-FR" sz="800" dirty="0" smtClean="0"/>
                <a:t>upload.wikimedia.org/wikipedia/commons/thumb/d/d6/FresnelSVG.svg/800px-FresnelSVG.svg.png, copié à l'identique.</a:t>
              </a:r>
            </a:p>
            <a:p>
              <a:r>
                <a:rPr lang="fr-FR" sz="800" dirty="0"/>
                <a:t>Arbre : https://pixabay.com/fr/arbres-%C3%A0-feuilles-caduques-des-for%C3%AAts-154168/</a:t>
              </a:r>
            </a:p>
          </p:txBody>
        </p:sp>
        <p:sp>
          <p:nvSpPr>
            <p:cNvPr id="8" name="ZoneTexte 7"/>
            <p:cNvSpPr txBox="1"/>
            <p:nvPr/>
          </p:nvSpPr>
          <p:spPr>
            <a:xfrm>
              <a:off x="8203193" y="5144000"/>
              <a:ext cx="854721" cy="246221"/>
            </a:xfrm>
            <a:prstGeom prst="rect">
              <a:avLst/>
            </a:prstGeom>
            <a:noFill/>
          </p:spPr>
          <p:txBody>
            <a:bodyPr wrap="none" rtlCol="0">
              <a:spAutoFit/>
            </a:bodyPr>
            <a:lstStyle/>
            <a:p>
              <a:r>
                <a:rPr lang="fr-FR" sz="1000" dirty="0">
                  <a:hlinkClick r:id="rId4"/>
                </a:rPr>
                <a:t>CC BY-SA 3.0</a:t>
              </a:r>
              <a:endParaRPr lang="fr-FR" sz="1000" dirty="0"/>
            </a:p>
          </p:txBody>
        </p:sp>
      </p:grpSp>
      <p:sp>
        <p:nvSpPr>
          <p:cNvPr id="12" name="Espace réservé du contenu 2"/>
          <p:cNvSpPr txBox="1">
            <a:spLocks/>
          </p:cNvSpPr>
          <p:nvPr/>
        </p:nvSpPr>
        <p:spPr>
          <a:xfrm>
            <a:off x="457200" y="2702575"/>
            <a:ext cx="4474840" cy="288666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fr-FR" dirty="0" smtClean="0"/>
              <a:t>L'Ellipsoïde de Fresnel délimite la région de l'espace où est véhiculée la plus grande partie de l'énergie du signal.</a:t>
            </a:r>
          </a:p>
          <a:p>
            <a:pPr lvl="1"/>
            <a:r>
              <a:rPr lang="fr-FR" dirty="0" smtClean="0"/>
              <a:t>Si les obstacles de cette zone ne bloquent pas plus de 40% du signal (20% avec marge), la propagation se passe comme dans les conditions de la propagation en espace libre.</a:t>
            </a:r>
          </a:p>
          <a:p>
            <a:pPr lvl="1"/>
            <a:endParaRPr lang="fr-FR" dirty="0" smtClean="0"/>
          </a:p>
        </p:txBody>
      </p:sp>
      <p:pic>
        <p:nvPicPr>
          <p:cNvPr id="11" name="Image 10"/>
          <p:cNvPicPr>
            <a:picLocks noChangeAspect="1"/>
          </p:cNvPicPr>
          <p:nvPr/>
        </p:nvPicPr>
        <p:blipFill>
          <a:blip r:embed="rId5"/>
          <a:stretch>
            <a:fillRect/>
          </a:stretch>
        </p:blipFill>
        <p:spPr>
          <a:xfrm>
            <a:off x="2104819" y="5455223"/>
            <a:ext cx="1209675" cy="504825"/>
          </a:xfrm>
          <a:prstGeom prst="rect">
            <a:avLst/>
          </a:prstGeom>
        </p:spPr>
      </p:pic>
      <p:sp>
        <p:nvSpPr>
          <p:cNvPr id="9" name="ZoneTexte 8"/>
          <p:cNvSpPr txBox="1"/>
          <p:nvPr/>
        </p:nvSpPr>
        <p:spPr>
          <a:xfrm>
            <a:off x="5365579" y="2752152"/>
            <a:ext cx="3179075" cy="369332"/>
          </a:xfrm>
          <a:prstGeom prst="rect">
            <a:avLst/>
          </a:prstGeom>
          <a:noFill/>
        </p:spPr>
        <p:txBody>
          <a:bodyPr wrap="none" rtlCol="0">
            <a:spAutoFit/>
          </a:bodyPr>
          <a:lstStyle/>
          <a:p>
            <a:r>
              <a:rPr lang="fr-FR" dirty="0" smtClean="0">
                <a:solidFill>
                  <a:srgbClr val="00B050"/>
                </a:solidFill>
              </a:rPr>
              <a:t>Visual </a:t>
            </a:r>
            <a:r>
              <a:rPr lang="fr-FR" dirty="0">
                <a:solidFill>
                  <a:srgbClr val="00B050"/>
                </a:solidFill>
              </a:rPr>
              <a:t>line of </a:t>
            </a:r>
            <a:r>
              <a:rPr lang="fr-FR" dirty="0" err="1">
                <a:solidFill>
                  <a:srgbClr val="00B050"/>
                </a:solidFill>
              </a:rPr>
              <a:t>sight</a:t>
            </a:r>
            <a:r>
              <a:rPr lang="fr-FR" dirty="0">
                <a:solidFill>
                  <a:srgbClr val="00B050"/>
                </a:solidFill>
              </a:rPr>
              <a:t> ≠ RF line of </a:t>
            </a:r>
            <a:r>
              <a:rPr lang="fr-FR" dirty="0" err="1">
                <a:solidFill>
                  <a:srgbClr val="00B050"/>
                </a:solidFill>
              </a:rPr>
              <a:t>sight</a:t>
            </a:r>
            <a:endParaRPr lang="fr-FR" dirty="0">
              <a:solidFill>
                <a:srgbClr val="00B050"/>
              </a:solidFill>
            </a:endParaRPr>
          </a:p>
        </p:txBody>
      </p:sp>
      <p:grpSp>
        <p:nvGrpSpPr>
          <p:cNvPr id="10" name="Groupe 9"/>
          <p:cNvGrpSpPr/>
          <p:nvPr/>
        </p:nvGrpSpPr>
        <p:grpSpPr>
          <a:xfrm>
            <a:off x="4873263" y="3824858"/>
            <a:ext cx="3417923" cy="2363117"/>
            <a:chOff x="4873263" y="3824858"/>
            <a:chExt cx="3417923" cy="2363117"/>
          </a:xfrm>
        </p:grpSpPr>
        <p:pic>
          <p:nvPicPr>
            <p:cNvPr id="13" name="Image 12"/>
            <p:cNvPicPr>
              <a:picLocks noChangeAspect="1"/>
            </p:cNvPicPr>
            <p:nvPr/>
          </p:nvPicPr>
          <p:blipFill>
            <a:blip r:embed="rId6"/>
            <a:stretch>
              <a:fillRect/>
            </a:stretch>
          </p:blipFill>
          <p:spPr>
            <a:xfrm>
              <a:off x="7498796" y="3824858"/>
              <a:ext cx="673604" cy="668596"/>
            </a:xfrm>
            <a:prstGeom prst="rect">
              <a:avLst/>
            </a:prstGeom>
          </p:spPr>
        </p:pic>
        <p:sp>
          <p:nvSpPr>
            <p:cNvPr id="14" name="ZoneTexte 13"/>
            <p:cNvSpPr txBox="1"/>
            <p:nvPr/>
          </p:nvSpPr>
          <p:spPr>
            <a:xfrm>
              <a:off x="4873263" y="5818643"/>
              <a:ext cx="3417923" cy="369332"/>
            </a:xfrm>
            <a:prstGeom prst="rect">
              <a:avLst/>
            </a:prstGeom>
            <a:noFill/>
          </p:spPr>
          <p:txBody>
            <a:bodyPr wrap="none" rtlCol="0">
              <a:spAutoFit/>
            </a:bodyPr>
            <a:lstStyle/>
            <a:p>
              <a:r>
                <a:rPr lang="fr-FR" dirty="0" smtClean="0">
                  <a:solidFill>
                    <a:schemeClr val="accent2">
                      <a:lumMod val="75000"/>
                    </a:schemeClr>
                  </a:solidFill>
                </a:rPr>
                <a:t>Les arbres poussent ? </a:t>
              </a:r>
              <a:r>
                <a:rPr lang="fr-FR" dirty="0" smtClean="0">
                  <a:solidFill>
                    <a:schemeClr val="accent2">
                      <a:lumMod val="75000"/>
                    </a:schemeClr>
                  </a:solidFill>
                  <a:sym typeface="Wingdings" panose="05000000000000000000" pitchFamily="2" charset="2"/>
                </a:rPr>
                <a:t> marge à 0%</a:t>
              </a:r>
              <a:endParaRPr lang="fr-FR" dirty="0">
                <a:solidFill>
                  <a:schemeClr val="accent2">
                    <a:lumMod val="75000"/>
                  </a:schemeClr>
                </a:solidFill>
              </a:endParaRPr>
            </a:p>
          </p:txBody>
        </p:sp>
        <p:cxnSp>
          <p:nvCxnSpPr>
            <p:cNvPr id="16" name="Connecteur droit avec flèche 15"/>
            <p:cNvCxnSpPr>
              <a:stCxn id="14" idx="0"/>
            </p:cNvCxnSpPr>
            <p:nvPr/>
          </p:nvCxnSpPr>
          <p:spPr>
            <a:xfrm flipV="1">
              <a:off x="6582225" y="4381529"/>
              <a:ext cx="1253373" cy="1437114"/>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352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incidents de propagation</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Pertes de transmission</a:t>
            </a:r>
          </a:p>
          <a:p>
            <a:pPr lvl="1"/>
            <a:r>
              <a:rPr lang="fr-FR" dirty="0">
                <a:solidFill>
                  <a:srgbClr val="0070C0"/>
                </a:solidFill>
              </a:rPr>
              <a:t>Free </a:t>
            </a:r>
            <a:r>
              <a:rPr lang="fr-FR" dirty="0" err="1">
                <a:solidFill>
                  <a:srgbClr val="0070C0"/>
                </a:solidFill>
              </a:rPr>
              <a:t>S</a:t>
            </a:r>
            <a:r>
              <a:rPr lang="fr-FR" dirty="0" err="1" smtClean="0">
                <a:solidFill>
                  <a:srgbClr val="0070C0"/>
                </a:solidFill>
              </a:rPr>
              <a:t>pace</a:t>
            </a:r>
            <a:r>
              <a:rPr lang="fr-FR" dirty="0" smtClean="0">
                <a:solidFill>
                  <a:srgbClr val="0070C0"/>
                </a:solidFill>
              </a:rPr>
              <a:t> P</a:t>
            </a:r>
            <a:r>
              <a:rPr lang="fr-FR" dirty="0">
                <a:solidFill>
                  <a:srgbClr val="0070C0"/>
                </a:solidFill>
              </a:rPr>
              <a:t>a</a:t>
            </a:r>
            <a:r>
              <a:rPr lang="fr-FR" dirty="0" smtClean="0">
                <a:solidFill>
                  <a:srgbClr val="0070C0"/>
                </a:solidFill>
              </a:rPr>
              <a:t>th </a:t>
            </a:r>
            <a:r>
              <a:rPr lang="fr-FR" dirty="0" err="1" smtClean="0">
                <a:solidFill>
                  <a:srgbClr val="0070C0"/>
                </a:solidFill>
              </a:rPr>
              <a:t>Loss</a:t>
            </a:r>
            <a:r>
              <a:rPr lang="fr-FR" dirty="0" smtClean="0">
                <a:solidFill>
                  <a:srgbClr val="0070C0"/>
                </a:solidFill>
              </a:rPr>
              <a:t> (FSPL)</a:t>
            </a:r>
          </a:p>
          <a:p>
            <a:pPr lvl="2"/>
            <a:r>
              <a:rPr lang="fr-FR" dirty="0" smtClean="0"/>
              <a:t>Sans obstacles, la puissance du signal est inversement proportionnelle au carré de la distance parcourue.</a:t>
            </a:r>
          </a:p>
          <a:p>
            <a:pPr marL="914400" lvl="2" indent="0">
              <a:buNone/>
            </a:pPr>
            <a:r>
              <a:rPr lang="fr-FR" dirty="0" smtClean="0">
                <a:sym typeface="Wingdings" panose="05000000000000000000" pitchFamily="2" charset="2"/>
              </a:rPr>
              <a:t>      </a:t>
            </a:r>
            <a:r>
              <a:rPr lang="fr-FR" dirty="0" smtClean="0"/>
              <a:t>Distance doublée, réception d'un quart de la puissance du signal. </a:t>
            </a:r>
          </a:p>
          <a:p>
            <a:pPr lvl="1"/>
            <a:r>
              <a:rPr lang="fr-FR" dirty="0" smtClean="0">
                <a:solidFill>
                  <a:srgbClr val="0070C0"/>
                </a:solidFill>
              </a:rPr>
              <a:t>Variable rate </a:t>
            </a:r>
            <a:r>
              <a:rPr lang="fr-FR" dirty="0" err="1" smtClean="0">
                <a:solidFill>
                  <a:srgbClr val="0070C0"/>
                </a:solidFill>
              </a:rPr>
              <a:t>shifting</a:t>
            </a:r>
            <a:endParaRPr lang="fr-FR" dirty="0" smtClean="0">
              <a:solidFill>
                <a:srgbClr val="0070C0"/>
              </a:solidFill>
            </a:endParaRPr>
          </a:p>
          <a:p>
            <a:pPr lvl="2"/>
            <a:r>
              <a:rPr lang="fr-FR" dirty="0" smtClean="0"/>
              <a:t>Plus le débit est important, plus la distance de réception sera faible.</a:t>
            </a:r>
          </a:p>
          <a:p>
            <a:pPr marL="914400" lvl="2" indent="0">
              <a:buNone/>
            </a:pPr>
            <a:r>
              <a:rPr lang="fr-FR" dirty="0" smtClean="0">
                <a:sym typeface="Wingdings" panose="05000000000000000000" pitchFamily="2" charset="2"/>
              </a:rPr>
              <a:t>      voir sensibilité du récepteur</a:t>
            </a:r>
            <a:endParaRPr lang="fr-FR" dirty="0" smtClean="0"/>
          </a:p>
          <a:p>
            <a:pPr lvl="1"/>
            <a:r>
              <a:rPr lang="fr-FR" dirty="0" smtClean="0">
                <a:solidFill>
                  <a:srgbClr val="0070C0"/>
                </a:solidFill>
              </a:rPr>
              <a:t>Fréquence </a:t>
            </a:r>
          </a:p>
          <a:p>
            <a:pPr lvl="2"/>
            <a:r>
              <a:rPr lang="fr-FR" dirty="0" smtClean="0"/>
              <a:t>Plus la fréquence est élevée, plus l'onde s'atténue rapidement. </a:t>
            </a:r>
          </a:p>
          <a:p>
            <a:pPr lvl="1"/>
            <a:r>
              <a:rPr lang="fr-FR" dirty="0" smtClean="0">
                <a:solidFill>
                  <a:srgbClr val="00B050"/>
                </a:solidFill>
              </a:rPr>
              <a:t>Conclusion</a:t>
            </a:r>
          </a:p>
          <a:p>
            <a:pPr lvl="2"/>
            <a:r>
              <a:rPr lang="fr-FR" dirty="0" smtClean="0"/>
              <a:t>Meilleur débit = plus haute fréquence et plus haut "débit".</a:t>
            </a:r>
          </a:p>
          <a:p>
            <a:pPr lvl="2"/>
            <a:r>
              <a:rPr lang="fr-FR" dirty="0" smtClean="0"/>
              <a:t>Meilleure portée = plus faible fréquence et plus faible débit. </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461</a:t>
            </a:fld>
            <a:endParaRPr lang="fr-BE" dirty="0"/>
          </a:p>
        </p:txBody>
      </p:sp>
    </p:spTree>
    <p:extLst>
      <p:ext uri="{BB962C8B-B14F-4D97-AF65-F5344CB8AC3E}">
        <p14:creationId xmlns:p14="http://schemas.microsoft.com/office/powerpoint/2010/main" val="2427292348"/>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incidents de propagation</a:t>
            </a:r>
          </a:p>
        </p:txBody>
      </p:sp>
      <p:sp>
        <p:nvSpPr>
          <p:cNvPr id="3" name="Espace réservé du contenu 2"/>
          <p:cNvSpPr>
            <a:spLocks noGrp="1"/>
          </p:cNvSpPr>
          <p:nvPr>
            <p:ph idx="1"/>
          </p:nvPr>
        </p:nvSpPr>
        <p:spPr>
          <a:xfrm>
            <a:off x="457200" y="1412776"/>
            <a:ext cx="5338936" cy="4713387"/>
          </a:xfrm>
        </p:spPr>
        <p:txBody>
          <a:bodyPr>
            <a:normAutofit/>
          </a:bodyPr>
          <a:lstStyle/>
          <a:p>
            <a:r>
              <a:rPr lang="fr-FR" dirty="0">
                <a:solidFill>
                  <a:schemeClr val="accent6">
                    <a:lumMod val="75000"/>
                  </a:schemeClr>
                </a:solidFill>
              </a:rPr>
              <a:t>RSSI et </a:t>
            </a:r>
            <a:r>
              <a:rPr lang="fr-FR" dirty="0" smtClean="0">
                <a:solidFill>
                  <a:schemeClr val="accent6">
                    <a:lumMod val="75000"/>
                  </a:schemeClr>
                </a:solidFill>
              </a:rPr>
              <a:t>SNR</a:t>
            </a:r>
            <a:endParaRPr lang="fr-FR" dirty="0">
              <a:solidFill>
                <a:schemeClr val="accent6">
                  <a:lumMod val="75000"/>
                </a:schemeClr>
              </a:solidFill>
            </a:endParaRPr>
          </a:p>
          <a:p>
            <a:pPr lvl="1"/>
            <a:r>
              <a:rPr lang="fr-FR" dirty="0" err="1" smtClean="0">
                <a:solidFill>
                  <a:srgbClr val="0070C0"/>
                </a:solidFill>
              </a:rPr>
              <a:t>Received</a:t>
            </a:r>
            <a:r>
              <a:rPr lang="fr-FR" dirty="0" smtClean="0">
                <a:solidFill>
                  <a:srgbClr val="0070C0"/>
                </a:solidFill>
              </a:rPr>
              <a:t> Signal </a:t>
            </a:r>
            <a:r>
              <a:rPr lang="fr-FR" dirty="0" err="1" smtClean="0">
                <a:solidFill>
                  <a:srgbClr val="0070C0"/>
                </a:solidFill>
              </a:rPr>
              <a:t>Strength</a:t>
            </a:r>
            <a:r>
              <a:rPr lang="fr-FR" dirty="0" smtClean="0">
                <a:solidFill>
                  <a:srgbClr val="0070C0"/>
                </a:solidFill>
              </a:rPr>
              <a:t> </a:t>
            </a:r>
            <a:r>
              <a:rPr lang="fr-FR" dirty="0" err="1" smtClean="0">
                <a:solidFill>
                  <a:srgbClr val="0070C0"/>
                </a:solidFill>
              </a:rPr>
              <a:t>Indicator</a:t>
            </a:r>
            <a:r>
              <a:rPr lang="fr-FR" dirty="0" smtClean="0">
                <a:solidFill>
                  <a:srgbClr val="0070C0"/>
                </a:solidFill>
              </a:rPr>
              <a:t>.</a:t>
            </a:r>
          </a:p>
          <a:p>
            <a:pPr lvl="2"/>
            <a:r>
              <a:rPr lang="fr-FR" dirty="0" smtClean="0"/>
              <a:t>Mesure qui décrit la quantité de puissance du signal qui arrive au niveau du récepteur.</a:t>
            </a:r>
          </a:p>
          <a:p>
            <a:pPr lvl="1"/>
            <a:r>
              <a:rPr lang="fr-FR" dirty="0">
                <a:solidFill>
                  <a:srgbClr val="0070C0"/>
                </a:solidFill>
              </a:rPr>
              <a:t>V</a:t>
            </a:r>
            <a:r>
              <a:rPr lang="fr-FR" dirty="0" smtClean="0">
                <a:solidFill>
                  <a:srgbClr val="0070C0"/>
                </a:solidFill>
              </a:rPr>
              <a:t>aleur du RSSI </a:t>
            </a:r>
          </a:p>
          <a:p>
            <a:pPr lvl="2"/>
            <a:r>
              <a:rPr lang="fr-FR" dirty="0" smtClean="0"/>
              <a:t>Peut être exprimée en une échelle décimale (par exemple) entre 0 et 255. Chaque valeur correspondant à une valeur en dBm.</a:t>
            </a:r>
          </a:p>
          <a:p>
            <a:pPr lvl="2"/>
            <a:r>
              <a:rPr lang="fr-FR" dirty="0" smtClean="0"/>
              <a:t>Le RSSI peut également être directement exprimé en dBm. </a:t>
            </a:r>
          </a:p>
          <a:p>
            <a:pPr lvl="2"/>
            <a:r>
              <a:rPr lang="fr-FR" dirty="0" smtClean="0"/>
              <a:t>En Wi-Fi les valeurs usuelles de RSSI pour une station varient de </a:t>
            </a:r>
            <a:r>
              <a:rPr lang="pt-BR" dirty="0"/>
              <a:t>-</a:t>
            </a:r>
            <a:r>
              <a:rPr lang="pt-BR" dirty="0" smtClean="0"/>
              <a:t>30 à </a:t>
            </a:r>
            <a:r>
              <a:rPr lang="pt-BR" dirty="0"/>
              <a:t>-</a:t>
            </a:r>
            <a:r>
              <a:rPr lang="pt-BR" dirty="0" smtClean="0"/>
              <a:t>90 dBm.</a:t>
            </a:r>
          </a:p>
          <a:p>
            <a:pPr lvl="2"/>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462</a:t>
            </a:fld>
            <a:endParaRPr lang="fr-BE" dirty="0"/>
          </a:p>
        </p:txBody>
      </p:sp>
      <p:grpSp>
        <p:nvGrpSpPr>
          <p:cNvPr id="10" name="Groupe 9"/>
          <p:cNvGrpSpPr/>
          <p:nvPr/>
        </p:nvGrpSpPr>
        <p:grpSpPr>
          <a:xfrm>
            <a:off x="5405264" y="1412776"/>
            <a:ext cx="3759362" cy="4818214"/>
            <a:chOff x="5405264" y="1412776"/>
            <a:chExt cx="3759362" cy="4818214"/>
          </a:xfrm>
        </p:grpSpPr>
        <p:pic>
          <p:nvPicPr>
            <p:cNvPr id="7" name="Image 6"/>
            <p:cNvPicPr>
              <a:picLocks noChangeAspect="1"/>
            </p:cNvPicPr>
            <p:nvPr/>
          </p:nvPicPr>
          <p:blipFill>
            <a:blip r:embed="rId3"/>
            <a:stretch>
              <a:fillRect/>
            </a:stretch>
          </p:blipFill>
          <p:spPr>
            <a:xfrm>
              <a:off x="5691846" y="1556792"/>
              <a:ext cx="3344650" cy="4503254"/>
            </a:xfrm>
            <a:prstGeom prst="rect">
              <a:avLst/>
            </a:prstGeom>
          </p:spPr>
        </p:pic>
        <p:sp>
          <p:nvSpPr>
            <p:cNvPr id="8" name="Rectangle 7"/>
            <p:cNvSpPr/>
            <p:nvPr/>
          </p:nvSpPr>
          <p:spPr>
            <a:xfrm>
              <a:off x="7812360" y="1412776"/>
              <a:ext cx="874440" cy="22322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5405264" y="6015546"/>
              <a:ext cx="3759362" cy="215444"/>
            </a:xfrm>
            <a:prstGeom prst="rect">
              <a:avLst/>
            </a:prstGeom>
            <a:noFill/>
          </p:spPr>
          <p:txBody>
            <a:bodyPr wrap="none" rtlCol="0">
              <a:spAutoFit/>
            </a:bodyPr>
            <a:lstStyle/>
            <a:p>
              <a:r>
                <a:rPr lang="fr-FR" sz="800" dirty="0" smtClean="0"/>
                <a:t>Source : </a:t>
              </a:r>
              <a:r>
                <a:rPr lang="fr-FR" sz="800" dirty="0"/>
                <a:t>http://magumataishi.cocolog-nifty.com/photos/uncategorized/2010/12/12/snag0007.jpg</a:t>
              </a:r>
            </a:p>
          </p:txBody>
        </p:sp>
      </p:grpSp>
    </p:spTree>
    <p:extLst>
      <p:ext uri="{BB962C8B-B14F-4D97-AF65-F5344CB8AC3E}">
        <p14:creationId xmlns:p14="http://schemas.microsoft.com/office/powerpoint/2010/main" val="2601942989"/>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incidents de propagation</a:t>
            </a:r>
          </a:p>
        </p:txBody>
      </p:sp>
      <p:sp>
        <p:nvSpPr>
          <p:cNvPr id="3" name="Espace réservé du contenu 2"/>
          <p:cNvSpPr>
            <a:spLocks noGrp="1"/>
          </p:cNvSpPr>
          <p:nvPr>
            <p:ph idx="1"/>
          </p:nvPr>
        </p:nvSpPr>
        <p:spPr>
          <a:xfrm>
            <a:off x="457200" y="1412776"/>
            <a:ext cx="8075240" cy="4713387"/>
          </a:xfrm>
        </p:spPr>
        <p:txBody>
          <a:bodyPr/>
          <a:lstStyle/>
          <a:p>
            <a:r>
              <a:rPr lang="fr-FR" dirty="0">
                <a:solidFill>
                  <a:schemeClr val="accent6">
                    <a:lumMod val="75000"/>
                  </a:schemeClr>
                </a:solidFill>
              </a:rPr>
              <a:t>RSSI et SNR</a:t>
            </a:r>
          </a:p>
          <a:p>
            <a:pPr lvl="1"/>
            <a:r>
              <a:rPr lang="pt-BR" dirty="0" smtClean="0">
                <a:solidFill>
                  <a:srgbClr val="0070C0"/>
                </a:solidFill>
              </a:rPr>
              <a:t>Utilisationspar les appareils</a:t>
            </a:r>
            <a:endParaRPr lang="pt-BR" dirty="0">
              <a:solidFill>
                <a:srgbClr val="0070C0"/>
              </a:solidFill>
            </a:endParaRPr>
          </a:p>
          <a:p>
            <a:pPr lvl="2"/>
            <a:r>
              <a:rPr lang="fr-FR" dirty="0"/>
              <a:t>Pour sélectionner une antenne </a:t>
            </a:r>
            <a:r>
              <a:rPr lang="fr-FR" dirty="0" smtClean="0"/>
              <a:t>de réception parmi </a:t>
            </a:r>
            <a:r>
              <a:rPr lang="fr-FR" dirty="0"/>
              <a:t>plusieurs.</a:t>
            </a:r>
          </a:p>
          <a:p>
            <a:pPr lvl="2"/>
            <a:r>
              <a:rPr lang="fr-FR" dirty="0" smtClean="0"/>
              <a:t>Pour </a:t>
            </a:r>
            <a:r>
              <a:rPr lang="fr-FR" dirty="0"/>
              <a:t>préparer et décider les </a:t>
            </a:r>
            <a:r>
              <a:rPr lang="fr-FR" dirty="0" err="1"/>
              <a:t>handovers</a:t>
            </a:r>
            <a:r>
              <a:rPr lang="fr-FR" dirty="0"/>
              <a:t> en comparant les niveaux des signaux reçus de l’ancienne et de la nouvelle cellule radio. </a:t>
            </a:r>
          </a:p>
          <a:p>
            <a:pPr lvl="2"/>
            <a:r>
              <a:rPr lang="fr-FR" dirty="0" smtClean="0"/>
              <a:t>Pour la </a:t>
            </a:r>
            <a:r>
              <a:rPr lang="fr-FR" dirty="0"/>
              <a:t>géolocalisation en </a:t>
            </a:r>
            <a:r>
              <a:rPr lang="fr-FR" dirty="0" smtClean="0"/>
              <a:t>intérieur, notamment la détection de points d'accès pirates (rogues AP).</a:t>
            </a:r>
            <a:endParaRPr lang="fr-FR" dirty="0"/>
          </a:p>
          <a:p>
            <a:pPr lvl="2"/>
            <a:r>
              <a:rPr lang="fr-FR" dirty="0" smtClean="0"/>
              <a:t>Dans </a:t>
            </a:r>
            <a:r>
              <a:rPr lang="fr-FR" dirty="0"/>
              <a:t>l’algorithme CSMA/CA </a:t>
            </a:r>
            <a:r>
              <a:rPr lang="fr-FR" dirty="0" smtClean="0"/>
              <a:t>pour vérifier</a:t>
            </a:r>
            <a:r>
              <a:rPr lang="fr-FR" dirty="0"/>
              <a:t>, avant d’émettre, que le canal radio est libre en mesurant le RSSI sur ce </a:t>
            </a:r>
            <a:r>
              <a:rPr lang="fr-FR" dirty="0" smtClean="0"/>
              <a:t>canal.</a:t>
            </a:r>
            <a:endParaRPr lang="fr-FR" dirty="0"/>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463</a:t>
            </a:fld>
            <a:endParaRPr lang="fr-BE" dirty="0"/>
          </a:p>
        </p:txBody>
      </p:sp>
    </p:spTree>
    <p:extLst>
      <p:ext uri="{BB962C8B-B14F-4D97-AF65-F5344CB8AC3E}">
        <p14:creationId xmlns:p14="http://schemas.microsoft.com/office/powerpoint/2010/main" val="2897541356"/>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incidents de propagation</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 de monitoring avec Cisco WCS</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464</a:t>
            </a:fld>
            <a:endParaRPr lang="fr-BE" dirty="0"/>
          </a:p>
        </p:txBody>
      </p:sp>
      <p:grpSp>
        <p:nvGrpSpPr>
          <p:cNvPr id="9" name="Groupe 8"/>
          <p:cNvGrpSpPr/>
          <p:nvPr/>
        </p:nvGrpSpPr>
        <p:grpSpPr>
          <a:xfrm>
            <a:off x="1285503" y="1883966"/>
            <a:ext cx="6670873" cy="4473029"/>
            <a:chOff x="1285503" y="1883966"/>
            <a:chExt cx="6670873" cy="4473029"/>
          </a:xfrm>
        </p:grpSpPr>
        <p:pic>
          <p:nvPicPr>
            <p:cNvPr id="7" name="Image 6"/>
            <p:cNvPicPr>
              <a:picLocks noChangeAspect="1"/>
            </p:cNvPicPr>
            <p:nvPr/>
          </p:nvPicPr>
          <p:blipFill>
            <a:blip r:embed="rId3"/>
            <a:stretch>
              <a:fillRect/>
            </a:stretch>
          </p:blipFill>
          <p:spPr>
            <a:xfrm>
              <a:off x="1376624" y="1883966"/>
              <a:ext cx="6579752" cy="4065314"/>
            </a:xfrm>
            <a:prstGeom prst="rect">
              <a:avLst/>
            </a:prstGeom>
          </p:spPr>
        </p:pic>
        <p:sp>
          <p:nvSpPr>
            <p:cNvPr id="8" name="ZoneTexte 7"/>
            <p:cNvSpPr txBox="1"/>
            <p:nvPr/>
          </p:nvSpPr>
          <p:spPr>
            <a:xfrm>
              <a:off x="1285503" y="5895330"/>
              <a:ext cx="4283545" cy="461665"/>
            </a:xfrm>
            <a:prstGeom prst="rect">
              <a:avLst/>
            </a:prstGeom>
            <a:noFill/>
          </p:spPr>
          <p:txBody>
            <a:bodyPr wrap="none" rtlCol="0">
              <a:spAutoFit/>
            </a:bodyPr>
            <a:lstStyle/>
            <a:p>
              <a:r>
                <a:rPr lang="fr-FR" sz="800" dirty="0" smtClean="0"/>
                <a:t>Source :  Cisco System Inc., Cisco </a:t>
              </a:r>
              <a:r>
                <a:rPr lang="fr-FR" sz="800" dirty="0" err="1"/>
                <a:t>Context-Aware</a:t>
              </a:r>
              <a:r>
                <a:rPr lang="fr-FR" sz="800" dirty="0"/>
                <a:t> </a:t>
              </a:r>
              <a:r>
                <a:rPr lang="fr-FR" sz="800" dirty="0" smtClean="0"/>
                <a:t>Service Configuration Guide, release 7.0, 2010 </a:t>
              </a:r>
            </a:p>
            <a:p>
              <a:r>
                <a:rPr lang="fr-FR" sz="800" dirty="0" smtClean="0"/>
                <a:t>[ en </a:t>
              </a:r>
              <a:r>
                <a:rPr lang="fr-FR" sz="800" dirty="0" err="1" smtClean="0"/>
                <a:t>migne</a:t>
              </a:r>
              <a:r>
                <a:rPr lang="fr-FR" sz="800" dirty="0"/>
                <a:t>] http://www.cisco.com/c/en/us/td/docs/wireless/mse/3350/7-0/CAS/configuration/guide/CAS_70.pdf</a:t>
              </a:r>
            </a:p>
            <a:p>
              <a:endParaRPr lang="fr-FR" sz="800" dirty="0"/>
            </a:p>
          </p:txBody>
        </p:sp>
      </p:grpSp>
    </p:spTree>
    <p:extLst>
      <p:ext uri="{BB962C8B-B14F-4D97-AF65-F5344CB8AC3E}">
        <p14:creationId xmlns:p14="http://schemas.microsoft.com/office/powerpoint/2010/main" val="3356508506"/>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antennes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Antenne</a:t>
            </a:r>
          </a:p>
          <a:p>
            <a:pPr lvl="1"/>
            <a:r>
              <a:rPr lang="fr-FR" dirty="0" smtClean="0">
                <a:solidFill>
                  <a:srgbClr val="0070C0"/>
                </a:solidFill>
              </a:rPr>
              <a:t>Rôle</a:t>
            </a:r>
          </a:p>
          <a:p>
            <a:pPr lvl="2"/>
            <a:r>
              <a:rPr lang="fr-FR" dirty="0" smtClean="0"/>
              <a:t>Une antenne converti l'énergie électrique fournie en ondes électromagnétiques et vice versa.</a:t>
            </a:r>
          </a:p>
          <a:p>
            <a:pPr lvl="1"/>
            <a:r>
              <a:rPr lang="fr-FR" dirty="0" smtClean="0">
                <a:solidFill>
                  <a:srgbClr val="0070C0"/>
                </a:solidFill>
              </a:rPr>
              <a:t>Types d'antenne</a:t>
            </a:r>
          </a:p>
          <a:p>
            <a:pPr lvl="2"/>
            <a:r>
              <a:rPr lang="fr-FR" dirty="0" smtClean="0"/>
              <a:t>La manière dont une antenne va rayonner l'énergie dépend de sa forme ainsi que des matériaux qui la compose.</a:t>
            </a:r>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465</a:t>
            </a:fld>
            <a:endParaRPr lang="fr-BE" dirty="0"/>
          </a:p>
        </p:txBody>
      </p:sp>
      <p:grpSp>
        <p:nvGrpSpPr>
          <p:cNvPr id="7" name="Groupe 6"/>
          <p:cNvGrpSpPr/>
          <p:nvPr/>
        </p:nvGrpSpPr>
        <p:grpSpPr>
          <a:xfrm>
            <a:off x="2217577" y="4108457"/>
            <a:ext cx="2432076" cy="1451063"/>
            <a:chOff x="1043608" y="2769445"/>
            <a:chExt cx="2432076" cy="1451063"/>
          </a:xfrm>
        </p:grpSpPr>
        <p:pic>
          <p:nvPicPr>
            <p:cNvPr id="8" name="Picture 6" descr="http://www.rfwel.com/images/antennas/82-59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589" y="2769445"/>
              <a:ext cx="976139" cy="123561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043608" y="4005064"/>
              <a:ext cx="2432076" cy="215444"/>
            </a:xfrm>
            <a:prstGeom prst="rect">
              <a:avLst/>
            </a:prstGeom>
            <a:noFill/>
          </p:spPr>
          <p:txBody>
            <a:bodyPr wrap="none" rtlCol="0">
              <a:spAutoFit/>
            </a:bodyPr>
            <a:lstStyle/>
            <a:p>
              <a:r>
                <a:rPr lang="fr-FR" sz="800" dirty="0"/>
                <a:t>Source : http://www.rfwel.com/images/antennas/82-5906.jpg</a:t>
              </a:r>
            </a:p>
          </p:txBody>
        </p:sp>
      </p:grpSp>
      <p:grpSp>
        <p:nvGrpSpPr>
          <p:cNvPr id="18" name="Groupe 17"/>
          <p:cNvGrpSpPr/>
          <p:nvPr/>
        </p:nvGrpSpPr>
        <p:grpSpPr>
          <a:xfrm>
            <a:off x="35103" y="4710047"/>
            <a:ext cx="4198585" cy="1425512"/>
            <a:chOff x="35103" y="4710047"/>
            <a:chExt cx="4198585" cy="1425512"/>
          </a:xfrm>
        </p:grpSpPr>
        <p:sp>
          <p:nvSpPr>
            <p:cNvPr id="10" name="ZoneTexte 9"/>
            <p:cNvSpPr txBox="1"/>
            <p:nvPr/>
          </p:nvSpPr>
          <p:spPr>
            <a:xfrm>
              <a:off x="35103" y="5920115"/>
              <a:ext cx="4198585" cy="215444"/>
            </a:xfrm>
            <a:prstGeom prst="rect">
              <a:avLst/>
            </a:prstGeom>
            <a:noFill/>
          </p:spPr>
          <p:txBody>
            <a:bodyPr wrap="none" rtlCol="0">
              <a:spAutoFit/>
            </a:bodyPr>
            <a:lstStyle/>
            <a:p>
              <a:r>
                <a:rPr lang="fr-FR" sz="800" dirty="0" smtClean="0"/>
                <a:t>Source </a:t>
              </a:r>
              <a:r>
                <a:rPr lang="fr-FR" sz="800" dirty="0"/>
                <a:t>des images : http://www.andersontec.com/upfile/700-2700Mhz-Antenna-pdf/AI698-2700V11i60A.pdf</a:t>
              </a:r>
            </a:p>
          </p:txBody>
        </p:sp>
        <p:pic>
          <p:nvPicPr>
            <p:cNvPr id="11" name="Image 10"/>
            <p:cNvPicPr>
              <a:picLocks noChangeAspect="1"/>
            </p:cNvPicPr>
            <p:nvPr/>
          </p:nvPicPr>
          <p:blipFill>
            <a:blip r:embed="rId3"/>
            <a:stretch>
              <a:fillRect/>
            </a:stretch>
          </p:blipFill>
          <p:spPr>
            <a:xfrm>
              <a:off x="315753" y="4710047"/>
              <a:ext cx="1610822" cy="1178128"/>
            </a:xfrm>
            <a:prstGeom prst="rect">
              <a:avLst/>
            </a:prstGeom>
          </p:spPr>
        </p:pic>
      </p:grpSp>
      <p:grpSp>
        <p:nvGrpSpPr>
          <p:cNvPr id="17" name="Groupe 16"/>
          <p:cNvGrpSpPr/>
          <p:nvPr/>
        </p:nvGrpSpPr>
        <p:grpSpPr>
          <a:xfrm>
            <a:off x="5472357" y="4582259"/>
            <a:ext cx="3570208" cy="1561836"/>
            <a:chOff x="5472357" y="4582259"/>
            <a:chExt cx="3570208" cy="1561836"/>
          </a:xfrm>
        </p:grpSpPr>
        <p:pic>
          <p:nvPicPr>
            <p:cNvPr id="12" name="Image 11"/>
            <p:cNvPicPr>
              <a:picLocks noChangeAspect="1"/>
            </p:cNvPicPr>
            <p:nvPr/>
          </p:nvPicPr>
          <p:blipFill>
            <a:blip r:embed="rId4"/>
            <a:stretch>
              <a:fillRect/>
            </a:stretch>
          </p:blipFill>
          <p:spPr>
            <a:xfrm>
              <a:off x="7574363" y="4582259"/>
              <a:ext cx="1026705" cy="1328460"/>
            </a:xfrm>
            <a:prstGeom prst="rect">
              <a:avLst/>
            </a:prstGeom>
          </p:spPr>
        </p:pic>
        <p:sp>
          <p:nvSpPr>
            <p:cNvPr id="13" name="ZoneTexte 12"/>
            <p:cNvSpPr txBox="1"/>
            <p:nvPr/>
          </p:nvSpPr>
          <p:spPr>
            <a:xfrm>
              <a:off x="5472357" y="5928651"/>
              <a:ext cx="3570208" cy="215444"/>
            </a:xfrm>
            <a:prstGeom prst="rect">
              <a:avLst/>
            </a:prstGeom>
            <a:noFill/>
          </p:spPr>
          <p:txBody>
            <a:bodyPr wrap="none" rtlCol="0">
              <a:spAutoFit/>
            </a:bodyPr>
            <a:lstStyle/>
            <a:p>
              <a:r>
                <a:rPr lang="fr-FR" sz="800" dirty="0"/>
                <a:t>Source : http://www.comfortsurf.com/images/antenna/Wifi_Grid_24dBi/Grid_Antenna_1.jpg</a:t>
              </a:r>
            </a:p>
          </p:txBody>
        </p:sp>
      </p:grpSp>
      <p:grpSp>
        <p:nvGrpSpPr>
          <p:cNvPr id="16" name="Groupe 15"/>
          <p:cNvGrpSpPr/>
          <p:nvPr/>
        </p:nvGrpSpPr>
        <p:grpSpPr>
          <a:xfrm>
            <a:off x="4682910" y="3866314"/>
            <a:ext cx="2476960" cy="1511306"/>
            <a:chOff x="4432710" y="3952626"/>
            <a:chExt cx="2476960" cy="1511306"/>
          </a:xfrm>
        </p:grpSpPr>
        <p:pic>
          <p:nvPicPr>
            <p:cNvPr id="14" name="Image 13"/>
            <p:cNvPicPr>
              <a:picLocks noChangeAspect="1"/>
            </p:cNvPicPr>
            <p:nvPr/>
          </p:nvPicPr>
          <p:blipFill>
            <a:blip r:embed="rId5"/>
            <a:stretch>
              <a:fillRect/>
            </a:stretch>
          </p:blipFill>
          <p:spPr>
            <a:xfrm>
              <a:off x="4690456" y="3952626"/>
              <a:ext cx="1782151" cy="1307398"/>
            </a:xfrm>
            <a:prstGeom prst="rect">
              <a:avLst/>
            </a:prstGeom>
          </p:spPr>
        </p:pic>
        <p:sp>
          <p:nvSpPr>
            <p:cNvPr id="15" name="ZoneTexte 14"/>
            <p:cNvSpPr txBox="1"/>
            <p:nvPr/>
          </p:nvSpPr>
          <p:spPr>
            <a:xfrm>
              <a:off x="4432710" y="5248488"/>
              <a:ext cx="2476960" cy="215444"/>
            </a:xfrm>
            <a:prstGeom prst="rect">
              <a:avLst/>
            </a:prstGeom>
            <a:noFill/>
          </p:spPr>
          <p:txBody>
            <a:bodyPr wrap="none" rtlCol="0">
              <a:spAutoFit/>
            </a:bodyPr>
            <a:lstStyle/>
            <a:p>
              <a:r>
                <a:rPr lang="fr-FR" sz="800" dirty="0" smtClean="0"/>
                <a:t>Source : http</a:t>
              </a:r>
              <a:r>
                <a:rPr lang="fr-FR" sz="800" dirty="0"/>
                <a:t>://www.cosmtec.com/images/upload/DIPOLE.jpg</a:t>
              </a:r>
            </a:p>
          </p:txBody>
        </p:sp>
      </p:grpSp>
    </p:spTree>
    <p:extLst>
      <p:ext uri="{BB962C8B-B14F-4D97-AF65-F5344CB8AC3E}">
        <p14:creationId xmlns:p14="http://schemas.microsoft.com/office/powerpoint/2010/main" val="2029517506"/>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Caractéristiques des antennes</a:t>
            </a:r>
            <a:endParaRPr lang="fr-FR" dirty="0"/>
          </a:p>
        </p:txBody>
      </p:sp>
      <p:sp>
        <p:nvSpPr>
          <p:cNvPr id="3" name="Espace réservé du contenu 2"/>
          <p:cNvSpPr>
            <a:spLocks noGrp="1"/>
          </p:cNvSpPr>
          <p:nvPr>
            <p:ph idx="1"/>
          </p:nvPr>
        </p:nvSpPr>
        <p:spPr/>
        <p:txBody>
          <a:bodyPr/>
          <a:lstStyle/>
          <a:p>
            <a:pPr marL="457200" indent="-457200">
              <a:buFont typeface="+mj-lt"/>
              <a:buAutoNum type="arabicPeriod"/>
            </a:pPr>
            <a:r>
              <a:rPr lang="fr-FR" dirty="0" smtClean="0">
                <a:solidFill>
                  <a:schemeClr val="accent6">
                    <a:lumMod val="75000"/>
                  </a:schemeClr>
                </a:solidFill>
              </a:rPr>
              <a:t>Résistance de rayonnement</a:t>
            </a:r>
          </a:p>
          <a:p>
            <a:pPr lvl="1"/>
            <a:r>
              <a:rPr lang="fr-FR" dirty="0" smtClean="0"/>
              <a:t>La résistance </a:t>
            </a:r>
            <a:r>
              <a:rPr lang="fr-FR" dirty="0"/>
              <a:t>de </a:t>
            </a:r>
            <a:r>
              <a:rPr lang="fr-FR" dirty="0" smtClean="0"/>
              <a:t>rayonnement est </a:t>
            </a:r>
            <a:r>
              <a:rPr lang="fr-FR" dirty="0"/>
              <a:t>une résistance fictive qui, mise à la place de l'antenne, dissiperait </a:t>
            </a:r>
            <a:r>
              <a:rPr lang="fr-FR" dirty="0" smtClean="0"/>
              <a:t>en chaleur la </a:t>
            </a:r>
            <a:r>
              <a:rPr lang="fr-FR" dirty="0"/>
              <a:t>même puissance que celle qui </a:t>
            </a:r>
            <a:r>
              <a:rPr lang="fr-FR" dirty="0" smtClean="0"/>
              <a:t>est rayonnée par l'antenne.</a:t>
            </a:r>
          </a:p>
          <a:p>
            <a:pPr marL="457200" lvl="1" indent="0">
              <a:buNone/>
            </a:pPr>
            <a:r>
              <a:rPr lang="fr-FR" dirty="0" smtClean="0">
                <a:sym typeface="Wingdings" panose="05000000000000000000" pitchFamily="2" charset="2"/>
              </a:rPr>
              <a:t>      Valeur utilisée pour l'a</a:t>
            </a:r>
            <a:r>
              <a:rPr lang="fr-FR" dirty="0" smtClean="0"/>
              <a:t>daptation d'impédance.</a:t>
            </a:r>
          </a:p>
          <a:p>
            <a:pPr marL="457200" indent="-457200">
              <a:buFont typeface="+mj-lt"/>
              <a:buAutoNum type="arabicPeriod"/>
            </a:pPr>
            <a:r>
              <a:rPr lang="fr-FR" dirty="0" smtClean="0">
                <a:solidFill>
                  <a:schemeClr val="accent6">
                    <a:lumMod val="75000"/>
                  </a:schemeClr>
                </a:solidFill>
              </a:rPr>
              <a:t>Bande passante (Bande fréquentielle)</a:t>
            </a:r>
          </a:p>
          <a:p>
            <a:pPr lvl="1"/>
            <a:r>
              <a:rPr lang="fr-FR" dirty="0" smtClean="0"/>
              <a:t>Bande de fréquences dans laquelle une antenne peut émettre et recevoir. </a:t>
            </a:r>
          </a:p>
          <a:p>
            <a:pPr lvl="1"/>
            <a:endParaRPr lang="fr-FR" dirty="0"/>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466</a:t>
            </a:fld>
            <a:endParaRPr lang="fr-BE" dirty="0"/>
          </a:p>
        </p:txBody>
      </p:sp>
      <p:pic>
        <p:nvPicPr>
          <p:cNvPr id="7" name="Image 6"/>
          <p:cNvPicPr>
            <a:picLocks noChangeAspect="1"/>
          </p:cNvPicPr>
          <p:nvPr/>
        </p:nvPicPr>
        <p:blipFill>
          <a:blip r:embed="rId2"/>
          <a:stretch>
            <a:fillRect/>
          </a:stretch>
        </p:blipFill>
        <p:spPr>
          <a:xfrm>
            <a:off x="790575" y="4005064"/>
            <a:ext cx="7562850" cy="1857375"/>
          </a:xfrm>
          <a:prstGeom prst="rect">
            <a:avLst/>
          </a:prstGeom>
        </p:spPr>
      </p:pic>
      <p:sp>
        <p:nvSpPr>
          <p:cNvPr id="8" name="ZoneTexte 7"/>
          <p:cNvSpPr txBox="1"/>
          <p:nvPr/>
        </p:nvSpPr>
        <p:spPr>
          <a:xfrm>
            <a:off x="2949595" y="5941497"/>
            <a:ext cx="3350597" cy="369332"/>
          </a:xfrm>
          <a:prstGeom prst="rect">
            <a:avLst/>
          </a:prstGeom>
          <a:noFill/>
        </p:spPr>
        <p:txBody>
          <a:bodyPr wrap="none" rtlCol="0">
            <a:spAutoFit/>
          </a:bodyPr>
          <a:lstStyle/>
          <a:p>
            <a:r>
              <a:rPr lang="fr-FR" dirty="0" smtClean="0">
                <a:solidFill>
                  <a:srgbClr val="C00000"/>
                </a:solidFill>
              </a:rPr>
              <a:t>Fait référence à la bande des 2,4GHz</a:t>
            </a:r>
            <a:endParaRPr lang="fr-FR" dirty="0">
              <a:solidFill>
                <a:srgbClr val="C00000"/>
              </a:solidFill>
            </a:endParaRPr>
          </a:p>
        </p:txBody>
      </p:sp>
      <p:cxnSp>
        <p:nvCxnSpPr>
          <p:cNvPr id="10" name="Connecteur droit avec flèche 9"/>
          <p:cNvCxnSpPr/>
          <p:nvPr/>
        </p:nvCxnSpPr>
        <p:spPr>
          <a:xfrm flipH="1" flipV="1">
            <a:off x="2123728" y="5807048"/>
            <a:ext cx="792088" cy="29803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302686"/>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Caractéristiques </a:t>
            </a:r>
            <a:r>
              <a:rPr lang="fr-FR" dirty="0"/>
              <a:t>des antennes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 pour antenne filaire</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467</a:t>
            </a:fld>
            <a:endParaRPr lang="fr-BE" dirty="0"/>
          </a:p>
        </p:txBody>
      </p:sp>
      <p:pic>
        <p:nvPicPr>
          <p:cNvPr id="7" name="Picture 2" descr="antenne _ graph Réactance=f(fré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916832"/>
            <a:ext cx="6840760" cy="404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665511"/>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Caractéristiques </a:t>
            </a:r>
            <a:r>
              <a:rPr lang="fr-FR" dirty="0"/>
              <a:t>des antennes</a:t>
            </a:r>
          </a:p>
        </p:txBody>
      </p:sp>
      <p:sp>
        <p:nvSpPr>
          <p:cNvPr id="3" name="Espace réservé du contenu 2"/>
          <p:cNvSpPr>
            <a:spLocks noGrp="1"/>
          </p:cNvSpPr>
          <p:nvPr>
            <p:ph idx="1"/>
          </p:nvPr>
        </p:nvSpPr>
        <p:spPr>
          <a:xfrm>
            <a:off x="457200" y="1412777"/>
            <a:ext cx="8229600" cy="2368868"/>
          </a:xfrm>
        </p:spPr>
        <p:txBody>
          <a:bodyPr>
            <a:normAutofit lnSpcReduction="10000"/>
          </a:bodyPr>
          <a:lstStyle/>
          <a:p>
            <a:pPr marL="457200" indent="-457200">
              <a:buFont typeface="+mj-lt"/>
              <a:buAutoNum type="arabicPeriod" startAt="3"/>
            </a:pPr>
            <a:r>
              <a:rPr lang="fr-FR" dirty="0" smtClean="0">
                <a:solidFill>
                  <a:schemeClr val="accent6">
                    <a:lumMod val="75000"/>
                  </a:schemeClr>
                </a:solidFill>
              </a:rPr>
              <a:t>Polarisation</a:t>
            </a:r>
          </a:p>
          <a:p>
            <a:pPr lvl="1"/>
            <a:r>
              <a:rPr lang="fr-BE" dirty="0" smtClean="0">
                <a:solidFill>
                  <a:srgbClr val="0070C0"/>
                </a:solidFill>
              </a:rPr>
              <a:t>Définition</a:t>
            </a:r>
            <a:r>
              <a:rPr lang="fr-BE" dirty="0" smtClean="0"/>
              <a:t> </a:t>
            </a:r>
          </a:p>
          <a:p>
            <a:pPr lvl="2"/>
            <a:r>
              <a:rPr lang="fr-BE" dirty="0" smtClean="0"/>
              <a:t>La </a:t>
            </a:r>
            <a:r>
              <a:rPr lang="fr-BE" dirty="0"/>
              <a:t>polarisation d'une antenne </a:t>
            </a:r>
            <a:r>
              <a:rPr lang="fr-BE" dirty="0" smtClean="0"/>
              <a:t>décrit l'orientation des </a:t>
            </a:r>
            <a:r>
              <a:rPr lang="fr-BE" dirty="0"/>
              <a:t>lignes de force du champ électrique par rapport à la </a:t>
            </a:r>
            <a:r>
              <a:rPr lang="fr-BE" dirty="0" smtClean="0"/>
              <a:t>terre.</a:t>
            </a:r>
            <a:endParaRPr lang="fr-FR" dirty="0" smtClean="0"/>
          </a:p>
          <a:p>
            <a:pPr lvl="1"/>
            <a:r>
              <a:rPr lang="fr-FR" dirty="0" smtClean="0">
                <a:solidFill>
                  <a:srgbClr val="0070C0"/>
                </a:solidFill>
              </a:rPr>
              <a:t>Polarisation horizontale, verticale ou circulaire</a:t>
            </a:r>
          </a:p>
          <a:p>
            <a:pPr lvl="2"/>
            <a:r>
              <a:rPr lang="fr-FR" dirty="0" smtClean="0"/>
              <a:t>Généralement, pour une meilleure performance, le même type de polarisation doit être utilisé en émission et en réception. </a:t>
            </a:r>
            <a:endParaRPr lang="fr-FR" dirty="0"/>
          </a:p>
          <a:p>
            <a:pPr lvl="1"/>
            <a:endParaRPr lang="fr-FR" dirty="0" smtClean="0"/>
          </a:p>
          <a:p>
            <a:pPr lvl="2"/>
            <a:endParaRPr lang="fr-FR" dirty="0" smtClean="0"/>
          </a:p>
          <a:p>
            <a:pPr lvl="2"/>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468</a:t>
            </a:fld>
            <a:endParaRPr lang="fr-BE" dirty="0"/>
          </a:p>
        </p:txBody>
      </p:sp>
      <p:grpSp>
        <p:nvGrpSpPr>
          <p:cNvPr id="7" name="Groupe 6"/>
          <p:cNvGrpSpPr/>
          <p:nvPr/>
        </p:nvGrpSpPr>
        <p:grpSpPr>
          <a:xfrm>
            <a:off x="1187624" y="3619668"/>
            <a:ext cx="6624736" cy="2614217"/>
            <a:chOff x="1187624" y="3619668"/>
            <a:chExt cx="6624736" cy="2614217"/>
          </a:xfrm>
        </p:grpSpPr>
        <p:pic>
          <p:nvPicPr>
            <p:cNvPr id="8" name="Image 7"/>
            <p:cNvPicPr>
              <a:picLocks noChangeAspect="1"/>
            </p:cNvPicPr>
            <p:nvPr/>
          </p:nvPicPr>
          <p:blipFill>
            <a:blip r:embed="rId3"/>
            <a:stretch>
              <a:fillRect/>
            </a:stretch>
          </p:blipFill>
          <p:spPr>
            <a:xfrm>
              <a:off x="1187624" y="3781644"/>
              <a:ext cx="2622236" cy="1015508"/>
            </a:xfrm>
            <a:prstGeom prst="rect">
              <a:avLst/>
            </a:prstGeom>
          </p:spPr>
        </p:pic>
        <p:pic>
          <p:nvPicPr>
            <p:cNvPr id="9" name="Image 8"/>
            <p:cNvPicPr>
              <a:picLocks noChangeAspect="1"/>
            </p:cNvPicPr>
            <p:nvPr/>
          </p:nvPicPr>
          <p:blipFill>
            <a:blip r:embed="rId4"/>
            <a:stretch>
              <a:fillRect/>
            </a:stretch>
          </p:blipFill>
          <p:spPr>
            <a:xfrm>
              <a:off x="5436096" y="3619668"/>
              <a:ext cx="2376264" cy="1130981"/>
            </a:xfrm>
            <a:prstGeom prst="rect">
              <a:avLst/>
            </a:prstGeom>
          </p:spPr>
        </p:pic>
        <p:pic>
          <p:nvPicPr>
            <p:cNvPr id="10" name="Image 9"/>
            <p:cNvPicPr>
              <a:picLocks noChangeAspect="1"/>
            </p:cNvPicPr>
            <p:nvPr/>
          </p:nvPicPr>
          <p:blipFill>
            <a:blip r:embed="rId5"/>
            <a:stretch>
              <a:fillRect/>
            </a:stretch>
          </p:blipFill>
          <p:spPr>
            <a:xfrm>
              <a:off x="2843808" y="4942680"/>
              <a:ext cx="3312368" cy="1112362"/>
            </a:xfrm>
            <a:prstGeom prst="rect">
              <a:avLst/>
            </a:prstGeom>
          </p:spPr>
        </p:pic>
        <p:sp>
          <p:nvSpPr>
            <p:cNvPr id="12" name="ZoneTexte 11"/>
            <p:cNvSpPr txBox="1"/>
            <p:nvPr/>
          </p:nvSpPr>
          <p:spPr>
            <a:xfrm>
              <a:off x="2453498" y="6018441"/>
              <a:ext cx="3555782" cy="215444"/>
            </a:xfrm>
            <a:prstGeom prst="rect">
              <a:avLst/>
            </a:prstGeom>
            <a:noFill/>
          </p:spPr>
          <p:txBody>
            <a:bodyPr wrap="none" rtlCol="0">
              <a:spAutoFit/>
            </a:bodyPr>
            <a:lstStyle/>
            <a:p>
              <a:r>
                <a:rPr lang="fr-FR" sz="800" dirty="0" smtClean="0"/>
                <a:t>Source des images : </a:t>
              </a:r>
              <a:r>
                <a:rPr lang="fr-FR" sz="800" dirty="0" err="1" smtClean="0"/>
                <a:t>Lammle</a:t>
              </a:r>
              <a:r>
                <a:rPr lang="fr-FR" sz="800" dirty="0" smtClean="0"/>
                <a:t> T., CCNA Wireless </a:t>
              </a:r>
              <a:r>
                <a:rPr lang="fr-FR" sz="800" dirty="0" err="1" smtClean="0"/>
                <a:t>Study</a:t>
              </a:r>
              <a:r>
                <a:rPr lang="fr-FR" sz="800" dirty="0" smtClean="0"/>
                <a:t> </a:t>
              </a:r>
              <a:r>
                <a:rPr lang="fr-FR" sz="800" dirty="0" err="1" smtClean="0"/>
                <a:t>Guide,Wiley</a:t>
              </a:r>
              <a:r>
                <a:rPr lang="fr-FR" sz="800" dirty="0" smtClean="0"/>
                <a:t> </a:t>
              </a:r>
              <a:r>
                <a:rPr lang="fr-FR" sz="800" dirty="0" err="1" smtClean="0"/>
                <a:t>Publishing</a:t>
              </a:r>
              <a:r>
                <a:rPr lang="fr-FR" sz="800" dirty="0" smtClean="0"/>
                <a:t>, Inc., 2010 </a:t>
              </a:r>
              <a:endParaRPr lang="fr-FR" sz="800" dirty="0"/>
            </a:p>
          </p:txBody>
        </p:sp>
      </p:grpSp>
    </p:spTree>
    <p:extLst>
      <p:ext uri="{BB962C8B-B14F-4D97-AF65-F5344CB8AC3E}">
        <p14:creationId xmlns:p14="http://schemas.microsoft.com/office/powerpoint/2010/main" val="3369747591"/>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Caractéristiques </a:t>
            </a:r>
            <a:r>
              <a:rPr lang="fr-FR" dirty="0"/>
              <a:t>des antennes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normAutofit/>
              </a:bodyPr>
              <a:lstStyle/>
              <a:p>
                <a:pPr marL="457200" indent="-457200">
                  <a:buFont typeface="+mj-lt"/>
                  <a:buAutoNum type="arabicPeriod" startAt="4"/>
                </a:pPr>
                <a:r>
                  <a:rPr lang="fr-FR" dirty="0" smtClean="0">
                    <a:solidFill>
                      <a:schemeClr val="accent6">
                        <a:lumMod val="75000"/>
                      </a:schemeClr>
                    </a:solidFill>
                  </a:rPr>
                  <a:t>Gain d'une antenne</a:t>
                </a:r>
              </a:p>
              <a:p>
                <a:pPr lvl="1"/>
                <a:r>
                  <a:rPr lang="fr-BE" dirty="0" smtClean="0">
                    <a:solidFill>
                      <a:srgbClr val="0070C0"/>
                    </a:solidFill>
                  </a:rPr>
                  <a:t>Définition</a:t>
                </a:r>
              </a:p>
              <a:p>
                <a:pPr lvl="2"/>
                <a:r>
                  <a:rPr lang="fr-BE" dirty="0" smtClean="0"/>
                  <a:t>Rapport </a:t>
                </a:r>
                <a:r>
                  <a:rPr lang="fr-BE" dirty="0"/>
                  <a:t>entre la puissance qu'il faudrait fournir à une antenne de référence et celle </a:t>
                </a:r>
                <a:r>
                  <a:rPr lang="fr-BE" dirty="0" smtClean="0"/>
                  <a:t>qu'il suffit </a:t>
                </a:r>
                <a:r>
                  <a:rPr lang="fr-BE" dirty="0"/>
                  <a:t>de fournir à l'antenne considérée placée au même endroit </a:t>
                </a:r>
                <a:r>
                  <a:rPr lang="fr-BE" dirty="0" smtClean="0"/>
                  <a:t>pour </a:t>
                </a:r>
                <a:r>
                  <a:rPr lang="fr-BE" dirty="0"/>
                  <a:t>produire la même intensité de rayonnement dans une direction donnée. </a:t>
                </a:r>
                <a:endParaRPr lang="fr-FR" dirty="0"/>
              </a:p>
              <a:p>
                <a:pPr lvl="1"/>
                <a:r>
                  <a:rPr lang="fr-FR" dirty="0" smtClean="0">
                    <a:solidFill>
                      <a:srgbClr val="0070C0"/>
                    </a:solidFill>
                  </a:rPr>
                  <a:t>Mesure du gain</a:t>
                </a:r>
              </a:p>
              <a:p>
                <a:pPr lvl="2"/>
                <a:r>
                  <a:rPr lang="fr-FR" dirty="0" smtClean="0">
                    <a:solidFill>
                      <a:srgbClr val="00B0F0"/>
                    </a:solidFill>
                  </a:rPr>
                  <a:t>Le décibel </a:t>
                </a:r>
                <a:r>
                  <a:rPr lang="fr-FR" dirty="0" err="1" smtClean="0">
                    <a:solidFill>
                      <a:srgbClr val="00B0F0"/>
                    </a:solidFill>
                  </a:rPr>
                  <a:t>isotropique</a:t>
                </a:r>
                <a:r>
                  <a:rPr lang="fr-FR" dirty="0" smtClean="0">
                    <a:solidFill>
                      <a:srgbClr val="00B0F0"/>
                    </a:solidFill>
                  </a:rPr>
                  <a:t> (</a:t>
                </a:r>
                <a:r>
                  <a:rPr lang="fr-FR" dirty="0" err="1" smtClean="0">
                    <a:solidFill>
                      <a:srgbClr val="00B0F0"/>
                    </a:solidFill>
                  </a:rPr>
                  <a:t>dBi</a:t>
                </a:r>
                <a:r>
                  <a:rPr lang="fr-FR" dirty="0" smtClean="0">
                    <a:solidFill>
                      <a:srgbClr val="00B0F0"/>
                    </a:solidFill>
                  </a:rPr>
                  <a:t>)</a:t>
                </a:r>
                <a:endParaRPr lang="fr-FR" dirty="0">
                  <a:solidFill>
                    <a:srgbClr val="00B0F0"/>
                  </a:solidFill>
                </a:endParaRPr>
              </a:p>
              <a:p>
                <a:pPr lvl="3"/>
                <a:r>
                  <a:rPr lang="fr-FR" dirty="0"/>
                  <a:t>Pour renseigner le gain d'une antenne, on utilise plutôt les </a:t>
                </a:r>
                <a:r>
                  <a:rPr lang="fr-FR" dirty="0" err="1"/>
                  <a:t>dBi</a:t>
                </a:r>
                <a:r>
                  <a:rPr lang="fr-FR" dirty="0"/>
                  <a:t> prenant comme référence le rayonnement d'une antenne </a:t>
                </a:r>
                <a:r>
                  <a:rPr lang="fr-FR" dirty="0" err="1"/>
                  <a:t>isotropique</a:t>
                </a:r>
                <a:r>
                  <a:rPr lang="fr-FR" dirty="0"/>
                  <a:t>.</a:t>
                </a:r>
              </a:p>
              <a:p>
                <a:pPr lvl="2"/>
                <a:r>
                  <a:rPr lang="fr-FR" dirty="0">
                    <a:solidFill>
                      <a:srgbClr val="00B0F0"/>
                    </a:solidFill>
                  </a:rPr>
                  <a:t>Le </a:t>
                </a:r>
                <a:r>
                  <a:rPr lang="fr-FR" dirty="0" smtClean="0">
                    <a:solidFill>
                      <a:srgbClr val="00B0F0"/>
                    </a:solidFill>
                  </a:rPr>
                  <a:t>décibel </a:t>
                </a:r>
                <a:r>
                  <a:rPr lang="fr-FR" dirty="0">
                    <a:solidFill>
                      <a:srgbClr val="00B0F0"/>
                    </a:solidFill>
                  </a:rPr>
                  <a:t>dipôle </a:t>
                </a:r>
                <a:r>
                  <a:rPr lang="fr-FR" dirty="0" smtClean="0">
                    <a:solidFill>
                      <a:srgbClr val="00B0F0"/>
                    </a:solidFill>
                  </a:rPr>
                  <a:t>(</a:t>
                </a:r>
                <a:r>
                  <a:rPr lang="fr-FR" dirty="0" err="1" smtClean="0">
                    <a:solidFill>
                      <a:srgbClr val="00B0F0"/>
                    </a:solidFill>
                  </a:rPr>
                  <a:t>dBd</a:t>
                </a:r>
                <a:r>
                  <a:rPr lang="fr-FR" dirty="0">
                    <a:solidFill>
                      <a:srgbClr val="00B0F0"/>
                    </a:solidFill>
                  </a:rPr>
                  <a:t>)</a:t>
                </a:r>
              </a:p>
              <a:p>
                <a:pPr lvl="3"/>
                <a:r>
                  <a:rPr lang="fr-FR" dirty="0"/>
                  <a:t>Plutôt que de se référer à une antenne théorique, il est possible de renseigner le gain par rapport au gain d'une antenne réelle (antenne </a:t>
                </a:r>
                <a14:m>
                  <m:oMath xmlns:m="http://schemas.openxmlformats.org/officeDocument/2006/math">
                    <m:f>
                      <m:fPr>
                        <m:ctrlPr>
                          <a:rPr lang="fr-FR" i="1">
                            <a:latin typeface="Cambria Math" panose="02040503050406030204" pitchFamily="18" charset="0"/>
                          </a:rPr>
                        </m:ctrlPr>
                      </m:fPr>
                      <m:num>
                        <m:r>
                          <m:rPr>
                            <m:sty m:val="p"/>
                          </m:rPr>
                          <a:rPr lang="el-GR" i="1">
                            <a:latin typeface="Cambria Math" panose="02040503050406030204" pitchFamily="18" charset="0"/>
                          </a:rPr>
                          <m:t>λ</m:t>
                        </m:r>
                      </m:num>
                      <m:den>
                        <m:r>
                          <a:rPr lang="fr-FR" i="1">
                            <a:latin typeface="Cambria Math" panose="02040503050406030204" pitchFamily="18" charset="0"/>
                          </a:rPr>
                          <m:t>2</m:t>
                        </m:r>
                      </m:den>
                    </m:f>
                  </m:oMath>
                </a14:m>
                <a:r>
                  <a:rPr lang="fr-FR" dirty="0"/>
                  <a:t> ou </a:t>
                </a:r>
                <a:r>
                  <a:rPr lang="fr-FR" dirty="0" smtClean="0"/>
                  <a:t>dipôle).</a:t>
                </a:r>
                <a:endParaRPr lang="fr-FR" dirty="0"/>
              </a:p>
              <a:p>
                <a:pPr lvl="3"/>
                <a:r>
                  <a:rPr lang="fr-FR" dirty="0"/>
                  <a:t>0 </a:t>
                </a:r>
                <a:r>
                  <a:rPr lang="fr-FR" dirty="0" err="1"/>
                  <a:t>dBd</a:t>
                </a:r>
                <a:r>
                  <a:rPr lang="fr-FR" dirty="0"/>
                  <a:t> = </a:t>
                </a:r>
                <a:r>
                  <a:rPr lang="fr-FR" dirty="0" smtClean="0"/>
                  <a:t>2,14dBi</a:t>
                </a:r>
              </a:p>
              <a:p>
                <a:pPr lvl="2"/>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3"/>
                <a:stretch>
                  <a:fillRect l="-1037" t="-906"/>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469</a:t>
            </a:fld>
            <a:endParaRPr lang="fr-BE" dirty="0"/>
          </a:p>
        </p:txBody>
      </p:sp>
    </p:spTree>
    <p:extLst>
      <p:ext uri="{BB962C8B-B14F-4D97-AF65-F5344CB8AC3E}">
        <p14:creationId xmlns:p14="http://schemas.microsoft.com/office/powerpoint/2010/main" val="2360761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type="body" sz="half" idx="1"/>
          </p:nvPr>
        </p:nvSpPr>
        <p:spPr>
          <a:xfrm>
            <a:off x="457200" y="1600201"/>
            <a:ext cx="8229600" cy="2188839"/>
          </a:xfrm>
        </p:spPr>
        <p:txBody>
          <a:bodyPr>
            <a:normAutofit lnSpcReduction="10000"/>
          </a:bodyPr>
          <a:lstStyle/>
          <a:p>
            <a:pPr eaLnBrk="1" hangingPunct="1"/>
            <a:r>
              <a:rPr lang="fr-FR" altLang="fr-FR" sz="2400" dirty="0" smtClean="0">
                <a:solidFill>
                  <a:schemeClr val="accent6">
                    <a:lumMod val="75000"/>
                  </a:schemeClr>
                </a:solidFill>
              </a:rPr>
              <a:t>Commutateurs de couche 2 et commutateurs de couche 3 </a:t>
            </a:r>
          </a:p>
          <a:p>
            <a:pPr lvl="1" eaLnBrk="1" hangingPunct="1"/>
            <a:r>
              <a:rPr lang="fr-FR" altLang="fr-FR" sz="2000" dirty="0" smtClean="0"/>
              <a:t>Couche 2 uniquement</a:t>
            </a:r>
          </a:p>
          <a:p>
            <a:pPr lvl="1" eaLnBrk="1" hangingPunct="1"/>
            <a:r>
              <a:rPr lang="fr-FR" altLang="fr-FR" sz="2000" dirty="0" smtClean="0"/>
              <a:t>Couche 2 avec quelques fonctions L3 (routage statique)</a:t>
            </a:r>
          </a:p>
          <a:p>
            <a:pPr lvl="1" eaLnBrk="1" hangingPunct="1"/>
            <a:r>
              <a:rPr lang="fr-FR" altLang="fr-FR" sz="2000" dirty="0" smtClean="0"/>
              <a:t>Couche 3 (protocoles de routage basique tel que RIP)</a:t>
            </a:r>
          </a:p>
          <a:p>
            <a:pPr lvl="1" eaLnBrk="1" hangingPunct="1"/>
            <a:r>
              <a:rPr lang="fr-FR" altLang="fr-FR" sz="2000" dirty="0" smtClean="0"/>
              <a:t>Couche 3 haut de gamme (Routage à vitesse filaire, protocole de routage OSPF,  …)</a:t>
            </a:r>
            <a:endParaRPr lang="fr-BE" altLang="fr-FR" sz="2000" dirty="0" smtClean="0"/>
          </a:p>
        </p:txBody>
      </p:sp>
      <p:graphicFrame>
        <p:nvGraphicFramePr>
          <p:cNvPr id="2" name="Tableau 1"/>
          <p:cNvGraphicFramePr>
            <a:graphicFrameLocks noGrp="1"/>
          </p:cNvGraphicFramePr>
          <p:nvPr>
            <p:extLst>
              <p:ext uri="{D42A27DB-BD31-4B8C-83A1-F6EECF244321}">
                <p14:modId xmlns:p14="http://schemas.microsoft.com/office/powerpoint/2010/main" val="3728942009"/>
              </p:ext>
            </p:extLst>
          </p:nvPr>
        </p:nvGraphicFramePr>
        <p:xfrm>
          <a:off x="3660303" y="3501008"/>
          <a:ext cx="5376193" cy="2642863"/>
        </p:xfrm>
        <a:graphic>
          <a:graphicData uri="http://schemas.openxmlformats.org/drawingml/2006/table">
            <a:tbl>
              <a:tblPr firstRow="1" bandRow="1">
                <a:tableStyleId>{5C22544A-7EE6-4342-B048-85BDC9FD1C3A}</a:tableStyleId>
              </a:tblPr>
              <a:tblGrid>
                <a:gridCol w="2222689"/>
                <a:gridCol w="1361440"/>
                <a:gridCol w="1792064"/>
              </a:tblGrid>
              <a:tr h="312707">
                <a:tc>
                  <a:txBody>
                    <a:bodyPr/>
                    <a:lstStyle/>
                    <a:p>
                      <a:pPr algn="ctr"/>
                      <a:r>
                        <a:rPr lang="fr-FR" sz="1800" dirty="0" smtClean="0"/>
                        <a:t>Caractéristiques</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Switch L3</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Routeur</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2707">
                <a:tc>
                  <a:txBody>
                    <a:bodyPr/>
                    <a:lstStyle/>
                    <a:p>
                      <a:r>
                        <a:rPr lang="fr-FR" sz="1800" dirty="0" smtClean="0"/>
                        <a:t>Routage de couche 3</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oui</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oui</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2707">
                <a:tc>
                  <a:txBody>
                    <a:bodyPr/>
                    <a:lstStyle/>
                    <a:p>
                      <a:r>
                        <a:rPr lang="fr-FR" sz="1800" dirty="0" smtClean="0"/>
                        <a:t>Gestion du trafic</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oui</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oui</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2707">
                <a:tc>
                  <a:txBody>
                    <a:bodyPr/>
                    <a:lstStyle/>
                    <a:p>
                      <a:r>
                        <a:rPr lang="fr-FR" sz="1800" dirty="0" smtClean="0"/>
                        <a:t>Cartes WIC</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fr-FR" sz="180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oui</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0087">
                <a:tc>
                  <a:txBody>
                    <a:bodyPr/>
                    <a:lstStyle/>
                    <a:p>
                      <a:r>
                        <a:rPr lang="fr-FR" sz="1800" dirty="0" smtClean="0"/>
                        <a:t>Protocoles de routage</a:t>
                      </a:r>
                      <a:r>
                        <a:rPr lang="fr-FR" sz="1800" baseline="0" dirty="0" smtClean="0"/>
                        <a:t> avancés</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fr-FR" sz="180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oui</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0073">
                <a:tc>
                  <a:txBody>
                    <a:bodyPr/>
                    <a:lstStyle/>
                    <a:p>
                      <a:r>
                        <a:rPr lang="fr-FR" sz="1800" dirty="0" smtClean="0"/>
                        <a:t>Routage à vitesse filaire</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oui</a:t>
                      </a: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fr-FR" sz="1800" dirty="0"/>
                    </a:p>
                  </a:txBody>
                  <a:tcPr marT="45687" marB="456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a:t>Éléments de conception d’un LAN</a:t>
            </a:r>
          </a:p>
        </p:txBody>
      </p:sp>
      <p:sp>
        <p:nvSpPr>
          <p:cNvPr id="6" name="Espace réservé du pied de page 6"/>
          <p:cNvSpPr>
            <a:spLocks noGrp="1"/>
          </p:cNvSpPr>
          <p:nvPr>
            <p:ph type="ftr" sz="quarter" idx="11"/>
          </p:nvPr>
        </p:nvSpPr>
        <p:spPr>
          <a:xfrm>
            <a:off x="3124200" y="6408712"/>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47</a:t>
            </a:fld>
            <a:endParaRPr lang="fr-BE" dirty="0"/>
          </a:p>
        </p:txBody>
      </p:sp>
    </p:spTree>
    <p:extLst>
      <p:ext uri="{BB962C8B-B14F-4D97-AF65-F5344CB8AC3E}">
        <p14:creationId xmlns:p14="http://schemas.microsoft.com/office/powerpoint/2010/main" val="150431322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Caractéristiques </a:t>
            </a:r>
            <a:r>
              <a:rPr lang="fr-FR" dirty="0"/>
              <a:t>des antennes</a:t>
            </a:r>
          </a:p>
        </p:txBody>
      </p:sp>
      <p:sp>
        <p:nvSpPr>
          <p:cNvPr id="3" name="Espace réservé du contenu 2"/>
          <p:cNvSpPr>
            <a:spLocks noGrp="1"/>
          </p:cNvSpPr>
          <p:nvPr>
            <p:ph idx="1"/>
          </p:nvPr>
        </p:nvSpPr>
        <p:spPr/>
        <p:txBody>
          <a:bodyPr/>
          <a:lstStyle/>
          <a:p>
            <a:pPr marL="457200" indent="-457200">
              <a:buFont typeface="+mj-lt"/>
              <a:buAutoNum type="arabicPeriod" startAt="5"/>
            </a:pPr>
            <a:r>
              <a:rPr lang="fr-FR" dirty="0" smtClean="0">
                <a:solidFill>
                  <a:schemeClr val="accent6">
                    <a:lumMod val="75000"/>
                  </a:schemeClr>
                </a:solidFill>
              </a:rPr>
              <a:t>Diagramme de rayonnement</a:t>
            </a:r>
          </a:p>
          <a:p>
            <a:pPr lvl="1"/>
            <a:r>
              <a:rPr lang="fr-FR" dirty="0" smtClean="0">
                <a:solidFill>
                  <a:srgbClr val="0070C0"/>
                </a:solidFill>
              </a:rPr>
              <a:t>Définition </a:t>
            </a:r>
          </a:p>
          <a:p>
            <a:pPr lvl="2"/>
            <a:r>
              <a:rPr lang="fr-FR" dirty="0" smtClean="0"/>
              <a:t>La </a:t>
            </a:r>
            <a:r>
              <a:rPr lang="fr-FR" dirty="0"/>
              <a:t>directivité d'une antenne caractérise la manière dont cette antenne concentre son rayonnement dans certaines directions de </a:t>
            </a:r>
            <a:r>
              <a:rPr lang="fr-FR" dirty="0" smtClean="0"/>
              <a:t>l'espace.</a:t>
            </a:r>
          </a:p>
          <a:p>
            <a:pPr lvl="1"/>
            <a:r>
              <a:rPr lang="fr-FR" dirty="0" smtClean="0">
                <a:solidFill>
                  <a:srgbClr val="0070C0"/>
                </a:solidFill>
              </a:rPr>
              <a:t>3D difficile à dessiner </a:t>
            </a:r>
            <a:r>
              <a:rPr lang="fr-FR" dirty="0" smtClean="0">
                <a:solidFill>
                  <a:srgbClr val="0070C0"/>
                </a:solidFill>
                <a:sym typeface="Wingdings" panose="05000000000000000000" pitchFamily="2" charset="2"/>
              </a:rPr>
              <a:t> deux plans</a:t>
            </a:r>
          </a:p>
          <a:p>
            <a:pPr lvl="2"/>
            <a:r>
              <a:rPr lang="fr-FR" dirty="0" smtClean="0">
                <a:sym typeface="Wingdings" panose="05000000000000000000" pitchFamily="2" charset="2"/>
              </a:rPr>
              <a:t>H-plane (Horizontal plane, Azimut)</a:t>
            </a:r>
          </a:p>
          <a:p>
            <a:pPr lvl="3"/>
            <a:r>
              <a:rPr lang="fr-FR" dirty="0" smtClean="0">
                <a:sym typeface="Wingdings" panose="05000000000000000000" pitchFamily="2" charset="2"/>
              </a:rPr>
              <a:t>Montre comment l'antenne rayonne vers la gauche et vers la droite.</a:t>
            </a:r>
          </a:p>
          <a:p>
            <a:pPr lvl="3"/>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470</a:t>
            </a:fld>
            <a:endParaRPr lang="fr-BE" dirty="0"/>
          </a:p>
        </p:txBody>
      </p:sp>
      <p:sp>
        <p:nvSpPr>
          <p:cNvPr id="8" name="Espace réservé du contenu 2"/>
          <p:cNvSpPr txBox="1">
            <a:spLocks/>
          </p:cNvSpPr>
          <p:nvPr/>
        </p:nvSpPr>
        <p:spPr>
          <a:xfrm>
            <a:off x="458963" y="4365103"/>
            <a:ext cx="5841229" cy="187220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fr-FR" dirty="0"/>
          </a:p>
        </p:txBody>
      </p:sp>
      <p:pic>
        <p:nvPicPr>
          <p:cNvPr id="10" name="Picture 4" descr="https://upload.wikimedia.org/wikipedia/commons/b/bf/E_and_H_Plane_P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1029" y="3933056"/>
            <a:ext cx="3421451" cy="1962776"/>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440694" y="3861048"/>
            <a:ext cx="4995402" cy="24215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fr-FR" dirty="0" smtClean="0">
                <a:sym typeface="Wingdings" panose="05000000000000000000" pitchFamily="2" charset="2"/>
              </a:rPr>
              <a:t>E-plane (Vertical Plane, </a:t>
            </a:r>
            <a:r>
              <a:rPr lang="fr-FR" dirty="0" err="1" smtClean="0">
                <a:sym typeface="Wingdings" panose="05000000000000000000" pitchFamily="2" charset="2"/>
              </a:rPr>
              <a:t>Elevation</a:t>
            </a:r>
            <a:r>
              <a:rPr lang="fr-FR" dirty="0" smtClean="0">
                <a:sym typeface="Wingdings" panose="05000000000000000000" pitchFamily="2" charset="2"/>
              </a:rPr>
              <a:t> </a:t>
            </a:r>
            <a:r>
              <a:rPr lang="fr-FR" dirty="0">
                <a:sym typeface="Wingdings" panose="05000000000000000000" pitchFamily="2" charset="2"/>
              </a:rPr>
              <a:t>)</a:t>
            </a:r>
            <a:endParaRPr lang="fr-FR" dirty="0" smtClean="0">
              <a:sym typeface="Wingdings" panose="05000000000000000000" pitchFamily="2" charset="2"/>
            </a:endParaRPr>
          </a:p>
          <a:p>
            <a:pPr lvl="3"/>
            <a:r>
              <a:rPr lang="fr-FR" dirty="0" smtClean="0">
                <a:sym typeface="Wingdings" panose="05000000000000000000" pitchFamily="2" charset="2"/>
              </a:rPr>
              <a:t>Montre comment l'antenne rayonne vers le haut et vers le bas.</a:t>
            </a:r>
          </a:p>
          <a:p>
            <a:pPr lvl="3"/>
            <a:endParaRPr lang="fr-FR" dirty="0"/>
          </a:p>
        </p:txBody>
      </p:sp>
    </p:spTree>
    <p:extLst>
      <p:ext uri="{BB962C8B-B14F-4D97-AF65-F5344CB8AC3E}">
        <p14:creationId xmlns:p14="http://schemas.microsoft.com/office/powerpoint/2010/main" val="3571133502"/>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Caractéristiques des antennes</a:t>
            </a:r>
          </a:p>
        </p:txBody>
      </p:sp>
      <p:sp>
        <p:nvSpPr>
          <p:cNvPr id="3" name="Espace réservé du contenu 2"/>
          <p:cNvSpPr>
            <a:spLocks noGrp="1"/>
          </p:cNvSpPr>
          <p:nvPr>
            <p:ph idx="1"/>
          </p:nvPr>
        </p:nvSpPr>
        <p:spPr/>
        <p:txBody>
          <a:bodyPr/>
          <a:lstStyle/>
          <a:p>
            <a:r>
              <a:rPr lang="fr-FR" dirty="0">
                <a:solidFill>
                  <a:schemeClr val="accent6">
                    <a:lumMod val="75000"/>
                  </a:schemeClr>
                </a:solidFill>
                <a:sym typeface="Wingdings" panose="05000000000000000000" pitchFamily="2" charset="2"/>
              </a:rPr>
              <a:t>Graduation des diagrammes</a:t>
            </a:r>
          </a:p>
          <a:p>
            <a:pPr lvl="1"/>
            <a:r>
              <a:rPr lang="fr-FR" dirty="0">
                <a:sym typeface="Wingdings" panose="05000000000000000000" pitchFamily="2" charset="2"/>
              </a:rPr>
              <a:t>Les vendeurs assignent généralement un point de référence (valeur de 0 dB) au point de rayonnement maximum du diagramme.  </a:t>
            </a:r>
          </a:p>
          <a:p>
            <a:pPr lvl="1"/>
            <a:r>
              <a:rPr lang="fr-FR" dirty="0"/>
              <a:t>Les autres points (-x dB) indiquent la perte de puissance dans les autres directions</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471</a:t>
            </a:fld>
            <a:endParaRPr lang="fr-BE" dirty="0"/>
          </a:p>
        </p:txBody>
      </p:sp>
      <p:grpSp>
        <p:nvGrpSpPr>
          <p:cNvPr id="7" name="Groupe 6"/>
          <p:cNvGrpSpPr/>
          <p:nvPr/>
        </p:nvGrpSpPr>
        <p:grpSpPr>
          <a:xfrm>
            <a:off x="2272624" y="2910320"/>
            <a:ext cx="5174815" cy="3342652"/>
            <a:chOff x="2272624" y="2910320"/>
            <a:chExt cx="5174815" cy="3342652"/>
          </a:xfrm>
        </p:grpSpPr>
        <p:pic>
          <p:nvPicPr>
            <p:cNvPr id="9" name="Picture 2" descr="https://encrypted-tbn0.gstatic.com/images?q=tbn:ANd9GcT_ORSDahINnzvNHOHTWdZ9Aam3ivKwqU0KAh3ysjcIyOF5o7y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2910320"/>
              <a:ext cx="3168352" cy="3111775"/>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2272624" y="6037528"/>
              <a:ext cx="5174815" cy="215444"/>
            </a:xfrm>
            <a:prstGeom prst="rect">
              <a:avLst/>
            </a:prstGeom>
            <a:noFill/>
          </p:spPr>
          <p:txBody>
            <a:bodyPr wrap="none" rtlCol="0">
              <a:spAutoFit/>
            </a:bodyPr>
            <a:lstStyle/>
            <a:p>
              <a:r>
                <a:rPr lang="fr-FR" sz="800" dirty="0"/>
                <a:t>Source : https://encrypted-tbn0.gstatic.com/images?q=tbn:ANd9GcT_ORSDahINnzvNHOHTWdZ9Aam3ivKwqU0KAh3ysjcIyOF5o7yA</a:t>
              </a:r>
            </a:p>
          </p:txBody>
        </p:sp>
      </p:grpSp>
    </p:spTree>
    <p:extLst>
      <p:ext uri="{BB962C8B-B14F-4D97-AF65-F5344CB8AC3E}">
        <p14:creationId xmlns:p14="http://schemas.microsoft.com/office/powerpoint/2010/main" val="1146839158"/>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Caractéristiques </a:t>
            </a:r>
            <a:r>
              <a:rPr lang="fr-FR" dirty="0"/>
              <a:t>des antennes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Mesure de la directivité </a:t>
            </a:r>
          </a:p>
          <a:p>
            <a:pPr lvl="1"/>
            <a:r>
              <a:rPr lang="fr-BE" dirty="0"/>
              <a:t>La directivité est souvent exprimée par l'angle dont la bissectrice est la direction de rayonnement </a:t>
            </a:r>
            <a:r>
              <a:rPr lang="fr-BE" dirty="0" smtClean="0"/>
              <a:t>maximum et </a:t>
            </a:r>
            <a:r>
              <a:rPr lang="fr-BE" dirty="0"/>
              <a:t>à l'intérieur duquel le gain en puissance ne descend pas en dessous de la moitié du gain </a:t>
            </a:r>
            <a:r>
              <a:rPr lang="fr-BE" dirty="0" smtClean="0"/>
              <a:t>maximal. </a:t>
            </a:r>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472</a:t>
            </a:fld>
            <a:endParaRPr lang="fr-BE" dirty="0"/>
          </a:p>
        </p:txBody>
      </p:sp>
      <p:grpSp>
        <p:nvGrpSpPr>
          <p:cNvPr id="7" name="Groupe 6"/>
          <p:cNvGrpSpPr/>
          <p:nvPr/>
        </p:nvGrpSpPr>
        <p:grpSpPr>
          <a:xfrm>
            <a:off x="2237274" y="2924944"/>
            <a:ext cx="5174815" cy="3281991"/>
            <a:chOff x="2237274" y="2924944"/>
            <a:chExt cx="5174815" cy="3281991"/>
          </a:xfrm>
        </p:grpSpPr>
        <p:pic>
          <p:nvPicPr>
            <p:cNvPr id="3074" name="Picture 2" descr="https://encrypted-tbn0.gstatic.com/images?q=tbn:ANd9GcT_ORSDahINnzvNHOHTWdZ9Aam3ivKwqU0KAh3ysjcIyOF5o7y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165" y="2924944"/>
              <a:ext cx="3095035" cy="303976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2237274" y="5991491"/>
              <a:ext cx="5174815" cy="215444"/>
            </a:xfrm>
            <a:prstGeom prst="rect">
              <a:avLst/>
            </a:prstGeom>
            <a:noFill/>
          </p:spPr>
          <p:txBody>
            <a:bodyPr wrap="none" rtlCol="0">
              <a:spAutoFit/>
            </a:bodyPr>
            <a:lstStyle/>
            <a:p>
              <a:r>
                <a:rPr lang="fr-FR" sz="800" dirty="0"/>
                <a:t>Source : https://encrypted-tbn0.gstatic.com/images?q=tbn:ANd9GcT_ORSDahINnzvNHOHTWdZ9Aam3ivKwqU0KAh3ysjcIyOF5o7yA</a:t>
              </a:r>
            </a:p>
          </p:txBody>
        </p:sp>
      </p:grpSp>
    </p:spTree>
    <p:extLst>
      <p:ext uri="{BB962C8B-B14F-4D97-AF65-F5344CB8AC3E}">
        <p14:creationId xmlns:p14="http://schemas.microsoft.com/office/powerpoint/2010/main" val="714991129"/>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Caractéristiques </a:t>
            </a:r>
            <a:r>
              <a:rPr lang="fr-FR" dirty="0"/>
              <a:t>des antennes</a:t>
            </a:r>
          </a:p>
        </p:txBody>
      </p:sp>
      <p:sp>
        <p:nvSpPr>
          <p:cNvPr id="3" name="Espace réservé du contenu 2"/>
          <p:cNvSpPr>
            <a:spLocks noGrp="1"/>
          </p:cNvSpPr>
          <p:nvPr>
            <p:ph idx="1"/>
          </p:nvPr>
        </p:nvSpPr>
        <p:spPr/>
        <p:txBody>
          <a:bodyPr/>
          <a:lstStyle/>
          <a:p>
            <a:pPr marL="457200" indent="-457200">
              <a:buFont typeface="+mj-lt"/>
              <a:buAutoNum type="arabicPeriod" startAt="6"/>
            </a:pPr>
            <a:r>
              <a:rPr lang="fr-FR" dirty="0" smtClean="0">
                <a:solidFill>
                  <a:schemeClr val="accent6">
                    <a:lumMod val="75000"/>
                  </a:schemeClr>
                </a:solidFill>
              </a:rPr>
              <a:t>EIRP</a:t>
            </a:r>
          </a:p>
          <a:p>
            <a:pPr lvl="1"/>
            <a:r>
              <a:rPr lang="fr-FR" dirty="0" smtClean="0">
                <a:solidFill>
                  <a:srgbClr val="0070C0"/>
                </a:solidFill>
              </a:rPr>
              <a:t>Effective </a:t>
            </a:r>
            <a:r>
              <a:rPr lang="fr-FR" dirty="0" err="1" smtClean="0">
                <a:solidFill>
                  <a:srgbClr val="0070C0"/>
                </a:solidFill>
              </a:rPr>
              <a:t>Isotropic</a:t>
            </a:r>
            <a:r>
              <a:rPr lang="fr-FR" dirty="0" smtClean="0">
                <a:solidFill>
                  <a:srgbClr val="0070C0"/>
                </a:solidFill>
              </a:rPr>
              <a:t> </a:t>
            </a:r>
            <a:r>
              <a:rPr lang="fr-FR" dirty="0" err="1" smtClean="0">
                <a:solidFill>
                  <a:srgbClr val="0070C0"/>
                </a:solidFill>
              </a:rPr>
              <a:t>Radiated</a:t>
            </a:r>
            <a:r>
              <a:rPr lang="fr-FR" dirty="0" smtClean="0">
                <a:solidFill>
                  <a:srgbClr val="0070C0"/>
                </a:solidFill>
              </a:rPr>
              <a:t> Power</a:t>
            </a:r>
          </a:p>
          <a:p>
            <a:pPr lvl="2"/>
            <a:r>
              <a:rPr lang="fr-FR" dirty="0" smtClean="0"/>
              <a:t>Puissance Isotrope Rayonnée Équivalente (PIRE)</a:t>
            </a:r>
          </a:p>
          <a:p>
            <a:pPr lvl="2"/>
            <a:r>
              <a:rPr lang="fr-FR" dirty="0" smtClean="0"/>
              <a:t>Puissance du signal réellement rayonnée par l'antenne d'émission dans la direction du rayonnement maximal. </a:t>
            </a:r>
          </a:p>
          <a:p>
            <a:pPr lvl="1"/>
            <a:r>
              <a:rPr lang="fr-FR" altLang="fr-FR" dirty="0">
                <a:solidFill>
                  <a:srgbClr val="0070C0"/>
                </a:solidFill>
              </a:rPr>
              <a:t>Calcul </a:t>
            </a:r>
            <a:r>
              <a:rPr lang="fr-FR" altLang="fr-FR" dirty="0" smtClean="0">
                <a:solidFill>
                  <a:srgbClr val="0070C0"/>
                </a:solidFill>
              </a:rPr>
              <a:t>de l'EIRP</a:t>
            </a:r>
            <a:endParaRPr lang="fr-FR" altLang="fr-FR" dirty="0">
              <a:solidFill>
                <a:srgbClr val="0070C0"/>
              </a:solidFill>
            </a:endParaRPr>
          </a:p>
          <a:p>
            <a:pPr lvl="2"/>
            <a:r>
              <a:rPr lang="fr-FR" altLang="fr-FR" dirty="0"/>
              <a:t>EIRP = </a:t>
            </a:r>
            <a:r>
              <a:rPr lang="fr-FR" altLang="fr-FR" dirty="0" smtClean="0"/>
              <a:t>P</a:t>
            </a:r>
            <a:r>
              <a:rPr lang="fr-FR" altLang="fr-FR" baseline="-25000" dirty="0" smtClean="0"/>
              <a:t>E</a:t>
            </a:r>
            <a:r>
              <a:rPr lang="fr-FR" altLang="fr-FR" dirty="0" smtClean="0"/>
              <a:t> (dBm) – C</a:t>
            </a:r>
            <a:r>
              <a:rPr lang="fr-FR" altLang="fr-FR" baseline="-25000" dirty="0" smtClean="0"/>
              <a:t>L</a:t>
            </a:r>
            <a:r>
              <a:rPr lang="fr-FR" altLang="fr-FR" dirty="0" smtClean="0"/>
              <a:t> (dB) + G</a:t>
            </a:r>
            <a:r>
              <a:rPr lang="fr-FR" altLang="fr-FR" baseline="-25000" dirty="0" smtClean="0"/>
              <a:t>A</a:t>
            </a:r>
            <a:r>
              <a:rPr lang="fr-FR" altLang="fr-FR" dirty="0" smtClean="0"/>
              <a:t> (</a:t>
            </a:r>
            <a:r>
              <a:rPr lang="fr-FR" altLang="fr-FR" dirty="0" err="1" smtClean="0"/>
              <a:t>dBi</a:t>
            </a:r>
            <a:r>
              <a:rPr lang="fr-FR" altLang="fr-FR" dirty="0" smtClean="0"/>
              <a:t>)</a:t>
            </a:r>
            <a:endParaRPr lang="fr-FR" altLang="fr-FR" dirty="0"/>
          </a:p>
          <a:p>
            <a:pPr lvl="3"/>
            <a:r>
              <a:rPr lang="fr-FR" altLang="fr-FR" dirty="0" smtClean="0"/>
              <a:t>P</a:t>
            </a:r>
            <a:r>
              <a:rPr lang="fr-FR" altLang="fr-FR" baseline="-25000" dirty="0" smtClean="0"/>
              <a:t>E</a:t>
            </a:r>
            <a:r>
              <a:rPr lang="fr-FR" altLang="fr-FR" dirty="0" smtClean="0"/>
              <a:t> </a:t>
            </a:r>
            <a:r>
              <a:rPr lang="fr-FR" altLang="fr-FR" dirty="0"/>
              <a:t>= puissance de sortie de l'émetteur (dBm)</a:t>
            </a:r>
          </a:p>
          <a:p>
            <a:pPr lvl="3"/>
            <a:r>
              <a:rPr lang="fr-FR" altLang="fr-FR" dirty="0" smtClean="0"/>
              <a:t>C</a:t>
            </a:r>
            <a:r>
              <a:rPr lang="fr-FR" altLang="fr-FR" baseline="-25000" dirty="0" smtClean="0"/>
              <a:t>L</a:t>
            </a:r>
            <a:r>
              <a:rPr lang="fr-FR" altLang="fr-FR" dirty="0" smtClean="0"/>
              <a:t> </a:t>
            </a:r>
            <a:r>
              <a:rPr lang="fr-FR" altLang="fr-FR" dirty="0"/>
              <a:t>= atténuation due au câble d'émission (dB)</a:t>
            </a:r>
          </a:p>
          <a:p>
            <a:pPr lvl="3"/>
            <a:r>
              <a:rPr lang="fr-FR" altLang="fr-FR" dirty="0" smtClean="0"/>
              <a:t>G</a:t>
            </a:r>
            <a:r>
              <a:rPr lang="fr-FR" altLang="fr-FR" baseline="-25000" dirty="0" smtClean="0"/>
              <a:t>A</a:t>
            </a:r>
            <a:r>
              <a:rPr lang="fr-FR" altLang="fr-FR" dirty="0" smtClean="0"/>
              <a:t> </a:t>
            </a:r>
            <a:r>
              <a:rPr lang="fr-FR" altLang="fr-FR" dirty="0"/>
              <a:t>= gain de l'antenne d'émission (</a:t>
            </a:r>
            <a:r>
              <a:rPr lang="fr-FR" altLang="fr-FR" dirty="0" err="1"/>
              <a:t>dBi</a:t>
            </a:r>
            <a:r>
              <a:rPr lang="fr-FR" altLang="fr-FR" dirty="0"/>
              <a:t>)</a:t>
            </a:r>
          </a:p>
          <a:p>
            <a:pPr lvl="1"/>
            <a:r>
              <a:rPr lang="fr-FR" dirty="0" smtClean="0">
                <a:solidFill>
                  <a:srgbClr val="0070C0"/>
                </a:solidFill>
              </a:rPr>
              <a:t>Règlementation</a:t>
            </a:r>
          </a:p>
          <a:p>
            <a:pPr lvl="2"/>
            <a:r>
              <a:rPr lang="fr-FR" dirty="0" smtClean="0"/>
              <a:t>ETSI (Europe) : 20 dBm </a:t>
            </a:r>
            <a:r>
              <a:rPr lang="fr-FR" dirty="0" smtClean="0">
                <a:sym typeface="Wingdings" panose="05000000000000000000" pitchFamily="2" charset="2"/>
              </a:rPr>
              <a:t> 100mW</a:t>
            </a:r>
          </a:p>
          <a:p>
            <a:pPr lvl="2"/>
            <a:r>
              <a:rPr lang="fr-FR" dirty="0" smtClean="0">
                <a:sym typeface="Wingdings" panose="05000000000000000000" pitchFamily="2" charset="2"/>
              </a:rPr>
              <a:t>FCC (USA) : 36 dBm  4W</a:t>
            </a:r>
            <a:endParaRPr lang="fr-FR" dirty="0" smtClean="0"/>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473</a:t>
            </a:fld>
            <a:endParaRPr lang="fr-BE" dirty="0"/>
          </a:p>
        </p:txBody>
      </p:sp>
      <p:pic>
        <p:nvPicPr>
          <p:cNvPr id="7" name="Image 6"/>
          <p:cNvPicPr>
            <a:picLocks noChangeAspect="1"/>
          </p:cNvPicPr>
          <p:nvPr/>
        </p:nvPicPr>
        <p:blipFill>
          <a:blip r:embed="rId3"/>
          <a:stretch>
            <a:fillRect/>
          </a:stretch>
        </p:blipFill>
        <p:spPr>
          <a:xfrm>
            <a:off x="5724128" y="3356992"/>
            <a:ext cx="3251161" cy="1545034"/>
          </a:xfrm>
          <a:prstGeom prst="rect">
            <a:avLst/>
          </a:prstGeom>
        </p:spPr>
      </p:pic>
    </p:spTree>
    <p:extLst>
      <p:ext uri="{BB962C8B-B14F-4D97-AF65-F5344CB8AC3E}">
        <p14:creationId xmlns:p14="http://schemas.microsoft.com/office/powerpoint/2010/main" val="1730867300"/>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Réception des ondes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Sensibilité du récepteur</a:t>
            </a:r>
          </a:p>
          <a:p>
            <a:pPr lvl="1"/>
            <a:r>
              <a:rPr lang="fr-FR" dirty="0" smtClean="0"/>
              <a:t>Le signal reçu doit être plus puissant que la sensibilité du récepteur.</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474</a:t>
            </a:fld>
            <a:endParaRPr lang="fr-BE" dirty="0"/>
          </a:p>
        </p:txBody>
      </p:sp>
      <p:pic>
        <p:nvPicPr>
          <p:cNvPr id="8" name="Image 7"/>
          <p:cNvPicPr>
            <a:picLocks noChangeAspect="1"/>
          </p:cNvPicPr>
          <p:nvPr/>
        </p:nvPicPr>
        <p:blipFill>
          <a:blip r:embed="rId2"/>
          <a:stretch>
            <a:fillRect/>
          </a:stretch>
        </p:blipFill>
        <p:spPr>
          <a:xfrm>
            <a:off x="811672" y="2420888"/>
            <a:ext cx="7360728" cy="3528392"/>
          </a:xfrm>
          <a:prstGeom prst="rect">
            <a:avLst/>
          </a:prstGeom>
        </p:spPr>
      </p:pic>
    </p:spTree>
    <p:extLst>
      <p:ext uri="{BB962C8B-B14F-4D97-AF65-F5344CB8AC3E}">
        <p14:creationId xmlns:p14="http://schemas.microsoft.com/office/powerpoint/2010/main" val="2049520919"/>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Réception des ondes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Background noise (Bruit de fond)</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475</a:t>
            </a:fld>
            <a:endParaRPr lang="fr-BE" dirty="0"/>
          </a:p>
        </p:txBody>
      </p:sp>
      <p:pic>
        <p:nvPicPr>
          <p:cNvPr id="7" name="Image 6"/>
          <p:cNvPicPr>
            <a:picLocks noChangeAspect="1"/>
          </p:cNvPicPr>
          <p:nvPr/>
        </p:nvPicPr>
        <p:blipFill>
          <a:blip r:embed="rId3"/>
          <a:stretch>
            <a:fillRect/>
          </a:stretch>
        </p:blipFill>
        <p:spPr>
          <a:xfrm>
            <a:off x="409958" y="2492896"/>
            <a:ext cx="8455099" cy="3185854"/>
          </a:xfrm>
          <a:prstGeom prst="rect">
            <a:avLst/>
          </a:prstGeom>
        </p:spPr>
      </p:pic>
      <p:sp>
        <p:nvSpPr>
          <p:cNvPr id="8" name="ZoneTexte 7"/>
          <p:cNvSpPr txBox="1"/>
          <p:nvPr/>
        </p:nvSpPr>
        <p:spPr>
          <a:xfrm>
            <a:off x="450677" y="5687012"/>
            <a:ext cx="1861407" cy="215444"/>
          </a:xfrm>
          <a:prstGeom prst="rect">
            <a:avLst/>
          </a:prstGeom>
          <a:noFill/>
        </p:spPr>
        <p:txBody>
          <a:bodyPr wrap="none" rtlCol="0">
            <a:spAutoFit/>
          </a:bodyPr>
          <a:lstStyle/>
          <a:p>
            <a:r>
              <a:rPr lang="fr-FR" sz="800" dirty="0"/>
              <a:t>Source : http://ham-radio.com/k6sti/mn45.jpg</a:t>
            </a:r>
          </a:p>
        </p:txBody>
      </p:sp>
      <p:cxnSp>
        <p:nvCxnSpPr>
          <p:cNvPr id="11" name="Connecteur droit avec flèche 10"/>
          <p:cNvCxnSpPr>
            <a:endCxn id="7" idx="3"/>
          </p:cNvCxnSpPr>
          <p:nvPr/>
        </p:nvCxnSpPr>
        <p:spPr>
          <a:xfrm>
            <a:off x="4637507" y="3769469"/>
            <a:ext cx="4227550" cy="316354"/>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611560" y="4724109"/>
            <a:ext cx="4227550" cy="158177"/>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464629" y="4682231"/>
            <a:ext cx="1015021" cy="400110"/>
          </a:xfrm>
          <a:prstGeom prst="rect">
            <a:avLst/>
          </a:prstGeom>
          <a:noFill/>
        </p:spPr>
        <p:txBody>
          <a:bodyPr wrap="none" rtlCol="0">
            <a:spAutoFit/>
          </a:bodyPr>
          <a:lstStyle/>
          <a:p>
            <a:r>
              <a:rPr lang="fr-FR" sz="2000" b="1" dirty="0" smtClean="0">
                <a:solidFill>
                  <a:srgbClr val="FF0000"/>
                </a:solidFill>
              </a:rPr>
              <a:t>-70 dBm</a:t>
            </a:r>
            <a:endParaRPr lang="fr-FR" sz="2000" b="1" dirty="0">
              <a:solidFill>
                <a:srgbClr val="FF0000"/>
              </a:solidFill>
            </a:endParaRPr>
          </a:p>
        </p:txBody>
      </p:sp>
      <p:sp>
        <p:nvSpPr>
          <p:cNvPr id="17" name="ZoneTexte 16"/>
          <p:cNvSpPr txBox="1"/>
          <p:nvPr/>
        </p:nvSpPr>
        <p:spPr>
          <a:xfrm>
            <a:off x="4662035" y="3783939"/>
            <a:ext cx="1015021" cy="400110"/>
          </a:xfrm>
          <a:prstGeom prst="rect">
            <a:avLst/>
          </a:prstGeom>
          <a:noFill/>
        </p:spPr>
        <p:txBody>
          <a:bodyPr wrap="none" rtlCol="0">
            <a:spAutoFit/>
          </a:bodyPr>
          <a:lstStyle/>
          <a:p>
            <a:r>
              <a:rPr lang="fr-FR" sz="2000" b="1" dirty="0" smtClean="0">
                <a:solidFill>
                  <a:srgbClr val="FF0000"/>
                </a:solidFill>
              </a:rPr>
              <a:t>-35 dBm</a:t>
            </a:r>
            <a:endParaRPr lang="fr-FR" sz="2000" b="1" dirty="0">
              <a:solidFill>
                <a:srgbClr val="FF0000"/>
              </a:solidFill>
            </a:endParaRPr>
          </a:p>
        </p:txBody>
      </p:sp>
    </p:spTree>
    <p:extLst>
      <p:ext uri="{BB962C8B-B14F-4D97-AF65-F5344CB8AC3E}">
        <p14:creationId xmlns:p14="http://schemas.microsoft.com/office/powerpoint/2010/main" val="312749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Réception des ondes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Background noise (Bruit de fond)</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476</a:t>
            </a:fld>
            <a:endParaRPr lang="fr-BE" dirty="0"/>
          </a:p>
        </p:txBody>
      </p:sp>
      <p:pic>
        <p:nvPicPr>
          <p:cNvPr id="6146" name="Picture 2" descr="http://www.zdnet.com/i/story/60/03/000578/pre-microwave-no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916832"/>
            <a:ext cx="3860810" cy="4012877"/>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2327177" y="5920214"/>
            <a:ext cx="3078087" cy="215444"/>
          </a:xfrm>
          <a:prstGeom prst="rect">
            <a:avLst/>
          </a:prstGeom>
          <a:noFill/>
        </p:spPr>
        <p:txBody>
          <a:bodyPr wrap="none" rtlCol="0">
            <a:spAutoFit/>
          </a:bodyPr>
          <a:lstStyle/>
          <a:p>
            <a:r>
              <a:rPr lang="fr-FR" sz="800" dirty="0" smtClean="0"/>
              <a:t>Source : </a:t>
            </a:r>
            <a:r>
              <a:rPr lang="fr-FR" sz="800" dirty="0"/>
              <a:t>http://</a:t>
            </a:r>
            <a:r>
              <a:rPr lang="fr-FR" sz="800" dirty="0" smtClean="0"/>
              <a:t>www.zdnet.com/i/story/60/03/000578/pre-microwave-noise.png</a:t>
            </a:r>
            <a:endParaRPr lang="fr-FR" sz="800" dirty="0"/>
          </a:p>
        </p:txBody>
      </p:sp>
    </p:spTree>
    <p:extLst>
      <p:ext uri="{BB962C8B-B14F-4D97-AF65-F5344CB8AC3E}">
        <p14:creationId xmlns:p14="http://schemas.microsoft.com/office/powerpoint/2010/main" val="22073472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Réception des ondes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 de signal dans le canal 1</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477</a:t>
            </a:fld>
            <a:endParaRPr lang="fr-BE" dirty="0"/>
          </a:p>
        </p:txBody>
      </p:sp>
      <p:pic>
        <p:nvPicPr>
          <p:cNvPr id="4098" name="Picture 2" descr="http://www.zdnet.com/i/story/60/03/000578/ap-sig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922317"/>
            <a:ext cx="3752478" cy="395553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300110" y="5877852"/>
            <a:ext cx="6543779" cy="215444"/>
          </a:xfrm>
          <a:prstGeom prst="rect">
            <a:avLst/>
          </a:prstGeom>
          <a:noFill/>
        </p:spPr>
        <p:txBody>
          <a:bodyPr wrap="none" rtlCol="0">
            <a:spAutoFit/>
          </a:bodyPr>
          <a:lstStyle/>
          <a:p>
            <a:r>
              <a:rPr lang="fr-FR" sz="800" dirty="0" smtClean="0"/>
              <a:t>Source : </a:t>
            </a:r>
            <a:r>
              <a:rPr lang="fr-FR" sz="800" dirty="0"/>
              <a:t>http://</a:t>
            </a:r>
            <a:r>
              <a:rPr lang="fr-FR" sz="800" dirty="0" smtClean="0"/>
              <a:t>zdnet3.cbsistatic.com/hub/i/r/2014/10/04/1560c8e4-4bab-11e4-b6a0-d4ae52e95e57/resize/270xauto/94da38d8e6cb1a34fbbca92c75e94020/ap-signal-s.png</a:t>
            </a:r>
            <a:endParaRPr lang="fr-FR" sz="800" dirty="0"/>
          </a:p>
        </p:txBody>
      </p:sp>
      <p:cxnSp>
        <p:nvCxnSpPr>
          <p:cNvPr id="9" name="Connecteur droit avec flèche 8"/>
          <p:cNvCxnSpPr/>
          <p:nvPr/>
        </p:nvCxnSpPr>
        <p:spPr>
          <a:xfrm>
            <a:off x="1551719" y="4334974"/>
            <a:ext cx="428290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1404788" y="4293096"/>
            <a:ext cx="1015021" cy="400110"/>
          </a:xfrm>
          <a:prstGeom prst="rect">
            <a:avLst/>
          </a:prstGeom>
          <a:noFill/>
        </p:spPr>
        <p:txBody>
          <a:bodyPr wrap="square" rtlCol="0">
            <a:spAutoFit/>
          </a:bodyPr>
          <a:lstStyle/>
          <a:p>
            <a:r>
              <a:rPr lang="fr-FR" sz="2000" b="1" dirty="0" smtClean="0">
                <a:solidFill>
                  <a:srgbClr val="FF0000"/>
                </a:solidFill>
              </a:rPr>
              <a:t>-85 dBm</a:t>
            </a:r>
            <a:endParaRPr lang="fr-FR" sz="2000" b="1" dirty="0">
              <a:solidFill>
                <a:srgbClr val="FF0000"/>
              </a:solidFill>
            </a:endParaRPr>
          </a:p>
        </p:txBody>
      </p:sp>
    </p:spTree>
    <p:extLst>
      <p:ext uri="{BB962C8B-B14F-4D97-AF65-F5344CB8AC3E}">
        <p14:creationId xmlns:p14="http://schemas.microsoft.com/office/powerpoint/2010/main" val="98234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Réception des ondes</a:t>
            </a:r>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Exemple d'interférences générées par un four micro-onde</a:t>
            </a:r>
            <a:endParaRPr lang="fr-FR" dirty="0">
              <a:solidFill>
                <a:schemeClr val="accent6">
                  <a:lumMod val="75000"/>
                </a:schemeClr>
              </a:solidFill>
            </a:endParaRP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478</a:t>
            </a:fld>
            <a:endParaRPr lang="fr-BE" dirty="0"/>
          </a:p>
        </p:txBody>
      </p:sp>
      <p:pic>
        <p:nvPicPr>
          <p:cNvPr id="5122" name="Picture 2" descr="http://www.zdnet.com/i/story/60/03/000578/noise-from-microwa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457" y="1983561"/>
            <a:ext cx="3667727" cy="3812507"/>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2462921" y="5805844"/>
            <a:ext cx="3126177" cy="215444"/>
          </a:xfrm>
          <a:prstGeom prst="rect">
            <a:avLst/>
          </a:prstGeom>
          <a:noFill/>
        </p:spPr>
        <p:txBody>
          <a:bodyPr wrap="none" rtlCol="0">
            <a:spAutoFit/>
          </a:bodyPr>
          <a:lstStyle/>
          <a:p>
            <a:r>
              <a:rPr lang="fr-FR" sz="800" dirty="0" smtClean="0"/>
              <a:t>Source : </a:t>
            </a:r>
            <a:r>
              <a:rPr lang="fr-FR" sz="800" dirty="0"/>
              <a:t>http://</a:t>
            </a:r>
            <a:r>
              <a:rPr lang="fr-FR" sz="800" dirty="0" smtClean="0"/>
              <a:t>www.zdnet.com/i/story/60/03/000578/noise-from-microwave.png</a:t>
            </a:r>
            <a:endParaRPr lang="fr-FR" sz="800" dirty="0"/>
          </a:p>
        </p:txBody>
      </p:sp>
    </p:spTree>
    <p:extLst>
      <p:ext uri="{BB962C8B-B14F-4D97-AF65-F5344CB8AC3E}">
        <p14:creationId xmlns:p14="http://schemas.microsoft.com/office/powerpoint/2010/main" val="3632000508"/>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d'antennes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Antenne </a:t>
            </a:r>
            <a:r>
              <a:rPr lang="fr-FR" dirty="0" err="1" smtClean="0">
                <a:solidFill>
                  <a:schemeClr val="accent6">
                    <a:lumMod val="75000"/>
                  </a:schemeClr>
                </a:solidFill>
              </a:rPr>
              <a:t>isotropique</a:t>
            </a:r>
            <a:endParaRPr lang="fr-FR" dirty="0" smtClean="0">
              <a:solidFill>
                <a:schemeClr val="accent6">
                  <a:lumMod val="75000"/>
                </a:schemeClr>
              </a:solidFill>
            </a:endParaRPr>
          </a:p>
          <a:p>
            <a:pPr lvl="1"/>
            <a:r>
              <a:rPr lang="fr-FR" dirty="0" smtClean="0"/>
              <a:t>Antenne théorique omnidirectionnelle.</a:t>
            </a:r>
          </a:p>
          <a:p>
            <a:pPr lvl="1"/>
            <a:r>
              <a:rPr lang="fr-BE" dirty="0"/>
              <a:t>Gain : 0</a:t>
            </a:r>
            <a:r>
              <a:rPr lang="fr-BE" dirty="0" smtClean="0"/>
              <a:t>dBi.</a:t>
            </a:r>
            <a:endParaRPr lang="fr-FR" dirty="0" smtClean="0"/>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479</a:t>
            </a:fld>
            <a:endParaRPr lang="fr-BE"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2924944"/>
            <a:ext cx="2736304" cy="2670841"/>
          </a:xfrm>
          <a:prstGeom prst="rect">
            <a:avLst/>
          </a:prstGeom>
        </p:spPr>
      </p:pic>
      <p:cxnSp>
        <p:nvCxnSpPr>
          <p:cNvPr id="9" name="Connecteur droit 8"/>
          <p:cNvCxnSpPr/>
          <p:nvPr/>
        </p:nvCxnSpPr>
        <p:spPr>
          <a:xfrm>
            <a:off x="4067944" y="4221088"/>
            <a:ext cx="0" cy="720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1918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normAutofit fontScale="90000"/>
          </a:bodyPr>
          <a:lstStyle/>
          <a:p>
            <a:r>
              <a:rPr lang="en-US" altLang="fr-FR" dirty="0"/>
              <a:t>Module </a:t>
            </a:r>
            <a:r>
              <a:rPr lang="en-US" altLang="fr-FR" dirty="0" smtClean="0"/>
              <a:t>2</a:t>
            </a:r>
            <a:r>
              <a:rPr lang="en-US" altLang="fr-FR" dirty="0"/>
              <a:t/>
            </a:r>
            <a:br>
              <a:rPr lang="en-US" altLang="fr-FR" dirty="0"/>
            </a:br>
            <a:r>
              <a:rPr lang="fr-FR" altLang="fr-FR" dirty="0"/>
              <a:t>Redondance LAN</a:t>
            </a:r>
            <a:br>
              <a:rPr lang="fr-FR" altLang="fr-FR" dirty="0"/>
            </a:br>
            <a:endParaRPr lang="fr-FR" altLang="fr-FR" dirty="0" smtClean="0"/>
          </a:p>
        </p:txBody>
      </p:sp>
      <p:sp>
        <p:nvSpPr>
          <p:cNvPr id="2052" name="Rectangle 3"/>
          <p:cNvSpPr>
            <a:spLocks noGrp="1" noChangeArrowheads="1"/>
          </p:cNvSpPr>
          <p:nvPr>
            <p:ph type="subTitle" idx="1"/>
          </p:nvPr>
        </p:nvSpPr>
        <p:spPr/>
        <p:txBody>
          <a:bodyPr/>
          <a:lstStyle/>
          <a:p>
            <a:pPr eaLnBrk="1" hangingPunct="1"/>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48</a:t>
            </a:fld>
            <a:endParaRPr lang="fr-BE" dirty="0"/>
          </a:p>
        </p:txBody>
      </p:sp>
    </p:spTree>
    <p:extLst>
      <p:ext uri="{BB962C8B-B14F-4D97-AF65-F5344CB8AC3E}">
        <p14:creationId xmlns:p14="http://schemas.microsoft.com/office/powerpoint/2010/main" val="1493843344"/>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d'antennes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Antenne dipôle</a:t>
            </a:r>
            <a:endParaRPr lang="fr-FR" dirty="0">
              <a:solidFill>
                <a:schemeClr val="accent6">
                  <a:lumMod val="75000"/>
                </a:schemeClr>
              </a:solidFill>
            </a:endParaRPr>
          </a:p>
          <a:p>
            <a:pPr lvl="1"/>
            <a:r>
              <a:rPr lang="fr-BE" dirty="0" smtClean="0"/>
              <a:t>Antenne omnidirectionnelle.</a:t>
            </a:r>
          </a:p>
          <a:p>
            <a:pPr lvl="1"/>
            <a:r>
              <a:rPr lang="fr-BE" dirty="0" smtClean="0"/>
              <a:t>Gain </a:t>
            </a:r>
            <a:r>
              <a:rPr lang="fr-BE" dirty="0"/>
              <a:t>: </a:t>
            </a:r>
            <a:r>
              <a:rPr lang="fr-BE" dirty="0" smtClean="0"/>
              <a:t>environ 2,14dBi</a:t>
            </a:r>
            <a:r>
              <a:rPr lang="fr-BE" dirty="0"/>
              <a:t>.</a:t>
            </a:r>
            <a:endParaRPr lang="fr-FR" dirty="0"/>
          </a:p>
          <a:p>
            <a:pPr lvl="1"/>
            <a:r>
              <a:rPr lang="fr-BE" dirty="0"/>
              <a:t>R rayonnement : 75</a:t>
            </a:r>
            <a:r>
              <a:rPr lang="fr-BE" dirty="0">
                <a:sym typeface="Symbol" panose="05050102010706020507" pitchFamily="18" charset="2"/>
              </a:rPr>
              <a:t></a:t>
            </a:r>
            <a:r>
              <a:rPr lang="fr-BE" dirty="0"/>
              <a:t>.</a:t>
            </a:r>
            <a:endParaRPr lang="fr-FR" dirty="0"/>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480</a:t>
            </a:fld>
            <a:endParaRPr lang="fr-BE" dirty="0"/>
          </a:p>
        </p:txBody>
      </p:sp>
      <p:graphicFrame>
        <p:nvGraphicFramePr>
          <p:cNvPr id="8" name="Objet 7"/>
          <p:cNvGraphicFramePr>
            <a:graphicFrameLocks noChangeAspect="1"/>
          </p:cNvGraphicFramePr>
          <p:nvPr>
            <p:extLst/>
          </p:nvPr>
        </p:nvGraphicFramePr>
        <p:xfrm>
          <a:off x="1259632" y="3068960"/>
          <a:ext cx="1872208" cy="2853365"/>
        </p:xfrm>
        <a:graphic>
          <a:graphicData uri="http://schemas.openxmlformats.org/presentationml/2006/ole">
            <mc:AlternateContent xmlns:mc="http://schemas.openxmlformats.org/markup-compatibility/2006">
              <mc:Choice xmlns:v="urn:schemas-microsoft-com:vml" Requires="v">
                <p:oleObj spid="_x0000_s8220" name="Image bitmap" r:id="rId4" imgW="1714739" imgH="2647619" progId="Paint.Picture">
                  <p:embed/>
                </p:oleObj>
              </mc:Choice>
              <mc:Fallback>
                <p:oleObj name="Image bitmap" r:id="rId4" imgW="1714739" imgH="264761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3068960"/>
                        <a:ext cx="1872208" cy="2853365"/>
                      </a:xfrm>
                      <a:prstGeom prst="rect">
                        <a:avLst/>
                      </a:prstGeom>
                      <a:noFill/>
                      <a:ln>
                        <a:noFill/>
                      </a:ln>
                      <a:extLst/>
                    </p:spPr>
                  </p:pic>
                </p:oleObj>
              </mc:Fallback>
            </mc:AlternateContent>
          </a:graphicData>
        </a:graphic>
      </p:graphicFrame>
      <p:pic>
        <p:nvPicPr>
          <p:cNvPr id="6373" name="Picture 229" descr="http://www.cisco.com/c/dam/en/us/products/collateral/wireless/aironet-antennas-accessories/prod_white_paper0900aecd806a1a3e.doc/_jcr_content/renditions/0900aecd806a1a3e_null_null_null_08_07_07-0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615" y="1807524"/>
            <a:ext cx="5038725" cy="411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3934272" y="5916522"/>
            <a:ext cx="3150221" cy="215444"/>
          </a:xfrm>
          <a:prstGeom prst="rect">
            <a:avLst/>
          </a:prstGeom>
          <a:noFill/>
        </p:spPr>
        <p:txBody>
          <a:bodyPr wrap="none" rtlCol="0">
            <a:spAutoFit/>
          </a:bodyPr>
          <a:lstStyle/>
          <a:p>
            <a:r>
              <a:rPr lang="fr-FR" sz="800" dirty="0"/>
              <a:t>Source : </a:t>
            </a:r>
            <a:r>
              <a:rPr lang="fr-FR" sz="800" dirty="0" smtClean="0"/>
              <a:t>Cisco </a:t>
            </a:r>
            <a:r>
              <a:rPr lang="fr-FR" sz="800" dirty="0" err="1"/>
              <a:t>Systems</a:t>
            </a:r>
            <a:r>
              <a:rPr lang="fr-FR" sz="800" dirty="0"/>
              <a:t>, </a:t>
            </a:r>
            <a:r>
              <a:rPr lang="fr-FR" sz="800" dirty="0" err="1" smtClean="0"/>
              <a:t>Inc</a:t>
            </a:r>
            <a:r>
              <a:rPr lang="fr-FR" sz="800" dirty="0" smtClean="0"/>
              <a:t>, </a:t>
            </a:r>
            <a:r>
              <a:rPr lang="en-US" sz="800" dirty="0"/>
              <a:t>Antenna Patterns and Their </a:t>
            </a:r>
            <a:r>
              <a:rPr lang="en-US" sz="800" dirty="0" smtClean="0"/>
              <a:t>Meaning, </a:t>
            </a:r>
            <a:r>
              <a:rPr lang="fr-FR" sz="800" dirty="0"/>
              <a:t>1992–2007</a:t>
            </a:r>
            <a:r>
              <a:rPr lang="en-US" sz="800" dirty="0" smtClean="0"/>
              <a:t> </a:t>
            </a:r>
            <a:endParaRPr lang="fr-FR" sz="800" dirty="0"/>
          </a:p>
        </p:txBody>
      </p:sp>
    </p:spTree>
    <p:extLst>
      <p:ext uri="{BB962C8B-B14F-4D97-AF65-F5344CB8AC3E}">
        <p14:creationId xmlns:p14="http://schemas.microsoft.com/office/powerpoint/2010/main" val="192556200"/>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d'antennes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Antenne dipôle</a:t>
            </a:r>
          </a:p>
          <a:p>
            <a:pPr lvl="1"/>
            <a:r>
              <a:rPr lang="fr-FR" dirty="0" smtClean="0"/>
              <a:t>Exemple de diagramme de rayonnement</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481</a:t>
            </a:fld>
            <a:endParaRPr lang="fr-BE" dirty="0"/>
          </a:p>
        </p:txBody>
      </p:sp>
      <p:pic>
        <p:nvPicPr>
          <p:cNvPr id="7" name="Image 6"/>
          <p:cNvPicPr>
            <a:picLocks noChangeAspect="1"/>
          </p:cNvPicPr>
          <p:nvPr/>
        </p:nvPicPr>
        <p:blipFill>
          <a:blip r:embed="rId3"/>
          <a:stretch>
            <a:fillRect/>
          </a:stretch>
        </p:blipFill>
        <p:spPr>
          <a:xfrm>
            <a:off x="569052" y="2348880"/>
            <a:ext cx="3431895" cy="3635151"/>
          </a:xfrm>
          <a:prstGeom prst="rect">
            <a:avLst/>
          </a:prstGeom>
        </p:spPr>
      </p:pic>
      <p:pic>
        <p:nvPicPr>
          <p:cNvPr id="8" name="Image 7"/>
          <p:cNvPicPr>
            <a:picLocks noChangeAspect="1"/>
          </p:cNvPicPr>
          <p:nvPr/>
        </p:nvPicPr>
        <p:blipFill>
          <a:blip r:embed="rId4"/>
          <a:stretch>
            <a:fillRect/>
          </a:stretch>
        </p:blipFill>
        <p:spPr>
          <a:xfrm>
            <a:off x="5165322" y="2348880"/>
            <a:ext cx="3425413" cy="3658964"/>
          </a:xfrm>
          <a:prstGeom prst="rect">
            <a:avLst/>
          </a:prstGeom>
        </p:spPr>
      </p:pic>
      <p:sp>
        <p:nvSpPr>
          <p:cNvPr id="9" name="ZoneTexte 8"/>
          <p:cNvSpPr txBox="1"/>
          <p:nvPr/>
        </p:nvSpPr>
        <p:spPr>
          <a:xfrm>
            <a:off x="3532206" y="6007844"/>
            <a:ext cx="2101857" cy="215444"/>
          </a:xfrm>
          <a:prstGeom prst="rect">
            <a:avLst/>
          </a:prstGeom>
          <a:noFill/>
        </p:spPr>
        <p:txBody>
          <a:bodyPr wrap="none" rtlCol="0">
            <a:spAutoFit/>
          </a:bodyPr>
          <a:lstStyle/>
          <a:p>
            <a:r>
              <a:rPr lang="fr-FR" sz="800" dirty="0" smtClean="0"/>
              <a:t>Source : http</a:t>
            </a:r>
            <a:r>
              <a:rPr lang="fr-FR" sz="800" dirty="0"/>
              <a:t>://www.wimo.com/download/17012.pdf</a:t>
            </a:r>
          </a:p>
        </p:txBody>
      </p:sp>
    </p:spTree>
    <p:extLst>
      <p:ext uri="{BB962C8B-B14F-4D97-AF65-F5344CB8AC3E}">
        <p14:creationId xmlns:p14="http://schemas.microsoft.com/office/powerpoint/2010/main" val="3341762318"/>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d'antennes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Antenne dipôle </a:t>
            </a:r>
          </a:p>
          <a:p>
            <a:pPr lvl="1"/>
            <a:r>
              <a:rPr lang="fr-FR" dirty="0"/>
              <a:t>Exemple de </a:t>
            </a:r>
            <a:r>
              <a:rPr lang="fr-FR" dirty="0" smtClean="0"/>
              <a:t>spécifications d'une Antenne dipôle (</a:t>
            </a:r>
            <a:r>
              <a:rPr lang="fr-FR" dirty="0" err="1" smtClean="0"/>
              <a:t>Wimo</a:t>
            </a:r>
            <a:r>
              <a:rPr lang="fr-FR" dirty="0" smtClean="0"/>
              <a:t> articulée 17012.xxx)</a:t>
            </a:r>
            <a:endParaRPr lang="fr-FR" dirty="0"/>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482</a:t>
            </a:fld>
            <a:endParaRPr lang="fr-BE" dirty="0"/>
          </a:p>
        </p:txBody>
      </p:sp>
      <p:pic>
        <p:nvPicPr>
          <p:cNvPr id="7" name="Image 6"/>
          <p:cNvPicPr>
            <a:picLocks noChangeAspect="1"/>
          </p:cNvPicPr>
          <p:nvPr/>
        </p:nvPicPr>
        <p:blipFill>
          <a:blip r:embed="rId3"/>
          <a:stretch>
            <a:fillRect/>
          </a:stretch>
        </p:blipFill>
        <p:spPr>
          <a:xfrm>
            <a:off x="1259632" y="2348880"/>
            <a:ext cx="5534025" cy="3648075"/>
          </a:xfrm>
          <a:prstGeom prst="rect">
            <a:avLst/>
          </a:prstGeom>
        </p:spPr>
      </p:pic>
      <p:sp>
        <p:nvSpPr>
          <p:cNvPr id="8" name="ZoneTexte 7"/>
          <p:cNvSpPr txBox="1"/>
          <p:nvPr/>
        </p:nvSpPr>
        <p:spPr>
          <a:xfrm>
            <a:off x="1187624" y="5996955"/>
            <a:ext cx="2101857" cy="215444"/>
          </a:xfrm>
          <a:prstGeom prst="rect">
            <a:avLst/>
          </a:prstGeom>
          <a:noFill/>
        </p:spPr>
        <p:txBody>
          <a:bodyPr wrap="none" rtlCol="0">
            <a:spAutoFit/>
          </a:bodyPr>
          <a:lstStyle/>
          <a:p>
            <a:r>
              <a:rPr lang="fr-FR" sz="800" dirty="0" smtClean="0"/>
              <a:t>Source : http</a:t>
            </a:r>
            <a:r>
              <a:rPr lang="fr-FR" sz="800" dirty="0"/>
              <a:t>://www.wimo.com/download/17012.pdf</a:t>
            </a:r>
          </a:p>
        </p:txBody>
      </p:sp>
    </p:spTree>
    <p:extLst>
      <p:ext uri="{BB962C8B-B14F-4D97-AF65-F5344CB8AC3E}">
        <p14:creationId xmlns:p14="http://schemas.microsoft.com/office/powerpoint/2010/main" val="1309260802"/>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d'antennes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Antenne patch</a:t>
            </a:r>
          </a:p>
          <a:p>
            <a:pPr lvl="1"/>
            <a:r>
              <a:rPr lang="fr-FR" dirty="0" smtClean="0"/>
              <a:t>Antenne </a:t>
            </a:r>
            <a:r>
              <a:rPr lang="fr-FR" dirty="0" err="1" smtClean="0"/>
              <a:t>semidirectionnelle</a:t>
            </a:r>
            <a:r>
              <a:rPr lang="fr-FR" dirty="0" smtClean="0"/>
              <a:t>.</a:t>
            </a:r>
          </a:p>
          <a:p>
            <a:pPr lvl="1"/>
            <a:r>
              <a:rPr lang="fr-FR" dirty="0" smtClean="0"/>
              <a:t>Exemple </a:t>
            </a:r>
            <a:r>
              <a:rPr lang="fr-FR" dirty="0"/>
              <a:t>de spécifications d'une a</a:t>
            </a:r>
            <a:r>
              <a:rPr lang="fr-FR" dirty="0" smtClean="0"/>
              <a:t>ntenne "flat patch". </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483</a:t>
            </a:fld>
            <a:endParaRPr lang="fr-BE" dirty="0"/>
          </a:p>
        </p:txBody>
      </p:sp>
      <p:pic>
        <p:nvPicPr>
          <p:cNvPr id="7170" name="Picture 2" descr="http://www.L-com.com/copyrighted_images/pattern_hg2409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1459953"/>
            <a:ext cx="2162175" cy="470535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4"/>
          <a:stretch>
            <a:fillRect/>
          </a:stretch>
        </p:blipFill>
        <p:spPr>
          <a:xfrm>
            <a:off x="1115616" y="4281571"/>
            <a:ext cx="4476750" cy="1562100"/>
          </a:xfrm>
          <a:prstGeom prst="rect">
            <a:avLst/>
          </a:prstGeom>
        </p:spPr>
      </p:pic>
      <p:grpSp>
        <p:nvGrpSpPr>
          <p:cNvPr id="7" name="Groupe 6"/>
          <p:cNvGrpSpPr/>
          <p:nvPr/>
        </p:nvGrpSpPr>
        <p:grpSpPr>
          <a:xfrm>
            <a:off x="1043608" y="2769445"/>
            <a:ext cx="2432076" cy="1451063"/>
            <a:chOff x="1043608" y="2769445"/>
            <a:chExt cx="2432076" cy="1451063"/>
          </a:xfrm>
        </p:grpSpPr>
        <p:pic>
          <p:nvPicPr>
            <p:cNvPr id="7174" name="Picture 6" descr="http://www.rfwel.com/images/antennas/82-590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89" y="2769445"/>
              <a:ext cx="976139" cy="123561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043608" y="4005064"/>
              <a:ext cx="2432076" cy="215444"/>
            </a:xfrm>
            <a:prstGeom prst="rect">
              <a:avLst/>
            </a:prstGeom>
            <a:noFill/>
          </p:spPr>
          <p:txBody>
            <a:bodyPr wrap="none" rtlCol="0">
              <a:spAutoFit/>
            </a:bodyPr>
            <a:lstStyle/>
            <a:p>
              <a:r>
                <a:rPr lang="fr-FR" sz="800" dirty="0"/>
                <a:t>Source : http://www.rfwel.com/images/antennas/82-5906.jpg</a:t>
              </a:r>
            </a:p>
          </p:txBody>
        </p:sp>
      </p:grpSp>
      <p:sp>
        <p:nvSpPr>
          <p:cNvPr id="10" name="ZoneTexte 9"/>
          <p:cNvSpPr txBox="1"/>
          <p:nvPr/>
        </p:nvSpPr>
        <p:spPr>
          <a:xfrm>
            <a:off x="1050442" y="5831597"/>
            <a:ext cx="2981907" cy="215444"/>
          </a:xfrm>
          <a:prstGeom prst="rect">
            <a:avLst/>
          </a:prstGeom>
          <a:noFill/>
        </p:spPr>
        <p:txBody>
          <a:bodyPr wrap="none" rtlCol="0">
            <a:spAutoFit/>
          </a:bodyPr>
          <a:lstStyle/>
          <a:p>
            <a:r>
              <a:rPr lang="fr-FR" sz="800" dirty="0"/>
              <a:t>Source : http://www.l-com.com/multimedia/datasheets/DS_RE09P-XX.PDF</a:t>
            </a:r>
          </a:p>
        </p:txBody>
      </p:sp>
      <p:sp>
        <p:nvSpPr>
          <p:cNvPr id="14" name="ZoneTexte 13"/>
          <p:cNvSpPr txBox="1"/>
          <p:nvPr/>
        </p:nvSpPr>
        <p:spPr>
          <a:xfrm>
            <a:off x="6217783" y="6093876"/>
            <a:ext cx="2981907" cy="215444"/>
          </a:xfrm>
          <a:prstGeom prst="rect">
            <a:avLst/>
          </a:prstGeom>
          <a:noFill/>
        </p:spPr>
        <p:txBody>
          <a:bodyPr wrap="none" rtlCol="0">
            <a:spAutoFit/>
          </a:bodyPr>
          <a:lstStyle/>
          <a:p>
            <a:r>
              <a:rPr lang="fr-FR" sz="800" dirty="0"/>
              <a:t>Source : http://www.l-com.com/multimedia/datasheets/DS_RE09P-XX.PDF</a:t>
            </a:r>
          </a:p>
        </p:txBody>
      </p:sp>
    </p:spTree>
    <p:extLst>
      <p:ext uri="{BB962C8B-B14F-4D97-AF65-F5344CB8AC3E}">
        <p14:creationId xmlns:p14="http://schemas.microsoft.com/office/powerpoint/2010/main" val="383022811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d'antennes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Antenne </a:t>
            </a:r>
            <a:r>
              <a:rPr lang="fr-FR" dirty="0" err="1" smtClean="0">
                <a:solidFill>
                  <a:schemeClr val="accent6">
                    <a:lumMod val="75000"/>
                  </a:schemeClr>
                </a:solidFill>
              </a:rPr>
              <a:t>Yagi</a:t>
            </a:r>
            <a:endParaRPr lang="fr-FR" dirty="0" smtClean="0">
              <a:solidFill>
                <a:schemeClr val="accent6">
                  <a:lumMod val="75000"/>
                </a:schemeClr>
              </a:solidFill>
            </a:endParaRPr>
          </a:p>
          <a:p>
            <a:pPr lvl="1"/>
            <a:r>
              <a:rPr lang="fr-FR" dirty="0" smtClean="0"/>
              <a:t>Antenne directionnelle.</a:t>
            </a:r>
          </a:p>
          <a:p>
            <a:pPr lvl="1"/>
            <a:r>
              <a:rPr lang="fr-FR" dirty="0" smtClean="0"/>
              <a:t>Exemple de spécifications d'une antenne </a:t>
            </a:r>
            <a:r>
              <a:rPr lang="fr-FR" dirty="0" err="1" smtClean="0"/>
              <a:t>Yagi</a:t>
            </a:r>
            <a:r>
              <a:rPr lang="fr-FR" dirty="0"/>
              <a:t> </a:t>
            </a:r>
            <a:r>
              <a:rPr lang="fr-FR" dirty="0" smtClean="0"/>
              <a:t>large bande </a:t>
            </a:r>
          </a:p>
          <a:p>
            <a:pPr lvl="1"/>
            <a:endParaRPr lang="fr-FR" dirty="0" smtClean="0"/>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484</a:t>
            </a:fld>
            <a:endParaRPr lang="fr-BE" dirty="0"/>
          </a:p>
        </p:txBody>
      </p:sp>
      <p:pic>
        <p:nvPicPr>
          <p:cNvPr id="8" name="Image 7"/>
          <p:cNvPicPr>
            <a:picLocks noChangeAspect="1"/>
          </p:cNvPicPr>
          <p:nvPr/>
        </p:nvPicPr>
        <p:blipFill>
          <a:blip r:embed="rId3"/>
          <a:stretch>
            <a:fillRect/>
          </a:stretch>
        </p:blipFill>
        <p:spPr>
          <a:xfrm>
            <a:off x="1388146" y="3887732"/>
            <a:ext cx="4528195" cy="2144934"/>
          </a:xfrm>
          <a:prstGeom prst="rect">
            <a:avLst/>
          </a:prstGeom>
        </p:spPr>
      </p:pic>
      <p:pic>
        <p:nvPicPr>
          <p:cNvPr id="12" name="Image 11"/>
          <p:cNvPicPr>
            <a:picLocks noChangeAspect="1"/>
          </p:cNvPicPr>
          <p:nvPr/>
        </p:nvPicPr>
        <p:blipFill>
          <a:blip r:embed="rId4"/>
          <a:stretch>
            <a:fillRect/>
          </a:stretch>
        </p:blipFill>
        <p:spPr>
          <a:xfrm>
            <a:off x="1388146" y="2765021"/>
            <a:ext cx="1295591" cy="795538"/>
          </a:xfrm>
          <a:prstGeom prst="rect">
            <a:avLst/>
          </a:prstGeom>
        </p:spPr>
      </p:pic>
      <p:sp>
        <p:nvSpPr>
          <p:cNvPr id="13" name="ZoneTexte 12"/>
          <p:cNvSpPr txBox="1"/>
          <p:nvPr/>
        </p:nvSpPr>
        <p:spPr>
          <a:xfrm>
            <a:off x="1331640" y="6021288"/>
            <a:ext cx="4198585" cy="215444"/>
          </a:xfrm>
          <a:prstGeom prst="rect">
            <a:avLst/>
          </a:prstGeom>
          <a:noFill/>
        </p:spPr>
        <p:txBody>
          <a:bodyPr wrap="none" rtlCol="0">
            <a:spAutoFit/>
          </a:bodyPr>
          <a:lstStyle/>
          <a:p>
            <a:r>
              <a:rPr lang="fr-FR" sz="800" dirty="0" smtClean="0"/>
              <a:t>Source </a:t>
            </a:r>
            <a:r>
              <a:rPr lang="fr-FR" sz="800" dirty="0"/>
              <a:t>des images : http://www.andersontec.com/upfile/700-2700Mhz-Antenna-pdf/AI698-2700V11i60A.pdf</a:t>
            </a:r>
          </a:p>
        </p:txBody>
      </p:sp>
      <p:pic>
        <p:nvPicPr>
          <p:cNvPr id="14" name="Image 13"/>
          <p:cNvPicPr>
            <a:picLocks noChangeAspect="1"/>
          </p:cNvPicPr>
          <p:nvPr/>
        </p:nvPicPr>
        <p:blipFill>
          <a:blip r:embed="rId5"/>
          <a:stretch>
            <a:fillRect/>
          </a:stretch>
        </p:blipFill>
        <p:spPr>
          <a:xfrm>
            <a:off x="3794442" y="2636912"/>
            <a:ext cx="1610822" cy="1178128"/>
          </a:xfrm>
          <a:prstGeom prst="rect">
            <a:avLst/>
          </a:prstGeom>
        </p:spPr>
      </p:pic>
    </p:spTree>
    <p:extLst>
      <p:ext uri="{BB962C8B-B14F-4D97-AF65-F5344CB8AC3E}">
        <p14:creationId xmlns:p14="http://schemas.microsoft.com/office/powerpoint/2010/main" val="1519582632"/>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d'antennes</a:t>
            </a:r>
          </a:p>
        </p:txBody>
      </p:sp>
      <p:sp>
        <p:nvSpPr>
          <p:cNvPr id="3" name="Espace réservé du contenu 2"/>
          <p:cNvSpPr>
            <a:spLocks noGrp="1"/>
          </p:cNvSpPr>
          <p:nvPr>
            <p:ph idx="1"/>
          </p:nvPr>
        </p:nvSpPr>
        <p:spPr/>
        <p:txBody>
          <a:bodyPr/>
          <a:lstStyle/>
          <a:p>
            <a:r>
              <a:rPr lang="fr-FR" dirty="0">
                <a:solidFill>
                  <a:schemeClr val="accent6">
                    <a:lumMod val="75000"/>
                  </a:schemeClr>
                </a:solidFill>
              </a:rPr>
              <a:t>Antenne </a:t>
            </a:r>
            <a:r>
              <a:rPr lang="fr-FR" dirty="0" err="1">
                <a:solidFill>
                  <a:schemeClr val="accent6">
                    <a:lumMod val="75000"/>
                  </a:schemeClr>
                </a:solidFill>
              </a:rPr>
              <a:t>Yagi</a:t>
            </a:r>
            <a:endParaRPr lang="fr-FR" dirty="0">
              <a:solidFill>
                <a:schemeClr val="accent6">
                  <a:lumMod val="75000"/>
                </a:schemeClr>
              </a:solidFill>
            </a:endParaRP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485</a:t>
            </a:fld>
            <a:endParaRPr lang="fr-BE" dirty="0"/>
          </a:p>
        </p:txBody>
      </p:sp>
      <p:pic>
        <p:nvPicPr>
          <p:cNvPr id="7" name="Image 6"/>
          <p:cNvPicPr>
            <a:picLocks noChangeAspect="1"/>
          </p:cNvPicPr>
          <p:nvPr/>
        </p:nvPicPr>
        <p:blipFill>
          <a:blip r:embed="rId2"/>
          <a:stretch>
            <a:fillRect/>
          </a:stretch>
        </p:blipFill>
        <p:spPr>
          <a:xfrm>
            <a:off x="2261317" y="1955393"/>
            <a:ext cx="5046987" cy="4065895"/>
          </a:xfrm>
          <a:prstGeom prst="rect">
            <a:avLst/>
          </a:prstGeom>
        </p:spPr>
      </p:pic>
      <p:sp>
        <p:nvSpPr>
          <p:cNvPr id="8" name="ZoneTexte 7"/>
          <p:cNvSpPr txBox="1"/>
          <p:nvPr/>
        </p:nvSpPr>
        <p:spPr>
          <a:xfrm>
            <a:off x="2123728" y="6018441"/>
            <a:ext cx="3150221" cy="215444"/>
          </a:xfrm>
          <a:prstGeom prst="rect">
            <a:avLst/>
          </a:prstGeom>
          <a:noFill/>
        </p:spPr>
        <p:txBody>
          <a:bodyPr wrap="none" rtlCol="0">
            <a:spAutoFit/>
          </a:bodyPr>
          <a:lstStyle/>
          <a:p>
            <a:r>
              <a:rPr lang="fr-FR" sz="800" dirty="0"/>
              <a:t>Source : </a:t>
            </a:r>
            <a:r>
              <a:rPr lang="fr-FR" sz="800" dirty="0" smtClean="0"/>
              <a:t>Cisco </a:t>
            </a:r>
            <a:r>
              <a:rPr lang="fr-FR" sz="800" dirty="0" err="1"/>
              <a:t>Systems</a:t>
            </a:r>
            <a:r>
              <a:rPr lang="fr-FR" sz="800" dirty="0"/>
              <a:t>, </a:t>
            </a:r>
            <a:r>
              <a:rPr lang="fr-FR" sz="800" dirty="0" err="1" smtClean="0"/>
              <a:t>Inc</a:t>
            </a:r>
            <a:r>
              <a:rPr lang="fr-FR" sz="800" dirty="0" smtClean="0"/>
              <a:t>, </a:t>
            </a:r>
            <a:r>
              <a:rPr lang="en-US" sz="800" dirty="0"/>
              <a:t>Antenna Patterns and Their </a:t>
            </a:r>
            <a:r>
              <a:rPr lang="en-US" sz="800" dirty="0" smtClean="0"/>
              <a:t>Meaning, </a:t>
            </a:r>
            <a:r>
              <a:rPr lang="fr-FR" sz="800" dirty="0"/>
              <a:t>1992–2007</a:t>
            </a:r>
            <a:r>
              <a:rPr lang="en-US" sz="800" dirty="0" smtClean="0"/>
              <a:t> </a:t>
            </a:r>
            <a:endParaRPr lang="fr-FR" sz="800" dirty="0"/>
          </a:p>
        </p:txBody>
      </p:sp>
    </p:spTree>
    <p:extLst>
      <p:ext uri="{BB962C8B-B14F-4D97-AF65-F5344CB8AC3E}">
        <p14:creationId xmlns:p14="http://schemas.microsoft.com/office/powerpoint/2010/main" val="2422549119"/>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d'antennes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Antenne parabolique </a:t>
            </a:r>
          </a:p>
          <a:p>
            <a:pPr lvl="1"/>
            <a:r>
              <a:rPr lang="fr-FR" dirty="0" smtClean="0"/>
              <a:t>Antenne directionnelle</a:t>
            </a:r>
          </a:p>
          <a:p>
            <a:pPr lvl="2"/>
            <a:r>
              <a:rPr lang="fr-FR" dirty="0" err="1"/>
              <a:t>P</a:t>
            </a:r>
            <a:r>
              <a:rPr lang="fr-FR" dirty="0" err="1" smtClean="0"/>
              <a:t>arabolic</a:t>
            </a:r>
            <a:r>
              <a:rPr lang="fr-FR" dirty="0" smtClean="0"/>
              <a:t> </a:t>
            </a:r>
            <a:r>
              <a:rPr lang="fr-FR" dirty="0" err="1"/>
              <a:t>dish</a:t>
            </a:r>
            <a:r>
              <a:rPr lang="fr-FR" dirty="0"/>
              <a:t> </a:t>
            </a:r>
            <a:r>
              <a:rPr lang="fr-FR" dirty="0" err="1" smtClean="0"/>
              <a:t>antenna</a:t>
            </a:r>
            <a:r>
              <a:rPr lang="fr-FR" dirty="0" smtClean="0"/>
              <a:t>, </a:t>
            </a:r>
            <a:r>
              <a:rPr lang="fr-FR" dirty="0" err="1"/>
              <a:t>parabolic</a:t>
            </a:r>
            <a:r>
              <a:rPr lang="fr-FR" dirty="0"/>
              <a:t> </a:t>
            </a:r>
            <a:r>
              <a:rPr lang="fr-FR" dirty="0" err="1" smtClean="0"/>
              <a:t>grid</a:t>
            </a:r>
            <a:r>
              <a:rPr lang="fr-FR" dirty="0" smtClean="0"/>
              <a:t> </a:t>
            </a:r>
            <a:r>
              <a:rPr lang="fr-FR" dirty="0" err="1" smtClean="0"/>
              <a:t>antenna</a:t>
            </a:r>
            <a:r>
              <a:rPr lang="fr-FR" dirty="0" smtClean="0"/>
              <a:t>.</a:t>
            </a:r>
          </a:p>
          <a:p>
            <a:pPr lvl="1"/>
            <a:r>
              <a:rPr lang="fr-FR" dirty="0" smtClean="0"/>
              <a:t>Exemple de spécifications d'une antenne parabolique</a:t>
            </a:r>
          </a:p>
          <a:p>
            <a:pPr lvl="1"/>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486</a:t>
            </a:fld>
            <a:endParaRPr lang="fr-BE" dirty="0"/>
          </a:p>
        </p:txBody>
      </p:sp>
      <p:pic>
        <p:nvPicPr>
          <p:cNvPr id="7" name="Image 6"/>
          <p:cNvPicPr>
            <a:picLocks noChangeAspect="1"/>
          </p:cNvPicPr>
          <p:nvPr/>
        </p:nvPicPr>
        <p:blipFill>
          <a:blip r:embed="rId3"/>
          <a:stretch>
            <a:fillRect/>
          </a:stretch>
        </p:blipFill>
        <p:spPr>
          <a:xfrm>
            <a:off x="1691680" y="3068960"/>
            <a:ext cx="4533900" cy="2667000"/>
          </a:xfrm>
          <a:prstGeom prst="rect">
            <a:avLst/>
          </a:prstGeom>
        </p:spPr>
      </p:pic>
      <p:pic>
        <p:nvPicPr>
          <p:cNvPr id="8" name="Image 7"/>
          <p:cNvPicPr>
            <a:picLocks noChangeAspect="1"/>
          </p:cNvPicPr>
          <p:nvPr/>
        </p:nvPicPr>
        <p:blipFill>
          <a:blip r:embed="rId4"/>
          <a:stretch>
            <a:fillRect/>
          </a:stretch>
        </p:blipFill>
        <p:spPr>
          <a:xfrm>
            <a:off x="438067" y="3074000"/>
            <a:ext cx="1026705" cy="1328460"/>
          </a:xfrm>
          <a:prstGeom prst="rect">
            <a:avLst/>
          </a:prstGeom>
        </p:spPr>
      </p:pic>
      <p:pic>
        <p:nvPicPr>
          <p:cNvPr id="9" name="Image 8"/>
          <p:cNvPicPr>
            <a:picLocks noChangeAspect="1"/>
          </p:cNvPicPr>
          <p:nvPr/>
        </p:nvPicPr>
        <p:blipFill>
          <a:blip r:embed="rId5"/>
          <a:stretch>
            <a:fillRect/>
          </a:stretch>
        </p:blipFill>
        <p:spPr>
          <a:xfrm>
            <a:off x="6974312" y="2060848"/>
            <a:ext cx="1731621" cy="1927126"/>
          </a:xfrm>
          <a:prstGeom prst="rect">
            <a:avLst/>
          </a:prstGeom>
        </p:spPr>
      </p:pic>
      <p:pic>
        <p:nvPicPr>
          <p:cNvPr id="10" name="Image 9"/>
          <p:cNvPicPr>
            <a:picLocks noChangeAspect="1"/>
          </p:cNvPicPr>
          <p:nvPr/>
        </p:nvPicPr>
        <p:blipFill>
          <a:blip r:embed="rId6"/>
          <a:stretch>
            <a:fillRect/>
          </a:stretch>
        </p:blipFill>
        <p:spPr>
          <a:xfrm>
            <a:off x="7011163" y="4149080"/>
            <a:ext cx="1665293" cy="1790406"/>
          </a:xfrm>
          <a:prstGeom prst="rect">
            <a:avLst/>
          </a:prstGeom>
        </p:spPr>
      </p:pic>
      <p:sp>
        <p:nvSpPr>
          <p:cNvPr id="11" name="ZoneTexte 10"/>
          <p:cNvSpPr txBox="1"/>
          <p:nvPr/>
        </p:nvSpPr>
        <p:spPr>
          <a:xfrm>
            <a:off x="5658183" y="5925103"/>
            <a:ext cx="3520516" cy="215444"/>
          </a:xfrm>
          <a:prstGeom prst="rect">
            <a:avLst/>
          </a:prstGeom>
          <a:noFill/>
        </p:spPr>
        <p:txBody>
          <a:bodyPr wrap="none" rtlCol="0">
            <a:spAutoFit/>
          </a:bodyPr>
          <a:lstStyle/>
          <a:p>
            <a:r>
              <a:rPr lang="fr-FR" sz="800" dirty="0" smtClean="0"/>
              <a:t>Source des images : http</a:t>
            </a:r>
            <a:r>
              <a:rPr lang="fr-FR" sz="800" dirty="0"/>
              <a:t>://www.l-com.com/multimedia/datasheets/DS_HG2418DPD.PDF</a:t>
            </a:r>
          </a:p>
        </p:txBody>
      </p:sp>
      <p:pic>
        <p:nvPicPr>
          <p:cNvPr id="12" name="Image 11"/>
          <p:cNvPicPr>
            <a:picLocks noChangeAspect="1"/>
          </p:cNvPicPr>
          <p:nvPr/>
        </p:nvPicPr>
        <p:blipFill>
          <a:blip r:embed="rId7"/>
          <a:stretch>
            <a:fillRect/>
          </a:stretch>
        </p:blipFill>
        <p:spPr>
          <a:xfrm>
            <a:off x="232158" y="4689306"/>
            <a:ext cx="1326935" cy="1150010"/>
          </a:xfrm>
          <a:prstGeom prst="rect">
            <a:avLst/>
          </a:prstGeom>
        </p:spPr>
      </p:pic>
      <p:sp>
        <p:nvSpPr>
          <p:cNvPr id="13" name="ZoneTexte 12"/>
          <p:cNvSpPr txBox="1"/>
          <p:nvPr/>
        </p:nvSpPr>
        <p:spPr>
          <a:xfrm>
            <a:off x="179512" y="5805264"/>
            <a:ext cx="3570208" cy="215444"/>
          </a:xfrm>
          <a:prstGeom prst="rect">
            <a:avLst/>
          </a:prstGeom>
          <a:noFill/>
        </p:spPr>
        <p:txBody>
          <a:bodyPr wrap="none" rtlCol="0">
            <a:spAutoFit/>
          </a:bodyPr>
          <a:lstStyle/>
          <a:p>
            <a:r>
              <a:rPr lang="fr-FR" sz="800" dirty="0"/>
              <a:t>Source : http://www.comfortsurf.com/images/antenna/Wifi_Grid_24dBi/Grid_Antenna_1.jpg</a:t>
            </a:r>
          </a:p>
        </p:txBody>
      </p:sp>
    </p:spTree>
    <p:extLst>
      <p:ext uri="{BB962C8B-B14F-4D97-AF65-F5344CB8AC3E}">
        <p14:creationId xmlns:p14="http://schemas.microsoft.com/office/powerpoint/2010/main" val="308361446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Accessoires des antennes</a:t>
            </a:r>
            <a:endParaRPr lang="fr-FR" dirty="0"/>
          </a:p>
        </p:txBody>
      </p:sp>
      <p:sp>
        <p:nvSpPr>
          <p:cNvPr id="3" name="Espace réservé du contenu 2"/>
          <p:cNvSpPr>
            <a:spLocks noGrp="1"/>
          </p:cNvSpPr>
          <p:nvPr>
            <p:ph idx="1"/>
          </p:nvPr>
        </p:nvSpPr>
        <p:spPr/>
        <p:txBody>
          <a:bodyPr/>
          <a:lstStyle/>
          <a:p>
            <a:r>
              <a:rPr lang="fr-FR" dirty="0" smtClean="0">
                <a:solidFill>
                  <a:schemeClr val="accent6">
                    <a:lumMod val="75000"/>
                  </a:schemeClr>
                </a:solidFill>
              </a:rPr>
              <a:t>Amplificateurs</a:t>
            </a:r>
          </a:p>
          <a:p>
            <a:pPr lvl="1"/>
            <a:r>
              <a:rPr lang="fr-FR" dirty="0" smtClean="0">
                <a:solidFill>
                  <a:srgbClr val="0070C0"/>
                </a:solidFill>
              </a:rPr>
              <a:t>A connecter au câble menant à l'antenne. </a:t>
            </a:r>
          </a:p>
          <a:p>
            <a:pPr lvl="2"/>
            <a:r>
              <a:rPr lang="fr-FR" dirty="0" smtClean="0"/>
              <a:t>A placer le plus près possible de l'antenne. </a:t>
            </a:r>
          </a:p>
          <a:p>
            <a:pPr lvl="2"/>
            <a:r>
              <a:rPr lang="fr-FR" dirty="0" smtClean="0"/>
              <a:t>Amplification active, nécessite une alimentation. </a:t>
            </a:r>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487</a:t>
            </a:fld>
            <a:endParaRPr lang="fr-BE" dirty="0"/>
          </a:p>
        </p:txBody>
      </p:sp>
      <p:pic>
        <p:nvPicPr>
          <p:cNvPr id="7" name="Image 6"/>
          <p:cNvPicPr>
            <a:picLocks noChangeAspect="1"/>
          </p:cNvPicPr>
          <p:nvPr/>
        </p:nvPicPr>
        <p:blipFill>
          <a:blip r:embed="rId2"/>
          <a:stretch>
            <a:fillRect/>
          </a:stretch>
        </p:blipFill>
        <p:spPr>
          <a:xfrm>
            <a:off x="2123728" y="2888969"/>
            <a:ext cx="3896072" cy="3149113"/>
          </a:xfrm>
          <a:prstGeom prst="rect">
            <a:avLst/>
          </a:prstGeom>
        </p:spPr>
      </p:pic>
      <p:sp>
        <p:nvSpPr>
          <p:cNvPr id="8" name="ZoneTexte 7"/>
          <p:cNvSpPr txBox="1"/>
          <p:nvPr/>
        </p:nvSpPr>
        <p:spPr>
          <a:xfrm>
            <a:off x="2283110" y="6021288"/>
            <a:ext cx="3254417" cy="215444"/>
          </a:xfrm>
          <a:prstGeom prst="rect">
            <a:avLst/>
          </a:prstGeom>
          <a:noFill/>
        </p:spPr>
        <p:txBody>
          <a:bodyPr wrap="none" rtlCol="0">
            <a:spAutoFit/>
          </a:bodyPr>
          <a:lstStyle/>
          <a:p>
            <a:r>
              <a:rPr lang="fr-FR" sz="800" dirty="0" smtClean="0"/>
              <a:t>Source : https</a:t>
            </a:r>
            <a:r>
              <a:rPr lang="fr-FR" sz="800" dirty="0"/>
              <a:t>://www.radiolabs.com/images/products/indoor-wifi-booster-zoom.png</a:t>
            </a:r>
          </a:p>
        </p:txBody>
      </p:sp>
    </p:spTree>
    <p:extLst>
      <p:ext uri="{BB962C8B-B14F-4D97-AF65-F5344CB8AC3E}">
        <p14:creationId xmlns:p14="http://schemas.microsoft.com/office/powerpoint/2010/main" val="2232849207"/>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Accessoires des antennes</a:t>
            </a:r>
            <a:endParaRPr lang="fr-FR" dirty="0"/>
          </a:p>
        </p:txBody>
      </p:sp>
      <p:sp>
        <p:nvSpPr>
          <p:cNvPr id="3" name="Espace réservé du contenu 2"/>
          <p:cNvSpPr>
            <a:spLocks noGrp="1"/>
          </p:cNvSpPr>
          <p:nvPr>
            <p:ph idx="1"/>
          </p:nvPr>
        </p:nvSpPr>
        <p:spPr/>
        <p:txBody>
          <a:bodyPr/>
          <a:lstStyle/>
          <a:p>
            <a:r>
              <a:rPr lang="fr-FR" dirty="0" err="1" smtClean="0">
                <a:solidFill>
                  <a:schemeClr val="accent6">
                    <a:lumMod val="75000"/>
                  </a:schemeClr>
                </a:solidFill>
              </a:rPr>
              <a:t>Splitters</a:t>
            </a:r>
            <a:endParaRPr lang="fr-FR" dirty="0" smtClean="0">
              <a:solidFill>
                <a:schemeClr val="accent6">
                  <a:lumMod val="75000"/>
                </a:schemeClr>
              </a:solidFill>
            </a:endParaRPr>
          </a:p>
          <a:p>
            <a:pPr lvl="1"/>
            <a:r>
              <a:rPr lang="fr-FR" dirty="0" smtClean="0"/>
              <a:t>Permettent de répartir le signal vers plusieurs antennes.</a:t>
            </a:r>
          </a:p>
          <a:p>
            <a:pPr lvl="1"/>
            <a:r>
              <a:rPr lang="fr-FR" dirty="0" smtClean="0"/>
              <a:t>Inconvénients.</a:t>
            </a:r>
          </a:p>
          <a:p>
            <a:pPr lvl="2"/>
            <a:r>
              <a:rPr lang="fr-FR" dirty="0" smtClean="0"/>
              <a:t>Introduction d'une perte pouvant aller jusque 4dB. </a:t>
            </a:r>
          </a:p>
          <a:p>
            <a:pPr lvl="2"/>
            <a:r>
              <a:rPr lang="fr-FR" dirty="0" smtClean="0"/>
              <a:t>Débit divisé.</a:t>
            </a:r>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dirty="0"/>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488</a:t>
            </a:fld>
            <a:endParaRPr lang="fr-BE" dirty="0"/>
          </a:p>
        </p:txBody>
      </p:sp>
      <p:sp>
        <p:nvSpPr>
          <p:cNvPr id="8" name="ZoneTexte 7"/>
          <p:cNvSpPr txBox="1"/>
          <p:nvPr/>
        </p:nvSpPr>
        <p:spPr>
          <a:xfrm>
            <a:off x="1380736" y="6021868"/>
            <a:ext cx="2831224" cy="215444"/>
          </a:xfrm>
          <a:prstGeom prst="rect">
            <a:avLst/>
          </a:prstGeom>
          <a:noFill/>
        </p:spPr>
        <p:txBody>
          <a:bodyPr wrap="none" rtlCol="0">
            <a:spAutoFit/>
          </a:bodyPr>
          <a:lstStyle/>
          <a:p>
            <a:r>
              <a:rPr lang="fr-FR" sz="800" dirty="0"/>
              <a:t>Source </a:t>
            </a:r>
            <a:r>
              <a:rPr lang="fr-FR" sz="800" dirty="0" smtClean="0"/>
              <a:t>: </a:t>
            </a:r>
            <a:r>
              <a:rPr lang="fr-FR" sz="800" dirty="0"/>
              <a:t>http://www.l-com.com/images/typical-rf-splitter-application.jpg</a:t>
            </a:r>
          </a:p>
        </p:txBody>
      </p:sp>
      <p:pic>
        <p:nvPicPr>
          <p:cNvPr id="9" name="Image 8"/>
          <p:cNvPicPr>
            <a:picLocks noChangeAspect="1"/>
          </p:cNvPicPr>
          <p:nvPr/>
        </p:nvPicPr>
        <p:blipFill>
          <a:blip r:embed="rId2"/>
          <a:stretch>
            <a:fillRect/>
          </a:stretch>
        </p:blipFill>
        <p:spPr>
          <a:xfrm>
            <a:off x="1473843" y="3335818"/>
            <a:ext cx="4086225" cy="2686050"/>
          </a:xfrm>
          <a:prstGeom prst="rect">
            <a:avLst/>
          </a:prstGeom>
        </p:spPr>
      </p:pic>
    </p:spTree>
    <p:extLst>
      <p:ext uri="{BB962C8B-B14F-4D97-AF65-F5344CB8AC3E}">
        <p14:creationId xmlns:p14="http://schemas.microsoft.com/office/powerpoint/2010/main" val="503992880"/>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normAutofit fontScale="90000"/>
          </a:bodyPr>
          <a:lstStyle/>
          <a:p>
            <a:r>
              <a:rPr lang="en-US" altLang="fr-FR" dirty="0"/>
              <a:t>Module </a:t>
            </a:r>
            <a:r>
              <a:rPr lang="en-US" altLang="fr-FR" dirty="0" smtClean="0"/>
              <a:t>11</a:t>
            </a:r>
            <a:r>
              <a:rPr lang="en-US" altLang="fr-FR" dirty="0"/>
              <a:t/>
            </a:r>
            <a:br>
              <a:rPr lang="en-US" altLang="fr-FR" dirty="0"/>
            </a:br>
            <a:r>
              <a:rPr lang="fr-FR" altLang="fr-FR" dirty="0"/>
              <a:t>Réseaux locaux sans fil</a:t>
            </a:r>
            <a:br>
              <a:rPr lang="fr-FR" altLang="fr-FR" dirty="0"/>
            </a:br>
            <a:endParaRPr lang="fr-FR" altLang="fr-FR" dirty="0" smtClean="0"/>
          </a:p>
        </p:txBody>
      </p:sp>
      <p:sp>
        <p:nvSpPr>
          <p:cNvPr id="2052" name="Rectangle 3"/>
          <p:cNvSpPr>
            <a:spLocks noGrp="1" noChangeArrowheads="1"/>
          </p:cNvSpPr>
          <p:nvPr>
            <p:ph type="subTitle" idx="1"/>
          </p:nvPr>
        </p:nvSpPr>
        <p:spPr/>
        <p:txBody>
          <a:bodyPr/>
          <a:lstStyle/>
          <a:p>
            <a:pPr eaLnBrk="1" hangingPunct="1"/>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489</a:t>
            </a:fld>
            <a:endParaRPr lang="fr-BE" dirty="0"/>
          </a:p>
        </p:txBody>
      </p:sp>
    </p:spTree>
    <p:extLst>
      <p:ext uri="{BB962C8B-B14F-4D97-AF65-F5344CB8AC3E}">
        <p14:creationId xmlns:p14="http://schemas.microsoft.com/office/powerpoint/2010/main" val="28735934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re 1"/>
          <p:cNvSpPr>
            <a:spLocks noGrp="1"/>
          </p:cNvSpPr>
          <p:nvPr>
            <p:ph type="title"/>
          </p:nvPr>
        </p:nvSpPr>
        <p:spPr/>
        <p:txBody>
          <a:bodyPr/>
          <a:lstStyle/>
          <a:p>
            <a:r>
              <a:rPr lang="fr-FR" altLang="fr-FR" dirty="0" smtClean="0"/>
              <a:t>Exercice</a:t>
            </a:r>
          </a:p>
        </p:txBody>
      </p:sp>
      <p:sp>
        <p:nvSpPr>
          <p:cNvPr id="3075" name="Espace réservé du contenu 2"/>
          <p:cNvSpPr>
            <a:spLocks noGrp="1"/>
          </p:cNvSpPr>
          <p:nvPr>
            <p:ph idx="1"/>
          </p:nvPr>
        </p:nvSpPr>
        <p:spPr>
          <a:xfrm>
            <a:off x="463550" y="1628775"/>
            <a:ext cx="8229600" cy="1295400"/>
          </a:xfrm>
        </p:spPr>
        <p:txBody>
          <a:bodyPr/>
          <a:lstStyle/>
          <a:p>
            <a:r>
              <a:rPr lang="fr-FR" altLang="fr-FR" smtClean="0"/>
              <a:t>Complétez les tables de commutation des commutateurs de la topologie</a:t>
            </a:r>
          </a:p>
          <a:p>
            <a:endParaRPr lang="fr-FR" altLang="fr-FR" smtClean="0"/>
          </a:p>
        </p:txBody>
      </p:sp>
      <p:pic>
        <p:nvPicPr>
          <p:cNvPr id="307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132856"/>
            <a:ext cx="6059487" cy="403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49</a:t>
            </a:fld>
            <a:endParaRPr lang="fr-BE" dirty="0"/>
          </a:p>
        </p:txBody>
      </p:sp>
      <p:sp>
        <p:nvSpPr>
          <p:cNvPr id="2" name="ZoneTexte 1"/>
          <p:cNvSpPr txBox="1"/>
          <p:nvPr/>
        </p:nvSpPr>
        <p:spPr>
          <a:xfrm>
            <a:off x="4955748" y="2785675"/>
            <a:ext cx="508473" cy="276999"/>
          </a:xfrm>
          <a:prstGeom prst="rect">
            <a:avLst/>
          </a:prstGeom>
          <a:noFill/>
        </p:spPr>
        <p:txBody>
          <a:bodyPr wrap="none" rtlCol="0">
            <a:spAutoFit/>
          </a:bodyPr>
          <a:lstStyle/>
          <a:p>
            <a:r>
              <a:rPr lang="fr-FR" sz="1200" dirty="0" smtClean="0"/>
              <a:t>Fa1/0</a:t>
            </a:r>
            <a:endParaRPr lang="fr-FR" sz="1200" dirty="0"/>
          </a:p>
        </p:txBody>
      </p:sp>
      <p:sp>
        <p:nvSpPr>
          <p:cNvPr id="8" name="ZoneTexte 7"/>
          <p:cNvSpPr txBox="1"/>
          <p:nvPr/>
        </p:nvSpPr>
        <p:spPr>
          <a:xfrm>
            <a:off x="3072992" y="4248976"/>
            <a:ext cx="508473" cy="276999"/>
          </a:xfrm>
          <a:prstGeom prst="rect">
            <a:avLst/>
          </a:prstGeom>
          <a:noFill/>
        </p:spPr>
        <p:txBody>
          <a:bodyPr wrap="none" rtlCol="0">
            <a:spAutoFit/>
          </a:bodyPr>
          <a:lstStyle/>
          <a:p>
            <a:r>
              <a:rPr lang="fr-FR" sz="1200" dirty="0" smtClean="0"/>
              <a:t>Fa2/0</a:t>
            </a:r>
            <a:endParaRPr lang="fr-FR" sz="1200" dirty="0"/>
          </a:p>
        </p:txBody>
      </p:sp>
      <p:sp>
        <p:nvSpPr>
          <p:cNvPr id="9" name="ZoneTexte 8"/>
          <p:cNvSpPr txBox="1"/>
          <p:nvPr/>
        </p:nvSpPr>
        <p:spPr>
          <a:xfrm>
            <a:off x="3072991" y="5712276"/>
            <a:ext cx="508473" cy="276999"/>
          </a:xfrm>
          <a:prstGeom prst="rect">
            <a:avLst/>
          </a:prstGeom>
          <a:noFill/>
        </p:spPr>
        <p:txBody>
          <a:bodyPr wrap="none" rtlCol="0">
            <a:spAutoFit/>
          </a:bodyPr>
          <a:lstStyle/>
          <a:p>
            <a:r>
              <a:rPr lang="fr-FR" sz="1200" dirty="0" smtClean="0"/>
              <a:t>Fa3/0</a:t>
            </a:r>
            <a:endParaRPr lang="fr-FR" sz="1200" dirty="0"/>
          </a:p>
        </p:txBody>
      </p:sp>
      <p:sp>
        <p:nvSpPr>
          <p:cNvPr id="10" name="ZoneTexte 9"/>
          <p:cNvSpPr txBox="1"/>
          <p:nvPr/>
        </p:nvSpPr>
        <p:spPr>
          <a:xfrm>
            <a:off x="6372200" y="4139215"/>
            <a:ext cx="508473" cy="276999"/>
          </a:xfrm>
          <a:prstGeom prst="rect">
            <a:avLst/>
          </a:prstGeom>
          <a:noFill/>
        </p:spPr>
        <p:txBody>
          <a:bodyPr wrap="none" rtlCol="0">
            <a:spAutoFit/>
          </a:bodyPr>
          <a:lstStyle/>
          <a:p>
            <a:r>
              <a:rPr lang="fr-FR" sz="1200" dirty="0" smtClean="0"/>
              <a:t>Fa4/0</a:t>
            </a:r>
            <a:endParaRPr lang="fr-FR" sz="1200" dirty="0"/>
          </a:p>
        </p:txBody>
      </p:sp>
      <p:sp>
        <p:nvSpPr>
          <p:cNvPr id="11" name="ZoneTexte 10"/>
          <p:cNvSpPr txBox="1"/>
          <p:nvPr/>
        </p:nvSpPr>
        <p:spPr>
          <a:xfrm>
            <a:off x="6372200" y="5631254"/>
            <a:ext cx="508473" cy="276999"/>
          </a:xfrm>
          <a:prstGeom prst="rect">
            <a:avLst/>
          </a:prstGeom>
          <a:noFill/>
        </p:spPr>
        <p:txBody>
          <a:bodyPr wrap="none" rtlCol="0">
            <a:spAutoFit/>
          </a:bodyPr>
          <a:lstStyle/>
          <a:p>
            <a:r>
              <a:rPr lang="fr-FR" sz="1200" dirty="0" smtClean="0"/>
              <a:t>Fa5/0</a:t>
            </a:r>
            <a:endParaRPr lang="fr-FR" sz="1200" dirty="0"/>
          </a:p>
        </p:txBody>
      </p:sp>
    </p:spTree>
    <p:extLst>
      <p:ext uri="{BB962C8B-B14F-4D97-AF65-F5344CB8AC3E}">
        <p14:creationId xmlns:p14="http://schemas.microsoft.com/office/powerpoint/2010/main" val="2777104064"/>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normAutofit/>
          </a:bodyPr>
          <a:lstStyle/>
          <a:p>
            <a:r>
              <a:rPr lang="fr-FR" altLang="fr-FR" dirty="0"/>
              <a:t>Objectifs du module</a:t>
            </a:r>
          </a:p>
        </p:txBody>
      </p:sp>
      <p:sp>
        <p:nvSpPr>
          <p:cNvPr id="3076" name="Rectangle 3"/>
          <p:cNvSpPr>
            <a:spLocks noGrp="1" noChangeArrowheads="1"/>
          </p:cNvSpPr>
          <p:nvPr>
            <p:ph type="body" idx="1"/>
          </p:nvPr>
        </p:nvSpPr>
        <p:spPr/>
        <p:txBody>
          <a:bodyPr/>
          <a:lstStyle/>
          <a:p>
            <a:pPr eaLnBrk="1" hangingPunct="1">
              <a:lnSpc>
                <a:spcPct val="90000"/>
              </a:lnSpc>
            </a:pPr>
            <a:r>
              <a:rPr lang="fr-FR" altLang="fr-FR" sz="2800" dirty="0" smtClean="0">
                <a:solidFill>
                  <a:schemeClr val="accent6">
                    <a:lumMod val="75000"/>
                  </a:schemeClr>
                </a:solidFill>
              </a:rPr>
              <a:t>Objectifs</a:t>
            </a:r>
          </a:p>
          <a:p>
            <a:pPr lvl="1" eaLnBrk="1" hangingPunct="1">
              <a:lnSpc>
                <a:spcPct val="90000"/>
              </a:lnSpc>
            </a:pPr>
            <a:r>
              <a:rPr lang="fr-FR" altLang="fr-FR" dirty="0" smtClean="0"/>
              <a:t>Décrire les composants et le fonctionnement de base des réseaux locaux sans fil (WLAN)</a:t>
            </a:r>
          </a:p>
          <a:p>
            <a:pPr lvl="1" eaLnBrk="1" hangingPunct="1">
              <a:lnSpc>
                <a:spcPct val="90000"/>
              </a:lnSpc>
            </a:pPr>
            <a:r>
              <a:rPr lang="fr-FR" altLang="fr-FR" dirty="0" smtClean="0"/>
              <a:t>Décrire les normes WLAN</a:t>
            </a:r>
          </a:p>
          <a:p>
            <a:pPr lvl="1" eaLnBrk="1" hangingPunct="1">
              <a:lnSpc>
                <a:spcPct val="90000"/>
              </a:lnSpc>
            </a:pPr>
            <a:r>
              <a:rPr lang="fr-FR" altLang="fr-FR" dirty="0" smtClean="0"/>
              <a:t>Décrire les menaces contre les WLAN</a:t>
            </a:r>
          </a:p>
          <a:p>
            <a:pPr lvl="1" eaLnBrk="1" hangingPunct="1">
              <a:lnSpc>
                <a:spcPct val="90000"/>
              </a:lnSpc>
            </a:pPr>
            <a:r>
              <a:rPr lang="fr-FR" altLang="fr-FR" dirty="0" smtClean="0"/>
              <a:t>Configurer et vérifier l’accès de base aux WLAN</a:t>
            </a:r>
          </a:p>
          <a:p>
            <a:pPr lvl="1" eaLnBrk="1" hangingPunct="1">
              <a:lnSpc>
                <a:spcPct val="90000"/>
              </a:lnSpc>
            </a:pPr>
            <a:r>
              <a:rPr lang="fr-FR" altLang="fr-FR" dirty="0" smtClean="0"/>
              <a:t>Résoudre les problèmes d’accès aux WLAN</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490</a:t>
            </a:fld>
            <a:endParaRPr lang="fr-BE" dirty="0"/>
          </a:p>
        </p:txBody>
      </p:sp>
    </p:spTree>
    <p:extLst>
      <p:ext uri="{BB962C8B-B14F-4D97-AF65-F5344CB8AC3E}">
        <p14:creationId xmlns:p14="http://schemas.microsoft.com/office/powerpoint/2010/main" val="605408348"/>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fr-FR" altLang="fr-FR" smtClean="0"/>
              <a:t>Exemple de documentation</a:t>
            </a:r>
          </a:p>
        </p:txBody>
      </p:sp>
      <p:pic>
        <p:nvPicPr>
          <p:cNvPr id="4100"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9855" y="1247729"/>
            <a:ext cx="6840537" cy="4845567"/>
          </a:xfrm>
        </p:spPr>
      </p:pic>
      <p:sp>
        <p:nvSpPr>
          <p:cNvPr id="4101" name="Text Box 4"/>
          <p:cNvSpPr txBox="1">
            <a:spLocks noChangeArrowheads="1"/>
          </p:cNvSpPr>
          <p:nvPr/>
        </p:nvSpPr>
        <p:spPr bwMode="auto">
          <a:xfrm>
            <a:off x="3541543" y="6021288"/>
            <a:ext cx="47028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800" dirty="0"/>
              <a:t>Source : Cisco </a:t>
            </a:r>
            <a:r>
              <a:rPr lang="fr-FR" altLang="fr-FR" sz="800" dirty="0" smtClean="0"/>
              <a:t>System </a:t>
            </a:r>
            <a:r>
              <a:rPr lang="fr-FR" altLang="fr-FR" sz="800" dirty="0" err="1"/>
              <a:t>I</a:t>
            </a:r>
            <a:r>
              <a:rPr lang="fr-FR" altLang="fr-FR" sz="800" dirty="0" err="1" smtClean="0"/>
              <a:t>nc</a:t>
            </a:r>
            <a:r>
              <a:rPr lang="fr-FR" altLang="fr-FR" sz="800" dirty="0"/>
              <a:t>, Data </a:t>
            </a:r>
            <a:r>
              <a:rPr lang="fr-FR" altLang="fr-FR" sz="800" dirty="0" err="1"/>
              <a:t>sheet</a:t>
            </a:r>
            <a:r>
              <a:rPr lang="fr-FR" altLang="fr-FR" sz="800" dirty="0"/>
              <a:t> : Cisco </a:t>
            </a:r>
            <a:r>
              <a:rPr lang="fr-FR" altLang="fr-FR" sz="800" dirty="0" err="1"/>
              <a:t>Aironet</a:t>
            </a:r>
            <a:r>
              <a:rPr lang="fr-FR" altLang="fr-FR" sz="800" dirty="0"/>
              <a:t> 1300 </a:t>
            </a:r>
            <a:r>
              <a:rPr lang="en-US" altLang="fr-FR" sz="800" dirty="0"/>
              <a:t>Series Outdoor Access Point or Bridge</a:t>
            </a:r>
            <a:endParaRPr lang="fr-FR" altLang="fr-FR" sz="800" dirty="0"/>
          </a:p>
        </p:txBody>
      </p:sp>
      <p:sp>
        <p:nvSpPr>
          <p:cNvPr id="6" name="Rectangle 5"/>
          <p:cNvSpPr/>
          <p:nvPr/>
        </p:nvSpPr>
        <p:spPr>
          <a:xfrm>
            <a:off x="1186830" y="2392672"/>
            <a:ext cx="1355863" cy="2823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7" name="Rectangle 6"/>
          <p:cNvSpPr/>
          <p:nvPr/>
        </p:nvSpPr>
        <p:spPr>
          <a:xfrm>
            <a:off x="2843808" y="2636912"/>
            <a:ext cx="2371267" cy="1467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 name="Rectangle 7"/>
          <p:cNvSpPr/>
          <p:nvPr/>
        </p:nvSpPr>
        <p:spPr>
          <a:xfrm>
            <a:off x="2771800" y="3573016"/>
            <a:ext cx="2952328" cy="564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491</a:t>
            </a:fld>
            <a:endParaRPr lang="fr-BE" dirty="0"/>
          </a:p>
        </p:txBody>
      </p:sp>
    </p:spTree>
    <p:extLst>
      <p:ext uri="{BB962C8B-B14F-4D97-AF65-F5344CB8AC3E}">
        <p14:creationId xmlns:p14="http://schemas.microsoft.com/office/powerpoint/2010/main" val="600668485"/>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fr-FR" altLang="fr-FR" smtClean="0"/>
              <a:t>Exemple de documentation</a:t>
            </a:r>
          </a:p>
        </p:txBody>
      </p:sp>
      <p:pic>
        <p:nvPicPr>
          <p:cNvPr id="5124"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0825" y="1628800"/>
            <a:ext cx="8712200" cy="4235450"/>
          </a:xfrm>
        </p:spPr>
      </p:pic>
      <p:sp>
        <p:nvSpPr>
          <p:cNvPr id="5125" name="Text Box 4"/>
          <p:cNvSpPr txBox="1">
            <a:spLocks noChangeArrowheads="1"/>
          </p:cNvSpPr>
          <p:nvPr/>
        </p:nvSpPr>
        <p:spPr bwMode="auto">
          <a:xfrm>
            <a:off x="215900" y="5792813"/>
            <a:ext cx="66595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800"/>
              <a:t>Source : Cisco system inc, Data sheet : Cisco Aironet 1300 </a:t>
            </a:r>
            <a:r>
              <a:rPr lang="en-US" altLang="fr-FR" sz="800"/>
              <a:t>Series Outdoor Access Point or Bridge</a:t>
            </a:r>
            <a:endParaRPr lang="fr-FR" altLang="fr-FR" sz="800"/>
          </a:p>
        </p:txBody>
      </p:sp>
      <p:sp>
        <p:nvSpPr>
          <p:cNvPr id="6" name="Rectangle 5"/>
          <p:cNvSpPr/>
          <p:nvPr/>
        </p:nvSpPr>
        <p:spPr>
          <a:xfrm>
            <a:off x="2195513" y="5072088"/>
            <a:ext cx="3168650" cy="792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492</a:t>
            </a:fld>
            <a:endParaRPr lang="fr-BE" dirty="0"/>
          </a:p>
        </p:txBody>
      </p:sp>
    </p:spTree>
    <p:extLst>
      <p:ext uri="{BB962C8B-B14F-4D97-AF65-F5344CB8AC3E}">
        <p14:creationId xmlns:p14="http://schemas.microsoft.com/office/powerpoint/2010/main" val="2690035290"/>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p:txBody>
          <a:bodyPr/>
          <a:lstStyle/>
          <a:p>
            <a:r>
              <a:rPr lang="fr-FR" altLang="fr-FR" smtClean="0"/>
              <a:t>Exemple de documentation</a:t>
            </a:r>
          </a:p>
        </p:txBody>
      </p:sp>
      <p:pic>
        <p:nvPicPr>
          <p:cNvPr id="61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628775"/>
            <a:ext cx="876300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771775" y="5445125"/>
            <a:ext cx="6048375" cy="14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493</a:t>
            </a:fld>
            <a:endParaRPr lang="fr-BE" dirty="0"/>
          </a:p>
        </p:txBody>
      </p:sp>
    </p:spTree>
    <p:extLst>
      <p:ext uri="{BB962C8B-B14F-4D97-AF65-F5344CB8AC3E}">
        <p14:creationId xmlns:p14="http://schemas.microsoft.com/office/powerpoint/2010/main" val="98655469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p:txBody>
          <a:bodyPr/>
          <a:lstStyle/>
          <a:p>
            <a:r>
              <a:rPr lang="fr-FR" altLang="fr-FR" smtClean="0"/>
              <a:t>Exemple de documentation</a:t>
            </a:r>
          </a:p>
        </p:txBody>
      </p:sp>
      <p:sp>
        <p:nvSpPr>
          <p:cNvPr id="7171" name="Espace réservé du contenu 2"/>
          <p:cNvSpPr>
            <a:spLocks noGrp="1"/>
          </p:cNvSpPr>
          <p:nvPr>
            <p:ph idx="1"/>
          </p:nvPr>
        </p:nvSpPr>
        <p:spPr/>
        <p:txBody>
          <a:bodyPr/>
          <a:lstStyle/>
          <a:p>
            <a:endParaRPr lang="fr-FR" altLang="fr-FR" dirty="0" smtClean="0"/>
          </a:p>
        </p:txBody>
      </p:sp>
      <p:pic>
        <p:nvPicPr>
          <p:cNvPr id="7173" name="Picture 2" descr="exe_EI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309" y="1340768"/>
            <a:ext cx="5900444"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588224" y="1412776"/>
            <a:ext cx="1008112"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494</a:t>
            </a:fld>
            <a:endParaRPr lang="fr-BE" dirty="0"/>
          </a:p>
        </p:txBody>
      </p:sp>
    </p:spTree>
    <p:extLst>
      <p:ext uri="{BB962C8B-B14F-4D97-AF65-F5344CB8AC3E}">
        <p14:creationId xmlns:p14="http://schemas.microsoft.com/office/powerpoint/2010/main" val="355763370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wirelessdefence.org/Contents/Images/Netstumble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268760"/>
            <a:ext cx="66675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re 1"/>
          <p:cNvSpPr>
            <a:spLocks noGrp="1"/>
          </p:cNvSpPr>
          <p:nvPr>
            <p:ph type="title"/>
          </p:nvPr>
        </p:nvSpPr>
        <p:spPr/>
        <p:txBody>
          <a:bodyPr/>
          <a:lstStyle/>
          <a:p>
            <a:r>
              <a:rPr lang="fr-FR" altLang="fr-FR" smtClean="0"/>
              <a:t>Exemple d’analyse spectrale</a:t>
            </a:r>
          </a:p>
        </p:txBody>
      </p:sp>
      <p:sp>
        <p:nvSpPr>
          <p:cNvPr id="8197" name="ZoneTexte 4"/>
          <p:cNvSpPr txBox="1">
            <a:spLocks noChangeArrowheads="1"/>
          </p:cNvSpPr>
          <p:nvPr/>
        </p:nvSpPr>
        <p:spPr bwMode="auto">
          <a:xfrm>
            <a:off x="1673225" y="2878138"/>
            <a:ext cx="811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a:t>-40dBm</a:t>
            </a:r>
          </a:p>
        </p:txBody>
      </p:sp>
      <p:sp>
        <p:nvSpPr>
          <p:cNvPr id="8198" name="ZoneTexte 5"/>
          <p:cNvSpPr txBox="1">
            <a:spLocks noChangeArrowheads="1"/>
          </p:cNvSpPr>
          <p:nvPr/>
        </p:nvSpPr>
        <p:spPr bwMode="auto">
          <a:xfrm>
            <a:off x="1622425" y="3336925"/>
            <a:ext cx="8620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a:t>- 50dBm</a:t>
            </a:r>
          </a:p>
        </p:txBody>
      </p:sp>
      <p:sp>
        <p:nvSpPr>
          <p:cNvPr id="8199" name="ZoneTexte 6"/>
          <p:cNvSpPr txBox="1">
            <a:spLocks noChangeArrowheads="1"/>
          </p:cNvSpPr>
          <p:nvPr/>
        </p:nvSpPr>
        <p:spPr bwMode="auto">
          <a:xfrm>
            <a:off x="1744663" y="2482850"/>
            <a:ext cx="811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a:t>-30dBm</a:t>
            </a: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495</a:t>
            </a:fld>
            <a:endParaRPr lang="fr-BE" dirty="0"/>
          </a:p>
        </p:txBody>
      </p:sp>
    </p:spTree>
    <p:extLst>
      <p:ext uri="{BB962C8B-B14F-4D97-AF65-F5344CB8AC3E}">
        <p14:creationId xmlns:p14="http://schemas.microsoft.com/office/powerpoint/2010/main" val="253394355"/>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fr-FR" altLang="fr-FR" smtClean="0"/>
              <a:t>Introduction</a:t>
            </a:r>
          </a:p>
        </p:txBody>
      </p:sp>
      <p:sp>
        <p:nvSpPr>
          <p:cNvPr id="9220"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Importance des réseaux sans fil</a:t>
            </a:r>
          </a:p>
          <a:p>
            <a:pPr lvl="1" eaLnBrk="1" hangingPunct="1"/>
            <a:r>
              <a:rPr lang="fr-FR" altLang="fr-FR" dirty="0" smtClean="0">
                <a:solidFill>
                  <a:srgbClr val="0070C0"/>
                </a:solidFill>
              </a:rPr>
              <a:t>Tout le monde devient mobile</a:t>
            </a:r>
          </a:p>
          <a:p>
            <a:pPr lvl="2" eaLnBrk="1" hangingPunct="1"/>
            <a:r>
              <a:rPr lang="fr-FR" altLang="fr-FR" dirty="0" smtClean="0"/>
              <a:t>Salariés, employeurs, étudiants, fonctionnaires, consommateurs, grands-parents, …</a:t>
            </a:r>
          </a:p>
          <a:p>
            <a:pPr lvl="2" eaLnBrk="1" hangingPunct="1"/>
            <a:r>
              <a:rPr lang="fr-FR" altLang="fr-FR" dirty="0" smtClean="0"/>
              <a:t>Smartphone, tablette, portable, netbook, oreillette, lunette, montre, …</a:t>
            </a:r>
          </a:p>
          <a:p>
            <a:pPr lvl="1"/>
            <a:r>
              <a:rPr lang="fr-FR" altLang="fr-FR" dirty="0">
                <a:solidFill>
                  <a:srgbClr val="0070C0"/>
                </a:solidFill>
              </a:rPr>
              <a:t>Connecté tout le temps et partout</a:t>
            </a:r>
          </a:p>
          <a:p>
            <a:pPr lvl="2" eaLnBrk="1" hangingPunct="1"/>
            <a:r>
              <a:rPr lang="fr-FR" altLang="fr-FR" dirty="0" smtClean="0"/>
              <a:t>Quels que soient le lieu et l'heure, au bureau, à la maison ou en voyage.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496</a:t>
            </a:fld>
            <a:endParaRPr lang="fr-BE" dirty="0"/>
          </a:p>
        </p:txBody>
      </p:sp>
    </p:spTree>
    <p:extLst>
      <p:ext uri="{BB962C8B-B14F-4D97-AF65-F5344CB8AC3E}">
        <p14:creationId xmlns:p14="http://schemas.microsoft.com/office/powerpoint/2010/main" val="526642750"/>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fr-FR" altLang="fr-FR" smtClean="0"/>
              <a:t>Avantages des WLAN</a:t>
            </a:r>
          </a:p>
        </p:txBody>
      </p:sp>
      <p:sp>
        <p:nvSpPr>
          <p:cNvPr id="10244" name="Rectangle 3"/>
          <p:cNvSpPr>
            <a:spLocks noGrp="1" noChangeArrowheads="1"/>
          </p:cNvSpPr>
          <p:nvPr>
            <p:ph type="body" idx="1"/>
          </p:nvPr>
        </p:nvSpPr>
        <p:spPr/>
        <p:txBody>
          <a:bodyPr/>
          <a:lstStyle/>
          <a:p>
            <a:pPr eaLnBrk="1" hangingPunct="1">
              <a:lnSpc>
                <a:spcPct val="90000"/>
              </a:lnSpc>
            </a:pPr>
            <a:r>
              <a:rPr lang="fr-BE" altLang="fr-FR" dirty="0" smtClean="0">
                <a:solidFill>
                  <a:schemeClr val="accent6">
                    <a:lumMod val="75000"/>
                  </a:schemeClr>
                </a:solidFill>
                <a:cs typeface="Times New Roman" pitchFamily="18" charset="0"/>
              </a:rPr>
              <a:t>Solution de souplesse</a:t>
            </a:r>
          </a:p>
          <a:p>
            <a:pPr lvl="1" eaLnBrk="1" hangingPunct="1">
              <a:lnSpc>
                <a:spcPct val="90000"/>
              </a:lnSpc>
            </a:pPr>
            <a:r>
              <a:rPr lang="fr-FR" altLang="fr-FR" sz="2400" dirty="0" smtClean="0">
                <a:solidFill>
                  <a:srgbClr val="0070C0"/>
                </a:solidFill>
              </a:rPr>
              <a:t>La productivité ne se limite plus à un lieu de travail précis ou à une période définie</a:t>
            </a:r>
          </a:p>
          <a:p>
            <a:pPr lvl="2" eaLnBrk="1" hangingPunct="1">
              <a:lnSpc>
                <a:spcPct val="90000"/>
              </a:lnSpc>
            </a:pPr>
            <a:r>
              <a:rPr lang="fr-FR" altLang="fr-FR" sz="2000" dirty="0" smtClean="0"/>
              <a:t>Bureau, gare, aéroport, hôtel, </a:t>
            </a:r>
            <a:r>
              <a:rPr lang="fr-BE" altLang="fr-FR" sz="2000" dirty="0" smtClean="0">
                <a:cs typeface="Times New Roman" pitchFamily="18" charset="0"/>
              </a:rPr>
              <a:t>salle de réunion, entrepôts, chantier, événements de courte durée, </a:t>
            </a:r>
            <a:r>
              <a:rPr lang="fr-FR" altLang="fr-FR" sz="2000" dirty="0" smtClean="0"/>
              <a:t>domicile, ...</a:t>
            </a:r>
          </a:p>
          <a:p>
            <a:pPr lvl="2" eaLnBrk="1" hangingPunct="1">
              <a:lnSpc>
                <a:spcPct val="90000"/>
              </a:lnSpc>
            </a:pPr>
            <a:r>
              <a:rPr lang="fr-FR" altLang="fr-FR" sz="2000" dirty="0" smtClean="0"/>
              <a:t>Productivité accrue, accès plus rapide aux ressources</a:t>
            </a:r>
          </a:p>
          <a:p>
            <a:pPr lvl="1" eaLnBrk="1" hangingPunct="1">
              <a:lnSpc>
                <a:spcPct val="90000"/>
              </a:lnSpc>
            </a:pPr>
            <a:r>
              <a:rPr lang="fr-BE" altLang="fr-FR" sz="2400" dirty="0" smtClean="0">
                <a:solidFill>
                  <a:srgbClr val="0070C0"/>
                </a:solidFill>
                <a:cs typeface="Times New Roman" pitchFamily="18" charset="0"/>
              </a:rPr>
              <a:t>Topologie flexible</a:t>
            </a:r>
          </a:p>
          <a:p>
            <a:pPr lvl="2" eaLnBrk="1" hangingPunct="1">
              <a:lnSpc>
                <a:spcPct val="90000"/>
              </a:lnSpc>
            </a:pPr>
            <a:r>
              <a:rPr lang="fr-BE" altLang="fr-FR" sz="2000" dirty="0" smtClean="0">
                <a:cs typeface="Times New Roman" pitchFamily="18" charset="0"/>
              </a:rPr>
              <a:t>Facilité de déplacement des postes de travail </a:t>
            </a:r>
          </a:p>
          <a:p>
            <a:pPr lvl="1" eaLnBrk="1" hangingPunct="1">
              <a:lnSpc>
                <a:spcPct val="90000"/>
              </a:lnSpc>
            </a:pPr>
            <a:r>
              <a:rPr lang="fr-BE" altLang="fr-FR" sz="2400" dirty="0" smtClean="0">
                <a:solidFill>
                  <a:srgbClr val="0070C0"/>
                </a:solidFill>
                <a:cs typeface="Times New Roman" pitchFamily="18" charset="0"/>
              </a:rPr>
              <a:t>Évolutivité</a:t>
            </a:r>
          </a:p>
          <a:p>
            <a:pPr lvl="2" eaLnBrk="1" hangingPunct="1">
              <a:lnSpc>
                <a:spcPct val="90000"/>
              </a:lnSpc>
            </a:pPr>
            <a:r>
              <a:rPr lang="fr-FR" altLang="fr-FR" sz="2000" dirty="0" smtClean="0"/>
              <a:t>Ajout facile de matériel sans devoir passer de nombreux câbles à travers murs et plafonds, sans déplacer de matériel</a:t>
            </a:r>
          </a:p>
          <a:p>
            <a:pPr lvl="2" eaLnBrk="1" hangingPunct="1">
              <a:lnSpc>
                <a:spcPct val="90000"/>
              </a:lnSpc>
            </a:pPr>
            <a:r>
              <a:rPr lang="fr-FR" altLang="fr-FR" sz="2000" dirty="0" smtClean="0"/>
              <a:t>Facilité d'évoluer en fonctions des besoins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497</a:t>
            </a:fld>
            <a:endParaRPr lang="fr-BE" dirty="0"/>
          </a:p>
        </p:txBody>
      </p:sp>
    </p:spTree>
    <p:extLst>
      <p:ext uri="{BB962C8B-B14F-4D97-AF65-F5344CB8AC3E}">
        <p14:creationId xmlns:p14="http://schemas.microsoft.com/office/powerpoint/2010/main" val="248552976"/>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fr-FR" altLang="fr-FR" smtClean="0"/>
              <a:t>Avantages des WLAN</a:t>
            </a:r>
          </a:p>
        </p:txBody>
      </p:sp>
      <p:sp>
        <p:nvSpPr>
          <p:cNvPr id="11268" name="Rectangle 3"/>
          <p:cNvSpPr>
            <a:spLocks noGrp="1" noChangeArrowheads="1"/>
          </p:cNvSpPr>
          <p:nvPr>
            <p:ph type="body" idx="1"/>
          </p:nvPr>
        </p:nvSpPr>
        <p:spPr/>
        <p:txBody>
          <a:bodyPr/>
          <a:lstStyle/>
          <a:p>
            <a:pPr eaLnBrk="1" hangingPunct="1">
              <a:lnSpc>
                <a:spcPct val="90000"/>
              </a:lnSpc>
            </a:pPr>
            <a:r>
              <a:rPr lang="fr-BE" altLang="fr-FR" dirty="0" smtClean="0">
                <a:solidFill>
                  <a:schemeClr val="accent6">
                    <a:lumMod val="75000"/>
                  </a:schemeClr>
                </a:solidFill>
                <a:cs typeface="Times New Roman" pitchFamily="18" charset="0"/>
              </a:rPr>
              <a:t>Solution de mobilité</a:t>
            </a:r>
          </a:p>
          <a:p>
            <a:pPr lvl="1" eaLnBrk="1" hangingPunct="1">
              <a:lnSpc>
                <a:spcPct val="90000"/>
              </a:lnSpc>
            </a:pPr>
            <a:r>
              <a:rPr lang="fr-FR" altLang="fr-FR" dirty="0" smtClean="0"/>
              <a:t>Les personnes restent connectées pendant leurs déplacements</a:t>
            </a:r>
            <a:endParaRPr lang="fr-BE" altLang="fr-FR" dirty="0" smtClean="0">
              <a:solidFill>
                <a:srgbClr val="FF6600"/>
              </a:solidFill>
              <a:cs typeface="Times New Roman" pitchFamily="18" charset="0"/>
            </a:endParaRPr>
          </a:p>
          <a:p>
            <a:pPr eaLnBrk="1" hangingPunct="1">
              <a:lnSpc>
                <a:spcPct val="90000"/>
              </a:lnSpc>
            </a:pPr>
            <a:r>
              <a:rPr lang="fr-BE" altLang="fr-FR" dirty="0" smtClean="0">
                <a:solidFill>
                  <a:schemeClr val="accent6">
                    <a:lumMod val="75000"/>
                  </a:schemeClr>
                </a:solidFill>
                <a:cs typeface="Times New Roman" pitchFamily="18" charset="0"/>
              </a:rPr>
              <a:t>Solution non destructive</a:t>
            </a:r>
          </a:p>
          <a:p>
            <a:pPr lvl="1" eaLnBrk="1" hangingPunct="1">
              <a:lnSpc>
                <a:spcPct val="90000"/>
              </a:lnSpc>
            </a:pPr>
            <a:r>
              <a:rPr lang="fr-BE" altLang="fr-FR" dirty="0" smtClean="0">
                <a:cs typeface="Times New Roman" pitchFamily="18" charset="0"/>
              </a:rPr>
              <a:t>Monuments historiques, sites classés,…</a:t>
            </a:r>
            <a:endParaRPr lang="fr-FR" altLang="fr-FR" dirty="0" smtClean="0"/>
          </a:p>
          <a:p>
            <a:pPr eaLnBrk="1" hangingPunct="1">
              <a:lnSpc>
                <a:spcPct val="90000"/>
              </a:lnSpc>
            </a:pPr>
            <a:r>
              <a:rPr lang="fr-FR" altLang="fr-FR" dirty="0" smtClean="0">
                <a:solidFill>
                  <a:schemeClr val="accent6">
                    <a:lumMod val="75000"/>
                  </a:schemeClr>
                </a:solidFill>
              </a:rPr>
              <a:t>Solution à moindre coûts</a:t>
            </a:r>
          </a:p>
          <a:p>
            <a:pPr lvl="1" eaLnBrk="1" hangingPunct="1">
              <a:lnSpc>
                <a:spcPct val="90000"/>
              </a:lnSpc>
            </a:pPr>
            <a:r>
              <a:rPr lang="fr-FR" altLang="fr-FR" dirty="0" smtClean="0"/>
              <a:t>Moins coûteux de déplacer des personnes et des équipements lorsqu’une infrastructure sans fil est déjà en place</a:t>
            </a:r>
          </a:p>
          <a:p>
            <a:pPr lvl="1" eaLnBrk="1" hangingPunct="1">
              <a:lnSpc>
                <a:spcPct val="90000"/>
              </a:lnSpc>
            </a:pPr>
            <a:r>
              <a:rPr lang="fr-FR" altLang="fr-FR" dirty="0" smtClean="0"/>
              <a:t>Moins coûteux que de tirer des câbles, passer des gaines dans les plafonds et les murs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498</a:t>
            </a:fld>
            <a:endParaRPr lang="fr-BE" dirty="0"/>
          </a:p>
        </p:txBody>
      </p:sp>
    </p:spTree>
    <p:extLst>
      <p:ext uri="{BB962C8B-B14F-4D97-AF65-F5344CB8AC3E}">
        <p14:creationId xmlns:p14="http://schemas.microsoft.com/office/powerpoint/2010/main" val="762557089"/>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p:txBody>
          <a:bodyPr/>
          <a:lstStyle/>
          <a:p>
            <a:r>
              <a:rPr lang="fr-FR" altLang="fr-FR" smtClean="0"/>
              <a:t>Réseaux filaire/sans fil</a:t>
            </a:r>
          </a:p>
        </p:txBody>
      </p:sp>
      <p:sp>
        <p:nvSpPr>
          <p:cNvPr id="3" name="Espace réservé du contenu 2"/>
          <p:cNvSpPr>
            <a:spLocks noGrp="1"/>
          </p:cNvSpPr>
          <p:nvPr>
            <p:ph idx="1"/>
          </p:nvPr>
        </p:nvSpPr>
        <p:spPr/>
        <p:txBody>
          <a:bodyPr>
            <a:normAutofit lnSpcReduction="10000"/>
          </a:bodyPr>
          <a:lstStyle/>
          <a:p>
            <a:pPr>
              <a:defRPr/>
            </a:pPr>
            <a:r>
              <a:rPr lang="fr-FR" dirty="0" smtClean="0">
                <a:solidFill>
                  <a:schemeClr val="accent6">
                    <a:lumMod val="75000"/>
                  </a:schemeClr>
                </a:solidFill>
              </a:rPr>
              <a:t>Quelques points de comparaison</a:t>
            </a:r>
          </a:p>
          <a:p>
            <a:pPr lvl="1">
              <a:defRPr/>
            </a:pPr>
            <a:r>
              <a:rPr lang="fr-FR" dirty="0" smtClean="0">
                <a:solidFill>
                  <a:srgbClr val="0070C0"/>
                </a:solidFill>
              </a:rPr>
              <a:t>Radiofréquence</a:t>
            </a:r>
          </a:p>
          <a:p>
            <a:pPr lvl="2">
              <a:defRPr/>
            </a:pPr>
            <a:r>
              <a:rPr lang="fr-FR" dirty="0" smtClean="0"/>
              <a:t>Jusqu'où s'étend le réseau? Confidentialité?</a:t>
            </a:r>
          </a:p>
          <a:p>
            <a:pPr lvl="1">
              <a:defRPr/>
            </a:pPr>
            <a:r>
              <a:rPr lang="fr-FR" dirty="0" smtClean="0">
                <a:solidFill>
                  <a:srgbClr val="0070C0"/>
                </a:solidFill>
              </a:rPr>
              <a:t>Parasites</a:t>
            </a:r>
          </a:p>
          <a:p>
            <a:pPr lvl="2">
              <a:defRPr/>
            </a:pPr>
            <a:r>
              <a:rPr lang="fr-FR" dirty="0" smtClean="0"/>
              <a:t>Les ondes y sont sensibles</a:t>
            </a:r>
          </a:p>
          <a:p>
            <a:pPr lvl="2">
              <a:defRPr/>
            </a:pPr>
            <a:r>
              <a:rPr lang="fr-FR" dirty="0" smtClean="0"/>
              <a:t>Les radiofréquences identiques ou similaires peuvent interférer entre-elles</a:t>
            </a:r>
          </a:p>
          <a:p>
            <a:pPr lvl="2">
              <a:defRPr/>
            </a:pPr>
            <a:r>
              <a:rPr lang="fr-FR" dirty="0" smtClean="0"/>
              <a:t>En milieu fortement bruité, même le matériel filaire doit être adapté</a:t>
            </a:r>
          </a:p>
          <a:p>
            <a:pPr lvl="1">
              <a:defRPr/>
            </a:pPr>
            <a:r>
              <a:rPr lang="fr-FR" dirty="0" smtClean="0">
                <a:solidFill>
                  <a:srgbClr val="0070C0"/>
                </a:solidFill>
              </a:rPr>
              <a:t>Quelle qualité de service (</a:t>
            </a:r>
            <a:r>
              <a:rPr lang="fr-FR" dirty="0" err="1" smtClean="0">
                <a:solidFill>
                  <a:srgbClr val="0070C0"/>
                </a:solidFill>
              </a:rPr>
              <a:t>QoS</a:t>
            </a:r>
            <a:r>
              <a:rPr lang="fr-FR" dirty="0" smtClean="0">
                <a:solidFill>
                  <a:srgbClr val="0070C0"/>
                </a:solidFill>
              </a:rPr>
              <a:t>)?</a:t>
            </a:r>
          </a:p>
          <a:p>
            <a:pPr lvl="2">
              <a:defRPr/>
            </a:pPr>
            <a:r>
              <a:rPr lang="fr-FR" dirty="0" smtClean="0"/>
              <a:t>Débits? Qualité du signal à mesure que l’on s’éloigne de la source?</a:t>
            </a:r>
          </a:p>
          <a:p>
            <a:pPr lvl="1">
              <a:defRPr/>
            </a:pPr>
            <a:r>
              <a:rPr lang="fr-FR" dirty="0" smtClean="0">
                <a:solidFill>
                  <a:srgbClr val="0070C0"/>
                </a:solidFill>
              </a:rPr>
              <a:t>Règlementation</a:t>
            </a:r>
          </a:p>
          <a:p>
            <a:pPr lvl="2">
              <a:defRPr/>
            </a:pPr>
            <a:r>
              <a:rPr lang="fr-FR" dirty="0" smtClean="0"/>
              <a:t>Elle peut être différentes selon le pays</a:t>
            </a:r>
          </a:p>
          <a:p>
            <a:pPr lvl="1">
              <a:defRPr/>
            </a:pPr>
            <a:r>
              <a:rPr lang="fr-FR" dirty="0" smtClean="0">
                <a:solidFill>
                  <a:srgbClr val="0070C0"/>
                </a:solidFill>
              </a:rPr>
              <a:t>Matériel et fonctionnement</a:t>
            </a:r>
          </a:p>
          <a:p>
            <a:pPr lvl="2">
              <a:defRPr/>
            </a:pPr>
            <a:r>
              <a:rPr lang="fr-FR" dirty="0" smtClean="0"/>
              <a:t>CSMA/CD </a:t>
            </a:r>
            <a:r>
              <a:rPr lang="fr-FR" dirty="0" smtClean="0">
                <a:sym typeface="Wingdings" panose="05000000000000000000" pitchFamily="2" charset="2"/>
              </a:rPr>
              <a:t>  CSMA/CA</a:t>
            </a:r>
          </a:p>
          <a:p>
            <a:pPr lvl="2">
              <a:defRPr/>
            </a:pPr>
            <a:r>
              <a:rPr lang="fr-FR" dirty="0" smtClean="0">
                <a:sym typeface="Wingdings" panose="05000000000000000000" pitchFamily="2" charset="2"/>
              </a:rPr>
              <a:t>Partage du support</a:t>
            </a:r>
            <a:endParaRPr lang="fr-FR" dirty="0" smtClean="0"/>
          </a:p>
          <a:p>
            <a:pPr>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499</a:t>
            </a:fld>
            <a:endParaRPr lang="fr-BE" dirty="0"/>
          </a:p>
        </p:txBody>
      </p:sp>
    </p:spTree>
    <p:extLst>
      <p:ext uri="{BB962C8B-B14F-4D97-AF65-F5344CB8AC3E}">
        <p14:creationId xmlns:p14="http://schemas.microsoft.com/office/powerpoint/2010/main" val="3780171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Rappel</a:t>
            </a:r>
            <a:endParaRPr lang="fr-FR" dirty="0"/>
          </a:p>
        </p:txBody>
      </p:sp>
      <p:sp>
        <p:nvSpPr>
          <p:cNvPr id="3" name="Espace réservé du contenu 2"/>
          <p:cNvSpPr>
            <a:spLocks noGrp="1"/>
          </p:cNvSpPr>
          <p:nvPr>
            <p:ph idx="1"/>
          </p:nvPr>
        </p:nvSpPr>
        <p:spPr/>
        <p:txBody>
          <a:bodyPr/>
          <a:lstStyle/>
          <a:p>
            <a:pPr>
              <a:defRPr/>
            </a:pPr>
            <a:r>
              <a:rPr lang="fr-FR" dirty="0">
                <a:solidFill>
                  <a:schemeClr val="accent6">
                    <a:lumMod val="75000"/>
                  </a:schemeClr>
                </a:solidFill>
              </a:rPr>
              <a:t>Couche physique</a:t>
            </a:r>
          </a:p>
          <a:p>
            <a:pPr lvl="1">
              <a:defRPr/>
            </a:pPr>
            <a:r>
              <a:rPr lang="fr-FR" dirty="0"/>
              <a:t>Signalisation, codage de données</a:t>
            </a:r>
          </a:p>
          <a:p>
            <a:pPr lvl="1">
              <a:defRPr/>
            </a:pPr>
            <a:r>
              <a:rPr lang="fr-FR" dirty="0"/>
              <a:t>Bande passante, débit</a:t>
            </a:r>
          </a:p>
          <a:p>
            <a:pPr lvl="1">
              <a:defRPr/>
            </a:pPr>
            <a:r>
              <a:rPr lang="fr-FR" dirty="0"/>
              <a:t>Types de support</a:t>
            </a:r>
          </a:p>
          <a:p>
            <a:pPr lvl="1">
              <a:defRPr/>
            </a:pPr>
            <a:r>
              <a:rPr lang="fr-FR" dirty="0"/>
              <a:t>Normes  (100BASETX, …)</a:t>
            </a:r>
          </a:p>
          <a:p>
            <a:pPr>
              <a:defRPr/>
            </a:pPr>
            <a:r>
              <a:rPr lang="fr-FR" dirty="0">
                <a:solidFill>
                  <a:schemeClr val="accent6">
                    <a:lumMod val="75000"/>
                  </a:schemeClr>
                </a:solidFill>
              </a:rPr>
              <a:t>Equipements réseau</a:t>
            </a:r>
          </a:p>
          <a:p>
            <a:pPr lvl="1">
              <a:defRPr/>
            </a:pPr>
            <a:r>
              <a:rPr lang="fr-FR" dirty="0"/>
              <a:t>Concentrateur, commutateur, routeur, points d’accès sans fil, routeur sans fil,…</a:t>
            </a:r>
          </a:p>
          <a:p>
            <a:pPr lvl="1">
              <a:defRPr/>
            </a:pPr>
            <a:r>
              <a:rPr lang="fr-FR" dirty="0"/>
              <a:t>Fonctionnement d’un commutateur</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5</a:t>
            </a:fld>
            <a:endParaRPr lang="fr-BE"/>
          </a:p>
        </p:txBody>
      </p:sp>
    </p:spTree>
    <p:extLst>
      <p:ext uri="{BB962C8B-B14F-4D97-AF65-F5344CB8AC3E}">
        <p14:creationId xmlns:p14="http://schemas.microsoft.com/office/powerpoint/2010/main" val="23627358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a:bodyPr>
          <a:lstStyle/>
          <a:p>
            <a:pPr eaLnBrk="1" hangingPunct="1"/>
            <a:r>
              <a:rPr lang="fr-FR" altLang="fr-FR" dirty="0"/>
              <a:t>Objectifs du module</a:t>
            </a:r>
          </a:p>
        </p:txBody>
      </p:sp>
      <p:sp>
        <p:nvSpPr>
          <p:cNvPr id="4100"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Objectifs</a:t>
            </a:r>
          </a:p>
          <a:p>
            <a:pPr lvl="1" eaLnBrk="1" hangingPunct="1"/>
            <a:r>
              <a:rPr lang="fr-FR" altLang="fr-FR" sz="2400" dirty="0" smtClean="0"/>
              <a:t>Expliquer le rôle de la redondance dans un réseau convergent</a:t>
            </a:r>
          </a:p>
          <a:p>
            <a:pPr lvl="1" eaLnBrk="1" hangingPunct="1"/>
            <a:r>
              <a:rPr lang="fr-FR" altLang="fr-FR" sz="2400" dirty="0" smtClean="0"/>
              <a:t>Décrire le rôle que joue le STP dans l’élimination des boucles de couche 2 </a:t>
            </a:r>
          </a:p>
          <a:p>
            <a:pPr lvl="1" eaLnBrk="1" hangingPunct="1"/>
            <a:r>
              <a:rPr lang="fr-FR" altLang="fr-FR" sz="2400" dirty="0" smtClean="0"/>
              <a:t>Expliquer les étapes suivies par STP pour assurer la convergence dans une topologie exempte de boucles</a:t>
            </a:r>
          </a:p>
          <a:p>
            <a:pPr lvl="1" eaLnBrk="1" hangingPunct="1"/>
            <a:r>
              <a:rPr lang="fr-FR" altLang="fr-FR" sz="2400" dirty="0" smtClean="0"/>
              <a:t>Mettre en œuvre le protocole Rapid PVST+ pour éviter la formation de boucles dans un dans un réseau local redondant</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50</a:t>
            </a:fld>
            <a:endParaRPr lang="fr-BE" dirty="0"/>
          </a:p>
        </p:txBody>
      </p:sp>
    </p:spTree>
    <p:extLst>
      <p:ext uri="{BB962C8B-B14F-4D97-AF65-F5344CB8AC3E}">
        <p14:creationId xmlns:p14="http://schemas.microsoft.com/office/powerpoint/2010/main" val="2134591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1"/>
          <p:cNvSpPr>
            <a:spLocks noGrp="1"/>
          </p:cNvSpPr>
          <p:nvPr>
            <p:ph type="title"/>
          </p:nvPr>
        </p:nvSpPr>
        <p:spPr/>
        <p:txBody>
          <a:bodyPr/>
          <a:lstStyle/>
          <a:p>
            <a:r>
              <a:rPr lang="fr-FR" altLang="fr-FR" smtClean="0"/>
              <a:t>Technologies sans fil</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WPAN</a:t>
            </a:r>
          </a:p>
          <a:p>
            <a:pPr lvl="1">
              <a:defRPr/>
            </a:pPr>
            <a:r>
              <a:rPr lang="fr-FR" dirty="0">
                <a:solidFill>
                  <a:srgbClr val="0070C0"/>
                </a:solidFill>
              </a:rPr>
              <a:t>P</a:t>
            </a:r>
            <a:r>
              <a:rPr lang="fr-FR" dirty="0" smtClean="0">
                <a:solidFill>
                  <a:srgbClr val="0070C0"/>
                </a:solidFill>
              </a:rPr>
              <a:t>ortée faible (bureau)</a:t>
            </a:r>
          </a:p>
          <a:p>
            <a:pPr lvl="2">
              <a:defRPr/>
            </a:pPr>
            <a:r>
              <a:rPr lang="fr-FR" dirty="0" smtClean="0"/>
              <a:t>10 cm (portée courte).</a:t>
            </a:r>
          </a:p>
          <a:p>
            <a:pPr lvl="2">
              <a:defRPr/>
            </a:pPr>
            <a:r>
              <a:rPr lang="fr-FR" dirty="0" smtClean="0"/>
              <a:t>10 m (portée moyenne).</a:t>
            </a:r>
          </a:p>
          <a:p>
            <a:pPr lvl="2">
              <a:defRPr/>
            </a:pPr>
            <a:r>
              <a:rPr lang="fr-FR" dirty="0" smtClean="0"/>
              <a:t>100 m (portée longue).</a:t>
            </a:r>
          </a:p>
          <a:p>
            <a:pPr lvl="1">
              <a:defRPr/>
            </a:pPr>
            <a:r>
              <a:rPr lang="fr-FR" dirty="0" smtClean="0">
                <a:solidFill>
                  <a:srgbClr val="0070C0"/>
                </a:solidFill>
              </a:rPr>
              <a:t>Technologie</a:t>
            </a:r>
          </a:p>
          <a:p>
            <a:pPr lvl="2">
              <a:defRPr/>
            </a:pPr>
            <a:r>
              <a:rPr lang="fr-FR" dirty="0" smtClean="0"/>
              <a:t>Bluetooth ou Wi-Fi Direct</a:t>
            </a:r>
          </a:p>
          <a:p>
            <a:pPr lvl="2">
              <a:defRPr/>
            </a:pPr>
            <a:r>
              <a:rPr lang="fr-FR" dirty="0" smtClean="0"/>
              <a:t>Norme IEEE 802.15.</a:t>
            </a:r>
          </a:p>
          <a:p>
            <a:pPr lvl="1">
              <a:defRPr/>
            </a:pPr>
            <a:r>
              <a:rPr lang="fr-FR" dirty="0" smtClean="0">
                <a:solidFill>
                  <a:srgbClr val="0070C0"/>
                </a:solidFill>
              </a:rPr>
              <a:t>Débits </a:t>
            </a:r>
          </a:p>
          <a:p>
            <a:pPr lvl="2">
              <a:defRPr/>
            </a:pPr>
            <a:r>
              <a:rPr lang="fr-FR" dirty="0" smtClean="0"/>
              <a:t>jusqu'à 24 Mb/s (Bluetooth v3).</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500</a:t>
            </a:fld>
            <a:endParaRPr lang="fr-BE" dirty="0"/>
          </a:p>
        </p:txBody>
      </p:sp>
    </p:spTree>
    <p:extLst>
      <p:ext uri="{BB962C8B-B14F-4D97-AF65-F5344CB8AC3E}">
        <p14:creationId xmlns:p14="http://schemas.microsoft.com/office/powerpoint/2010/main" val="1494228992"/>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r>
              <a:rPr lang="fr-FR" altLang="fr-FR" dirty="0" smtClean="0"/>
              <a:t>Technologies sans fil</a:t>
            </a:r>
          </a:p>
        </p:txBody>
      </p:sp>
      <p:sp>
        <p:nvSpPr>
          <p:cNvPr id="12291" name="Espace réservé du contenu 2"/>
          <p:cNvSpPr>
            <a:spLocks noGrp="1"/>
          </p:cNvSpPr>
          <p:nvPr>
            <p:ph idx="1"/>
          </p:nvPr>
        </p:nvSpPr>
        <p:spPr>
          <a:xfrm>
            <a:off x="457200" y="1484784"/>
            <a:ext cx="8229600" cy="2044700"/>
          </a:xfrm>
        </p:spPr>
        <p:txBody>
          <a:bodyPr>
            <a:normAutofit/>
          </a:bodyPr>
          <a:lstStyle/>
          <a:p>
            <a:pPr>
              <a:defRPr/>
            </a:pPr>
            <a:r>
              <a:rPr lang="fr-FR" altLang="fr-FR" dirty="0" smtClean="0">
                <a:solidFill>
                  <a:schemeClr val="accent6">
                    <a:lumMod val="75000"/>
                  </a:schemeClr>
                </a:solidFill>
              </a:rPr>
              <a:t>WLAN</a:t>
            </a:r>
          </a:p>
          <a:p>
            <a:pPr lvl="1">
              <a:defRPr/>
            </a:pPr>
            <a:r>
              <a:rPr lang="fr-FR" altLang="fr-FR" dirty="0" smtClean="0"/>
              <a:t>Portée de l’ordre de plusieurs dizaines de mètres (Pièce ou bâtiment)</a:t>
            </a:r>
          </a:p>
          <a:p>
            <a:pPr lvl="2">
              <a:defRPr/>
            </a:pPr>
            <a:r>
              <a:rPr lang="fr-FR" altLang="fr-FR" dirty="0" smtClean="0"/>
              <a:t>En général jusqu’à 300m</a:t>
            </a:r>
          </a:p>
          <a:p>
            <a:pPr lvl="2">
              <a:defRPr/>
            </a:pPr>
            <a:r>
              <a:rPr lang="fr-FR" altLang="fr-FR" dirty="0" smtClean="0"/>
              <a:t>Record (2012) à </a:t>
            </a:r>
          </a:p>
          <a:p>
            <a:pPr marL="914400" lvl="2" indent="0">
              <a:buNone/>
              <a:defRPr/>
            </a:pPr>
            <a:endParaRPr lang="fr-FR" altLang="fr-FR" dirty="0" smtClean="0"/>
          </a:p>
        </p:txBody>
      </p:sp>
      <p:graphicFrame>
        <p:nvGraphicFramePr>
          <p:cNvPr id="2" name="Tableau 1"/>
          <p:cNvGraphicFramePr>
            <a:graphicFrameLocks noGrp="1"/>
          </p:cNvGraphicFramePr>
          <p:nvPr>
            <p:extLst/>
          </p:nvPr>
        </p:nvGraphicFramePr>
        <p:xfrm>
          <a:off x="1475656" y="3149600"/>
          <a:ext cx="6624736" cy="3005917"/>
        </p:xfrm>
        <a:graphic>
          <a:graphicData uri="http://schemas.openxmlformats.org/drawingml/2006/table">
            <a:tbl>
              <a:tblPr firstRow="1" bandRow="1">
                <a:tableStyleId>{5C22544A-7EE6-4342-B048-85BDC9FD1C3A}</a:tableStyleId>
              </a:tblPr>
              <a:tblGrid>
                <a:gridCol w="1349369"/>
                <a:gridCol w="1656120"/>
                <a:gridCol w="1656120"/>
                <a:gridCol w="1963127"/>
              </a:tblGrid>
              <a:tr h="537193">
                <a:tc>
                  <a:txBody>
                    <a:bodyPr/>
                    <a:lstStyle/>
                    <a:p>
                      <a:r>
                        <a:rPr lang="fr-FR" sz="1800" dirty="0" smtClean="0"/>
                        <a:t>Nomes</a:t>
                      </a:r>
                      <a:r>
                        <a:rPr lang="fr-FR" sz="1800" baseline="0" dirty="0" smtClean="0"/>
                        <a:t> IEEE 802.11</a:t>
                      </a:r>
                      <a:endParaRPr lang="fr-FR" sz="1800" dirty="0"/>
                    </a:p>
                  </a:txBody>
                  <a:tcPr marL="91444" marR="91444" marT="45707" marB="45707"/>
                </a:tc>
                <a:tc>
                  <a:txBody>
                    <a:bodyPr/>
                    <a:lstStyle/>
                    <a:p>
                      <a:r>
                        <a:rPr lang="fr-FR" sz="1800" dirty="0" smtClean="0"/>
                        <a:t>Débit théorique</a:t>
                      </a:r>
                      <a:r>
                        <a:rPr lang="fr-FR" sz="1800" baseline="0" dirty="0" smtClean="0"/>
                        <a:t> maximal</a:t>
                      </a:r>
                      <a:endParaRPr lang="fr-FR" sz="1800" dirty="0"/>
                    </a:p>
                  </a:txBody>
                  <a:tcPr marL="91444" marR="91444" marT="45707" marB="45707"/>
                </a:tc>
                <a:tc>
                  <a:txBody>
                    <a:bodyPr/>
                    <a:lstStyle/>
                    <a:p>
                      <a:r>
                        <a:rPr lang="fr-FR" sz="1800" dirty="0" smtClean="0"/>
                        <a:t>Fréquence</a:t>
                      </a:r>
                      <a:endParaRPr lang="fr-FR" sz="1800" dirty="0"/>
                    </a:p>
                  </a:txBody>
                  <a:tcPr marL="91444" marR="91444" marT="45707" marB="45707"/>
                </a:tc>
                <a:tc>
                  <a:txBody>
                    <a:bodyPr/>
                    <a:lstStyle/>
                    <a:p>
                      <a:r>
                        <a:rPr lang="fr-FR" sz="1800" dirty="0" smtClean="0"/>
                        <a:t>rétrocompatibilité</a:t>
                      </a:r>
                      <a:endParaRPr lang="fr-FR" sz="1800" dirty="0"/>
                    </a:p>
                  </a:txBody>
                  <a:tcPr marL="91444" marR="91444" marT="45707" marB="45707"/>
                </a:tc>
              </a:tr>
              <a:tr h="311146">
                <a:tc>
                  <a:txBody>
                    <a:bodyPr/>
                    <a:lstStyle/>
                    <a:p>
                      <a:r>
                        <a:rPr lang="fr-FR" sz="1800" dirty="0" smtClean="0"/>
                        <a:t>802.11a</a:t>
                      </a:r>
                      <a:endParaRPr lang="fr-FR" sz="1800" dirty="0"/>
                    </a:p>
                  </a:txBody>
                  <a:tcPr marL="91444" marR="91444" marT="45707" marB="45707"/>
                </a:tc>
                <a:tc>
                  <a:txBody>
                    <a:bodyPr/>
                    <a:lstStyle/>
                    <a:p>
                      <a:r>
                        <a:rPr lang="fr-FR" sz="1800" dirty="0" smtClean="0"/>
                        <a:t>54Mbps</a:t>
                      </a:r>
                      <a:endParaRPr lang="fr-FR" sz="1800" dirty="0"/>
                    </a:p>
                  </a:txBody>
                  <a:tcPr marL="91444" marR="91444" marT="45707" marB="45707"/>
                </a:tc>
                <a:tc>
                  <a:txBody>
                    <a:bodyPr/>
                    <a:lstStyle/>
                    <a:p>
                      <a:r>
                        <a:rPr lang="fr-FR" sz="1800" dirty="0" smtClean="0"/>
                        <a:t>5</a:t>
                      </a:r>
                      <a:r>
                        <a:rPr lang="fr-FR" sz="1800" baseline="0" dirty="0" smtClean="0"/>
                        <a:t> </a:t>
                      </a:r>
                      <a:r>
                        <a:rPr lang="fr-FR" sz="1800" dirty="0" smtClean="0"/>
                        <a:t>GHz</a:t>
                      </a:r>
                      <a:endParaRPr lang="fr-FR" sz="1800" dirty="0"/>
                    </a:p>
                  </a:txBody>
                  <a:tcPr marL="91444" marR="91444" marT="45707" marB="45707"/>
                </a:tc>
                <a:tc>
                  <a:txBody>
                    <a:bodyPr/>
                    <a:lstStyle/>
                    <a:p>
                      <a:r>
                        <a:rPr lang="fr-FR" sz="1800" dirty="0" smtClean="0"/>
                        <a:t>Non</a:t>
                      </a:r>
                      <a:endParaRPr lang="fr-FR" sz="1800" dirty="0"/>
                    </a:p>
                  </a:txBody>
                  <a:tcPr marL="91444" marR="91444" marT="45707" marB="45707"/>
                </a:tc>
              </a:tr>
              <a:tr h="3111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802.11b</a:t>
                      </a:r>
                    </a:p>
                  </a:txBody>
                  <a:tcPr marL="91444" marR="91444" marT="45707" marB="457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11Mbps</a:t>
                      </a:r>
                    </a:p>
                  </a:txBody>
                  <a:tcPr marL="91444" marR="91444" marT="45707" marB="457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2,4 GHz</a:t>
                      </a:r>
                    </a:p>
                  </a:txBody>
                  <a:tcPr marL="91444" marR="91444" marT="45707" marB="45707"/>
                </a:tc>
                <a:tc>
                  <a:txBody>
                    <a:bodyPr/>
                    <a:lstStyle/>
                    <a:p>
                      <a:r>
                        <a:rPr lang="fr-FR" sz="1800" dirty="0" smtClean="0"/>
                        <a:t>Non</a:t>
                      </a:r>
                    </a:p>
                  </a:txBody>
                  <a:tcPr marL="91444" marR="91444" marT="45707" marB="45707"/>
                </a:tc>
              </a:tr>
              <a:tr h="3111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802.11g</a:t>
                      </a:r>
                    </a:p>
                  </a:txBody>
                  <a:tcPr marL="91444" marR="91444" marT="45707" marB="457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54Mbps</a:t>
                      </a:r>
                    </a:p>
                  </a:txBody>
                  <a:tcPr marL="91444" marR="91444" marT="45707" marB="457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2,4 GHz</a:t>
                      </a:r>
                    </a:p>
                  </a:txBody>
                  <a:tcPr marL="91444" marR="91444" marT="45707" marB="45707"/>
                </a:tc>
                <a:tc>
                  <a:txBody>
                    <a:bodyPr/>
                    <a:lstStyle/>
                    <a:p>
                      <a:r>
                        <a:rPr lang="fr-FR" sz="1800" dirty="0" smtClean="0"/>
                        <a:t>802.11b</a:t>
                      </a:r>
                      <a:endParaRPr lang="fr-FR" sz="1800" dirty="0"/>
                    </a:p>
                  </a:txBody>
                  <a:tcPr marL="91444" marR="91444" marT="45707" marB="45707"/>
                </a:tc>
              </a:tr>
              <a:tr h="3111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802.11n</a:t>
                      </a:r>
                    </a:p>
                  </a:txBody>
                  <a:tcPr marL="91444" marR="91444" marT="45707" marB="457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600Mbps</a:t>
                      </a:r>
                    </a:p>
                  </a:txBody>
                  <a:tcPr marL="91444" marR="91444" marT="45707" marB="457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2,4 GHz et 5GHz</a:t>
                      </a:r>
                    </a:p>
                  </a:txBody>
                  <a:tcPr marL="91444" marR="91444" marT="45707" marB="45707"/>
                </a:tc>
                <a:tc>
                  <a:txBody>
                    <a:bodyPr/>
                    <a:lstStyle/>
                    <a:p>
                      <a:r>
                        <a:rPr lang="fr-FR" sz="1800" dirty="0" smtClean="0"/>
                        <a:t>802.11a/b/g</a:t>
                      </a:r>
                      <a:endParaRPr lang="fr-FR" sz="1800" dirty="0"/>
                    </a:p>
                  </a:txBody>
                  <a:tcPr marL="91444" marR="91444" marT="45707" marB="45707"/>
                </a:tc>
              </a:tr>
              <a:tr h="3111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802.11ac</a:t>
                      </a:r>
                    </a:p>
                  </a:txBody>
                  <a:tcPr marL="91444" marR="91444" marT="45707" marB="457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1,3Gbps</a:t>
                      </a:r>
                    </a:p>
                  </a:txBody>
                  <a:tcPr marL="91444" marR="91444" marT="45707" marB="457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5</a:t>
                      </a:r>
                      <a:r>
                        <a:rPr lang="fr-FR" sz="1800" baseline="0" dirty="0" smtClean="0"/>
                        <a:t> </a:t>
                      </a:r>
                      <a:r>
                        <a:rPr lang="fr-FR" sz="1800" dirty="0" smtClean="0"/>
                        <a:t>GHz</a:t>
                      </a:r>
                    </a:p>
                  </a:txBody>
                  <a:tcPr marL="91444" marR="91444" marT="45707" marB="45707"/>
                </a:tc>
                <a:tc>
                  <a:txBody>
                    <a:bodyPr/>
                    <a:lstStyle/>
                    <a:p>
                      <a:r>
                        <a:rPr lang="fr-FR" sz="1800" dirty="0" smtClean="0"/>
                        <a:t>802.11a/b/g</a:t>
                      </a:r>
                      <a:endParaRPr lang="fr-FR" sz="1800" dirty="0"/>
                    </a:p>
                  </a:txBody>
                  <a:tcPr marL="91444" marR="91444" marT="45707" marB="45707"/>
                </a:tc>
              </a:tr>
              <a:tr h="5371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802.11ad</a:t>
                      </a:r>
                    </a:p>
                  </a:txBody>
                  <a:tcPr marL="91444" marR="91444" marT="45707" marB="457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7Gbps</a:t>
                      </a:r>
                    </a:p>
                  </a:txBody>
                  <a:tcPr marL="91444" marR="91444" marT="45707" marB="457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2,4</a:t>
                      </a:r>
                      <a:r>
                        <a:rPr lang="fr-FR" sz="1800" baseline="0" dirty="0" smtClean="0"/>
                        <a:t> ;</a:t>
                      </a:r>
                      <a:r>
                        <a:rPr lang="fr-FR" sz="1800" dirty="0" smtClean="0"/>
                        <a:t> 5 et 60GHz</a:t>
                      </a:r>
                    </a:p>
                  </a:txBody>
                  <a:tcPr marL="91444" marR="91444" marT="45707" marB="457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802.11a/b/g/n/</a:t>
                      </a:r>
                      <a:r>
                        <a:rPr lang="fr-FR" sz="1800" dirty="0" err="1" smtClean="0"/>
                        <a:t>ac</a:t>
                      </a:r>
                      <a:endParaRPr lang="fr-FR" sz="1800" dirty="0" smtClean="0"/>
                    </a:p>
                  </a:txBody>
                  <a:tcPr marL="91444" marR="91444" marT="45707" marB="45707"/>
                </a:tc>
              </a:tr>
            </a:tbl>
          </a:graphicData>
        </a:graphic>
      </p:graphicFrame>
      <p:sp>
        <p:nvSpPr>
          <p:cNvPr id="3" name="ZoneTexte 2"/>
          <p:cNvSpPr txBox="1">
            <a:spLocks noChangeArrowheads="1"/>
          </p:cNvSpPr>
          <p:nvPr/>
        </p:nvSpPr>
        <p:spPr bwMode="auto">
          <a:xfrm>
            <a:off x="3131840" y="2708920"/>
            <a:ext cx="9413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382 km</a:t>
            </a: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501</a:t>
            </a:fld>
            <a:endParaRPr lang="fr-BE" dirty="0"/>
          </a:p>
        </p:txBody>
      </p:sp>
    </p:spTree>
    <p:extLst>
      <p:ext uri="{BB962C8B-B14F-4D97-AF65-F5344CB8AC3E}">
        <p14:creationId xmlns:p14="http://schemas.microsoft.com/office/powerpoint/2010/main" val="2696920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type="body" sz="half" idx="1"/>
          </p:nvPr>
        </p:nvSpPr>
        <p:spPr>
          <a:xfrm>
            <a:off x="457200" y="1600200"/>
            <a:ext cx="8229600" cy="3413125"/>
          </a:xfrm>
        </p:spPr>
        <p:txBody>
          <a:bodyPr/>
          <a:lstStyle/>
          <a:p>
            <a:pPr eaLnBrk="1" hangingPunct="1">
              <a:lnSpc>
                <a:spcPct val="80000"/>
              </a:lnSpc>
            </a:pPr>
            <a:r>
              <a:rPr lang="fr-FR" altLang="fr-FR" sz="2400" dirty="0" smtClean="0">
                <a:solidFill>
                  <a:schemeClr val="accent6">
                    <a:lumMod val="75000"/>
                  </a:schemeClr>
                </a:solidFill>
              </a:rPr>
              <a:t>Technologie MIMO </a:t>
            </a:r>
          </a:p>
          <a:p>
            <a:pPr lvl="1" eaLnBrk="1" hangingPunct="1">
              <a:lnSpc>
                <a:spcPct val="80000"/>
              </a:lnSpc>
            </a:pPr>
            <a:r>
              <a:rPr lang="fr-FR" altLang="fr-FR" sz="2000" dirty="0" smtClean="0">
                <a:solidFill>
                  <a:srgbClr val="0070C0"/>
                </a:solidFill>
              </a:rPr>
              <a:t>Multiple-Input Multiple-Output </a:t>
            </a:r>
            <a:r>
              <a:rPr lang="fr-FR" altLang="fr-FR" sz="2000" dirty="0" smtClean="0">
                <a:solidFill>
                  <a:srgbClr val="0070C0"/>
                </a:solidFill>
                <a:sym typeface="Wingdings" pitchFamily="2" charset="2"/>
              </a:rPr>
              <a:t>(entrée multiple/sortie multiple) </a:t>
            </a:r>
          </a:p>
          <a:p>
            <a:pPr lvl="2" eaLnBrk="1" hangingPunct="1">
              <a:lnSpc>
                <a:spcPct val="80000"/>
              </a:lnSpc>
            </a:pPr>
            <a:r>
              <a:rPr lang="fr-FR" altLang="fr-FR" sz="1800" dirty="0" smtClean="0">
                <a:sym typeface="Wingdings" pitchFamily="2" charset="2"/>
              </a:rPr>
              <a:t>Décompose un flux de données en plusieurs flux de débit inférieur et les diffuse simultanément sur plusieurs antennes. </a:t>
            </a:r>
          </a:p>
          <a:p>
            <a:pPr lvl="1" eaLnBrk="1" hangingPunct="1">
              <a:lnSpc>
                <a:spcPct val="80000"/>
              </a:lnSpc>
            </a:pPr>
            <a:r>
              <a:rPr lang="fr-FR" altLang="fr-FR" sz="2000" dirty="0" smtClean="0">
                <a:solidFill>
                  <a:srgbClr val="0070C0"/>
                </a:solidFill>
                <a:sym typeface="Wingdings" pitchFamily="2" charset="2"/>
              </a:rPr>
              <a:t>Meilleurs débits</a:t>
            </a:r>
          </a:p>
          <a:p>
            <a:pPr lvl="2"/>
            <a:r>
              <a:rPr lang="fr-FR" altLang="fr-FR" sz="1800" dirty="0" smtClean="0"/>
              <a:t>1 radio Wi-Fi et 1 antenne </a:t>
            </a:r>
            <a:r>
              <a:rPr lang="fr-FR" altLang="fr-FR" sz="1800" dirty="0" smtClean="0">
                <a:sym typeface="Wingdings" pitchFamily="2" charset="2"/>
              </a:rPr>
              <a:t></a:t>
            </a:r>
            <a:r>
              <a:rPr lang="fr-FR" altLang="fr-FR" sz="1800" dirty="0" smtClean="0"/>
              <a:t> 150 Mbps </a:t>
            </a:r>
          </a:p>
          <a:p>
            <a:pPr lvl="2"/>
            <a:r>
              <a:rPr lang="fr-FR" altLang="fr-FR" sz="1800" dirty="0" smtClean="0"/>
              <a:t>2 radios et 2 antennes </a:t>
            </a:r>
            <a:r>
              <a:rPr lang="fr-FR" altLang="fr-FR" sz="1800" dirty="0" smtClean="0">
                <a:sym typeface="Wingdings" pitchFamily="2" charset="2"/>
              </a:rPr>
              <a:t> </a:t>
            </a:r>
            <a:r>
              <a:rPr lang="fr-FR" altLang="fr-FR" sz="1800" dirty="0" smtClean="0"/>
              <a:t>300 Mbps</a:t>
            </a:r>
          </a:p>
          <a:p>
            <a:pPr lvl="2"/>
            <a:r>
              <a:rPr lang="fr-FR" altLang="fr-FR" sz="1800" dirty="0" smtClean="0"/>
              <a:t>3 radios et 3 antennes </a:t>
            </a:r>
            <a:r>
              <a:rPr lang="fr-FR" altLang="fr-FR" sz="1800" dirty="0" smtClean="0">
                <a:sym typeface="Wingdings" pitchFamily="2" charset="2"/>
              </a:rPr>
              <a:t> 45</a:t>
            </a:r>
            <a:r>
              <a:rPr lang="fr-FR" altLang="fr-FR" sz="1800" dirty="0" smtClean="0"/>
              <a:t>0 Mbps</a:t>
            </a:r>
          </a:p>
          <a:p>
            <a:pPr lvl="2"/>
            <a:r>
              <a:rPr lang="fr-FR" altLang="fr-FR" sz="1800" dirty="0" smtClean="0"/>
              <a:t>4 radios et 4 antennes </a:t>
            </a:r>
            <a:r>
              <a:rPr lang="fr-FR" altLang="fr-FR" sz="1800" dirty="0" smtClean="0">
                <a:sym typeface="Wingdings" pitchFamily="2" charset="2"/>
              </a:rPr>
              <a:t> </a:t>
            </a:r>
            <a:r>
              <a:rPr lang="fr-FR" altLang="fr-FR" sz="1800" dirty="0" smtClean="0"/>
              <a:t>600 Mbps (802.11n)</a:t>
            </a:r>
          </a:p>
          <a:p>
            <a:pPr lvl="2"/>
            <a:r>
              <a:rPr lang="fr-FR" altLang="fr-FR" sz="1800" dirty="0" smtClean="0"/>
              <a:t>…</a:t>
            </a:r>
          </a:p>
          <a:p>
            <a:pPr lvl="2" eaLnBrk="1" hangingPunct="1">
              <a:lnSpc>
                <a:spcPct val="80000"/>
              </a:lnSpc>
            </a:pPr>
            <a:endParaRPr lang="fr-FR" altLang="fr-FR" sz="1600" dirty="0" smtClean="0">
              <a:solidFill>
                <a:schemeClr val="accent2"/>
              </a:solidFill>
              <a:sym typeface="Wingdings" pitchFamily="2" charset="2"/>
            </a:endParaRPr>
          </a:p>
        </p:txBody>
      </p:sp>
      <p:pic>
        <p:nvPicPr>
          <p:cNvPr id="15365" name="Picture 4" descr="22_mimo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275856" y="4509120"/>
            <a:ext cx="1584144" cy="1585391"/>
          </a:xfrm>
          <a:noFill/>
        </p:spPr>
      </p:pic>
      <p:pic>
        <p:nvPicPr>
          <p:cNvPr id="15366" name="Picture 5" descr="23_mim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0202" y="4509120"/>
            <a:ext cx="1584448" cy="158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502</a:t>
            </a:fld>
            <a:endParaRPr lang="fr-BE" dirty="0"/>
          </a:p>
        </p:txBody>
      </p:sp>
      <p:sp>
        <p:nvSpPr>
          <p:cNvPr id="8"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dirty="0" smtClean="0"/>
              <a:t>MIMO</a:t>
            </a:r>
          </a:p>
        </p:txBody>
      </p:sp>
    </p:spTree>
    <p:extLst>
      <p:ext uri="{BB962C8B-B14F-4D97-AF65-F5344CB8AC3E}">
        <p14:creationId xmlns:p14="http://schemas.microsoft.com/office/powerpoint/2010/main" val="4210819256"/>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p:txBody>
          <a:bodyPr/>
          <a:lstStyle/>
          <a:p>
            <a:r>
              <a:rPr lang="fr-FR" altLang="fr-FR" dirty="0" smtClean="0"/>
              <a:t>Technologies sans fil</a:t>
            </a:r>
          </a:p>
        </p:txBody>
      </p:sp>
      <p:sp>
        <p:nvSpPr>
          <p:cNvPr id="3" name="Espace réservé du contenu 2"/>
          <p:cNvSpPr>
            <a:spLocks noGrp="1"/>
          </p:cNvSpPr>
          <p:nvPr>
            <p:ph idx="1"/>
          </p:nvPr>
        </p:nvSpPr>
        <p:spPr/>
        <p:txBody>
          <a:bodyPr>
            <a:normAutofit/>
          </a:bodyPr>
          <a:lstStyle/>
          <a:p>
            <a:pPr>
              <a:defRPr/>
            </a:pPr>
            <a:r>
              <a:rPr lang="fr-FR" altLang="fr-FR" dirty="0" smtClean="0">
                <a:solidFill>
                  <a:schemeClr val="accent6">
                    <a:lumMod val="75000"/>
                  </a:schemeClr>
                </a:solidFill>
              </a:rPr>
              <a:t>WWAN</a:t>
            </a:r>
          </a:p>
          <a:p>
            <a:pPr lvl="2">
              <a:defRPr/>
            </a:pPr>
            <a:r>
              <a:rPr lang="fr-FR" altLang="fr-FR" dirty="0" smtClean="0"/>
              <a:t>Portée de plusieurs kilomètres (ville).</a:t>
            </a:r>
          </a:p>
          <a:p>
            <a:pPr lvl="1">
              <a:defRPr/>
            </a:pPr>
            <a:r>
              <a:rPr lang="fr-FR" dirty="0" err="1" smtClean="0">
                <a:solidFill>
                  <a:srgbClr val="0070C0"/>
                </a:solidFill>
              </a:rPr>
              <a:t>WiMAX</a:t>
            </a:r>
            <a:endParaRPr lang="fr-FR" dirty="0" smtClean="0">
              <a:solidFill>
                <a:srgbClr val="0070C0"/>
              </a:solidFill>
            </a:endParaRPr>
          </a:p>
          <a:p>
            <a:pPr lvl="2">
              <a:defRPr/>
            </a:pPr>
            <a:r>
              <a:rPr lang="fr-FR" dirty="0" smtClean="0"/>
              <a:t>Worldwide </a:t>
            </a:r>
            <a:r>
              <a:rPr lang="fr-FR" dirty="0" err="1" smtClean="0"/>
              <a:t>Interoperability</a:t>
            </a:r>
            <a:r>
              <a:rPr lang="fr-FR" dirty="0" smtClean="0"/>
              <a:t> for </a:t>
            </a:r>
            <a:r>
              <a:rPr lang="fr-FR" dirty="0" err="1" smtClean="0"/>
              <a:t>Microwave</a:t>
            </a:r>
            <a:r>
              <a:rPr lang="fr-FR" dirty="0" smtClean="0"/>
              <a:t> Access.</a:t>
            </a:r>
          </a:p>
          <a:p>
            <a:pPr lvl="2">
              <a:defRPr/>
            </a:pPr>
            <a:r>
              <a:rPr lang="fr-FR" dirty="0" smtClean="0"/>
              <a:t>Norme IEEE 802.16, jusqu'à 50 km et 1 </a:t>
            </a:r>
            <a:r>
              <a:rPr lang="fr-FR" dirty="0" err="1" smtClean="0"/>
              <a:t>Gbps</a:t>
            </a:r>
            <a:r>
              <a:rPr lang="fr-FR" dirty="0" smtClean="0"/>
              <a:t>.</a:t>
            </a:r>
          </a:p>
          <a:p>
            <a:pPr lvl="2">
              <a:defRPr/>
            </a:pPr>
            <a:r>
              <a:rPr lang="fr-FR" dirty="0" smtClean="0"/>
              <a:t>Peut être utilisée pour offrir un réseau cellulaire haut débit (mobilité). </a:t>
            </a:r>
          </a:p>
          <a:p>
            <a:pPr lvl="1">
              <a:defRPr/>
            </a:pPr>
            <a:r>
              <a:rPr lang="fr-FR" dirty="0" smtClean="0">
                <a:solidFill>
                  <a:srgbClr val="0070C0"/>
                </a:solidFill>
              </a:rPr>
              <a:t>Réseaux cellulaires</a:t>
            </a:r>
          </a:p>
          <a:p>
            <a:pPr lvl="2">
              <a:defRPr/>
            </a:pPr>
            <a:r>
              <a:rPr lang="fr-FR" dirty="0" smtClean="0"/>
              <a:t>Utilise l'accès cellulaire des fournisseurs de services. 2G </a:t>
            </a:r>
            <a:r>
              <a:rPr lang="fr-FR" dirty="0" smtClean="0">
                <a:sym typeface="Wingdings" panose="05000000000000000000" pitchFamily="2" charset="2"/>
              </a:rPr>
              <a:t> </a:t>
            </a:r>
            <a:r>
              <a:rPr lang="fr-FR" dirty="0" smtClean="0"/>
              <a:t>4G.</a:t>
            </a:r>
          </a:p>
          <a:p>
            <a:pPr lvl="1">
              <a:defRPr/>
            </a:pPr>
            <a:r>
              <a:rPr lang="fr-FR" altLang="fr-FR" dirty="0" smtClean="0">
                <a:solidFill>
                  <a:srgbClr val="0070C0"/>
                </a:solidFill>
              </a:rPr>
              <a:t>Satellite</a:t>
            </a:r>
          </a:p>
          <a:p>
            <a:pPr lvl="2">
              <a:defRPr/>
            </a:pPr>
            <a:r>
              <a:rPr lang="fr-FR" dirty="0"/>
              <a:t>A</a:t>
            </a:r>
            <a:r>
              <a:rPr lang="fr-FR" dirty="0" smtClean="0"/>
              <a:t>ntenne parabolique </a:t>
            </a:r>
            <a:r>
              <a:rPr lang="fr-FR" dirty="0" smtClean="0">
                <a:sym typeface="Wingdings" panose="05000000000000000000" pitchFamily="2" charset="2"/>
              </a:rPr>
              <a:t></a:t>
            </a:r>
            <a:r>
              <a:rPr lang="fr-FR" dirty="0" smtClean="0"/>
              <a:t> satellite à orbite géostationnaire.</a:t>
            </a:r>
          </a:p>
          <a:p>
            <a:pPr lvl="2">
              <a:defRPr/>
            </a:pPr>
            <a:r>
              <a:rPr lang="fr-FR" dirty="0" smtClean="0"/>
              <a:t>Généralement plus coûteuse</a:t>
            </a:r>
            <a:r>
              <a:rPr lang="fr-FR" dirty="0"/>
              <a:t> </a:t>
            </a:r>
            <a:r>
              <a:rPr lang="fr-FR" dirty="0" smtClean="0"/>
              <a:t>et requérant une visibilité directe. Parfois la seule solution disponible. </a:t>
            </a:r>
          </a:p>
          <a:p>
            <a:pPr lvl="3">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503</a:t>
            </a:fld>
            <a:endParaRPr lang="fr-BE" dirty="0"/>
          </a:p>
        </p:txBody>
      </p:sp>
    </p:spTree>
    <p:extLst>
      <p:ext uri="{BB962C8B-B14F-4D97-AF65-F5344CB8AC3E}">
        <p14:creationId xmlns:p14="http://schemas.microsoft.com/office/powerpoint/2010/main" val="3032864040"/>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normAutofit/>
          </a:bodyPr>
          <a:lstStyle/>
          <a:p>
            <a:r>
              <a:rPr lang="fr-FR" altLang="fr-FR" dirty="0"/>
              <a:t>IEEE 802.11</a:t>
            </a:r>
          </a:p>
        </p:txBody>
      </p:sp>
      <p:sp>
        <p:nvSpPr>
          <p:cNvPr id="17411" name="Espace réservé du contenu 2"/>
          <p:cNvSpPr>
            <a:spLocks noGrp="1"/>
          </p:cNvSpPr>
          <p:nvPr>
            <p:ph idx="1"/>
          </p:nvPr>
        </p:nvSpPr>
        <p:spPr/>
        <p:txBody>
          <a:bodyPr/>
          <a:lstStyle/>
          <a:p>
            <a:r>
              <a:rPr lang="fr-FR" altLang="fr-FR" dirty="0" smtClean="0">
                <a:solidFill>
                  <a:schemeClr val="accent6">
                    <a:lumMod val="75000"/>
                  </a:schemeClr>
                </a:solidFill>
              </a:rPr>
              <a:t>Fréquences</a:t>
            </a:r>
          </a:p>
          <a:p>
            <a:pPr lvl="1"/>
            <a:r>
              <a:rPr lang="fr-FR" altLang="fr-FR" dirty="0" smtClean="0">
                <a:solidFill>
                  <a:srgbClr val="0070C0"/>
                </a:solidFill>
              </a:rPr>
              <a:t>Spectre limité</a:t>
            </a:r>
          </a:p>
          <a:p>
            <a:endParaRPr lang="fr-FR" altLang="fr-FR" dirty="0" smtClean="0"/>
          </a:p>
        </p:txBody>
      </p:sp>
      <p:pic>
        <p:nvPicPr>
          <p:cNvPr id="17413" name="Picture 2" descr="http://sanscontact.files.wordpress.com/2010/08/spectre-electromagnetique-c-in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204864"/>
            <a:ext cx="7763272" cy="362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ZoneTexte 4"/>
          <p:cNvSpPr txBox="1">
            <a:spLocks noChangeArrowheads="1"/>
          </p:cNvSpPr>
          <p:nvPr/>
        </p:nvSpPr>
        <p:spPr bwMode="auto">
          <a:xfrm>
            <a:off x="8235950" y="2636838"/>
            <a:ext cx="7080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200"/>
              <a:t>© INRS</a:t>
            </a:r>
          </a:p>
        </p:txBody>
      </p:sp>
      <p:sp>
        <p:nvSpPr>
          <p:cNvPr id="2" name="ZoneTexte 1"/>
          <p:cNvSpPr txBox="1"/>
          <p:nvPr/>
        </p:nvSpPr>
        <p:spPr>
          <a:xfrm>
            <a:off x="971600" y="5829370"/>
            <a:ext cx="4363695" cy="215444"/>
          </a:xfrm>
          <a:prstGeom prst="rect">
            <a:avLst/>
          </a:prstGeom>
          <a:noFill/>
        </p:spPr>
        <p:txBody>
          <a:bodyPr wrap="none" rtlCol="0">
            <a:spAutoFit/>
          </a:bodyPr>
          <a:lstStyle/>
          <a:p>
            <a:r>
              <a:rPr lang="fr-FR" altLang="fr-FR" sz="800" dirty="0"/>
              <a:t>Source de l’image : http://</a:t>
            </a:r>
            <a:r>
              <a:rPr lang="fr-FR" altLang="fr-FR" sz="800" dirty="0" smtClean="0"/>
              <a:t>sanscontact.files.wordpress.com/2010/08/spectre-electromagnetique-c-inrs.jpg?w=450</a:t>
            </a:r>
            <a:endParaRPr lang="fr-FR" altLang="fr-FR" sz="800" dirty="0"/>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504</a:t>
            </a:fld>
            <a:endParaRPr lang="fr-BE" dirty="0"/>
          </a:p>
        </p:txBody>
      </p:sp>
    </p:spTree>
    <p:extLst>
      <p:ext uri="{BB962C8B-B14F-4D97-AF65-F5344CB8AC3E}">
        <p14:creationId xmlns:p14="http://schemas.microsoft.com/office/powerpoint/2010/main" val="1214172464"/>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p:cNvSpPr>
            <a:spLocks noGrp="1"/>
          </p:cNvSpPr>
          <p:nvPr>
            <p:ph type="title"/>
          </p:nvPr>
        </p:nvSpPr>
        <p:spPr/>
        <p:txBody>
          <a:bodyPr/>
          <a:lstStyle/>
          <a:p>
            <a:r>
              <a:rPr lang="fr-FR" altLang="fr-FR" dirty="0" smtClean="0"/>
              <a:t>IEEE 802.11</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Fréquences</a:t>
            </a:r>
          </a:p>
          <a:p>
            <a:pPr lvl="1">
              <a:defRPr/>
            </a:pPr>
            <a:r>
              <a:rPr lang="fr-FR" dirty="0" smtClean="0">
                <a:solidFill>
                  <a:srgbClr val="0070C0"/>
                </a:solidFill>
              </a:rPr>
              <a:t>ITU-R</a:t>
            </a:r>
          </a:p>
          <a:p>
            <a:pPr lvl="2">
              <a:defRPr/>
            </a:pPr>
            <a:r>
              <a:rPr lang="fr-FR" dirty="0" smtClean="0"/>
              <a:t>International </a:t>
            </a:r>
            <a:r>
              <a:rPr lang="fr-FR" dirty="0" err="1" smtClean="0"/>
              <a:t>Telecommunication</a:t>
            </a:r>
            <a:r>
              <a:rPr lang="fr-FR" dirty="0" smtClean="0"/>
              <a:t> Union - Radiocommunication </a:t>
            </a:r>
            <a:r>
              <a:rPr lang="fr-FR" dirty="0" err="1" smtClean="0"/>
              <a:t>Sector</a:t>
            </a:r>
            <a:r>
              <a:rPr lang="fr-FR" dirty="0" smtClean="0"/>
              <a:t> régule l'attribution du spectre des fréquences </a:t>
            </a:r>
          </a:p>
          <a:p>
            <a:pPr lvl="2">
              <a:defRPr/>
            </a:pPr>
            <a:r>
              <a:rPr lang="fr-FR" dirty="0" smtClean="0"/>
              <a:t>Bandes réservées (Armée, trafic aérien, …)</a:t>
            </a:r>
          </a:p>
          <a:p>
            <a:pPr lvl="2">
              <a:defRPr/>
            </a:pPr>
            <a:r>
              <a:rPr lang="fr-FR" dirty="0" smtClean="0"/>
              <a:t>Bandes libres (ISM, UNII)</a:t>
            </a:r>
          </a:p>
          <a:p>
            <a:pPr lvl="1">
              <a:defRPr/>
            </a:pPr>
            <a:r>
              <a:rPr lang="fr-FR" dirty="0" smtClean="0">
                <a:solidFill>
                  <a:srgbClr val="0070C0"/>
                </a:solidFill>
              </a:rPr>
              <a:t>Fréquences microondes (UHF, SHF, EHF)</a:t>
            </a:r>
          </a:p>
          <a:p>
            <a:pPr lvl="2">
              <a:defRPr/>
            </a:pPr>
            <a:r>
              <a:rPr lang="fr-FR" dirty="0" smtClean="0"/>
              <a:t>300MHz </a:t>
            </a:r>
            <a:r>
              <a:rPr lang="fr-FR" dirty="0" smtClean="0">
                <a:sym typeface="Wingdings" panose="05000000000000000000" pitchFamily="2" charset="2"/>
              </a:rPr>
              <a:t></a:t>
            </a:r>
            <a:r>
              <a:rPr lang="fr-FR" dirty="0" smtClean="0"/>
              <a:t> 3GHz </a:t>
            </a:r>
            <a:r>
              <a:rPr lang="fr-FR" dirty="0" smtClean="0">
                <a:sym typeface="Wingdings" panose="05000000000000000000" pitchFamily="2" charset="2"/>
              </a:rPr>
              <a:t> 30GHz  300GHz </a:t>
            </a:r>
          </a:p>
          <a:p>
            <a:pPr lvl="2">
              <a:defRPr/>
            </a:pPr>
            <a:r>
              <a:rPr lang="fr-FR" dirty="0" smtClean="0">
                <a:sym typeface="Wingdings" panose="05000000000000000000" pitchFamily="2" charset="2"/>
              </a:rPr>
              <a:t>Wi-Fi, Bluetooth, cellulaire, GPS, satellite, …</a:t>
            </a:r>
            <a:endParaRPr lang="fr-FR" dirty="0" smtClean="0"/>
          </a:p>
          <a:p>
            <a:pPr lvl="2">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505</a:t>
            </a:fld>
            <a:endParaRPr lang="fr-BE" dirty="0"/>
          </a:p>
        </p:txBody>
      </p:sp>
    </p:spTree>
    <p:extLst>
      <p:ext uri="{BB962C8B-B14F-4D97-AF65-F5344CB8AC3E}">
        <p14:creationId xmlns:p14="http://schemas.microsoft.com/office/powerpoint/2010/main" val="3288730946"/>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fr-FR" altLang="fr-FR" dirty="0" smtClean="0"/>
              <a:t>IEEE 802.11</a:t>
            </a:r>
          </a:p>
        </p:txBody>
      </p:sp>
      <p:sp>
        <p:nvSpPr>
          <p:cNvPr id="19460" name="Rectangle 3"/>
          <p:cNvSpPr>
            <a:spLocks noGrp="1" noChangeArrowheads="1"/>
          </p:cNvSpPr>
          <p:nvPr>
            <p:ph type="body" idx="1"/>
          </p:nvPr>
        </p:nvSpPr>
        <p:spPr/>
        <p:txBody>
          <a:bodyPr/>
          <a:lstStyle/>
          <a:p>
            <a:pPr eaLnBrk="1" hangingPunct="1">
              <a:lnSpc>
                <a:spcPct val="90000"/>
              </a:lnSpc>
            </a:pPr>
            <a:r>
              <a:rPr lang="fr-FR" altLang="fr-FR" sz="2400" dirty="0" smtClean="0">
                <a:solidFill>
                  <a:schemeClr val="accent6">
                    <a:lumMod val="75000"/>
                  </a:schemeClr>
                </a:solidFill>
              </a:rPr>
              <a:t>Bande ISM (</a:t>
            </a:r>
            <a:r>
              <a:rPr lang="fr-FR" altLang="fr-FR" sz="2400" dirty="0" err="1" smtClean="0">
                <a:solidFill>
                  <a:schemeClr val="accent6">
                    <a:lumMod val="75000"/>
                  </a:schemeClr>
                </a:solidFill>
              </a:rPr>
              <a:t>Industrial</a:t>
            </a:r>
            <a:r>
              <a:rPr lang="fr-FR" altLang="fr-FR" sz="2400" dirty="0" smtClean="0">
                <a:solidFill>
                  <a:schemeClr val="accent6">
                    <a:lumMod val="75000"/>
                  </a:schemeClr>
                </a:solidFill>
              </a:rPr>
              <a:t>, Science, </a:t>
            </a:r>
            <a:r>
              <a:rPr lang="fr-FR" altLang="fr-FR" sz="2400" dirty="0" err="1" smtClean="0">
                <a:solidFill>
                  <a:schemeClr val="accent6">
                    <a:lumMod val="75000"/>
                  </a:schemeClr>
                </a:solidFill>
              </a:rPr>
              <a:t>Medical</a:t>
            </a:r>
            <a:r>
              <a:rPr lang="fr-FR" altLang="fr-FR" sz="2400" dirty="0" smtClean="0">
                <a:solidFill>
                  <a:schemeClr val="accent6">
                    <a:lumMod val="75000"/>
                  </a:schemeClr>
                </a:solidFill>
              </a:rPr>
              <a:t>)</a:t>
            </a:r>
          </a:p>
          <a:p>
            <a:pPr lvl="1" eaLnBrk="1" hangingPunct="1">
              <a:lnSpc>
                <a:spcPct val="90000"/>
              </a:lnSpc>
            </a:pPr>
            <a:r>
              <a:rPr lang="fr-FR" altLang="fr-FR" sz="2000" dirty="0" smtClean="0"/>
              <a:t>2.400 à 2.4835 GHz </a:t>
            </a:r>
          </a:p>
          <a:p>
            <a:pPr lvl="1" eaLnBrk="1" hangingPunct="1">
              <a:lnSpc>
                <a:spcPct val="90000"/>
              </a:lnSpc>
            </a:pPr>
            <a:r>
              <a:rPr lang="fr-FR" altLang="fr-FR" sz="2000" dirty="0" smtClean="0"/>
              <a:t>14 canaux de 5MHz dont 13 utilisable en Belgique</a:t>
            </a:r>
          </a:p>
          <a:p>
            <a:pPr lvl="1" eaLnBrk="1" hangingPunct="1">
              <a:lnSpc>
                <a:spcPct val="90000"/>
              </a:lnSpc>
            </a:pPr>
            <a:r>
              <a:rPr lang="fr-FR" altLang="fr-FR" sz="2000" dirty="0" smtClean="0"/>
              <a:t>Accès ouvert </a:t>
            </a:r>
          </a:p>
          <a:p>
            <a:pPr lvl="1" eaLnBrk="1" hangingPunct="1">
              <a:lnSpc>
                <a:spcPct val="90000"/>
              </a:lnSpc>
            </a:pPr>
            <a:r>
              <a:rPr lang="fr-FR" altLang="fr-FR" sz="2000" dirty="0" smtClean="0"/>
              <a:t>Utilisable à condition de respecter une limite de puissance</a:t>
            </a:r>
          </a:p>
          <a:p>
            <a:pPr eaLnBrk="1" hangingPunct="1">
              <a:lnSpc>
                <a:spcPct val="90000"/>
              </a:lnSpc>
            </a:pPr>
            <a:r>
              <a:rPr lang="fr-FR" altLang="fr-FR" sz="2400" dirty="0" smtClean="0">
                <a:solidFill>
                  <a:schemeClr val="accent6">
                    <a:lumMod val="75000"/>
                  </a:schemeClr>
                </a:solidFill>
              </a:rPr>
              <a:t>UNII : </a:t>
            </a:r>
            <a:r>
              <a:rPr lang="fr-FR" altLang="fr-FR" sz="2400" dirty="0" err="1" smtClean="0">
                <a:solidFill>
                  <a:schemeClr val="accent6">
                    <a:lumMod val="75000"/>
                  </a:schemeClr>
                </a:solidFill>
              </a:rPr>
              <a:t>Unlicensed</a:t>
            </a:r>
            <a:r>
              <a:rPr lang="fr-FR" altLang="fr-FR" sz="2400" dirty="0" smtClean="0">
                <a:solidFill>
                  <a:schemeClr val="accent6">
                    <a:lumMod val="75000"/>
                  </a:schemeClr>
                </a:solidFill>
              </a:rPr>
              <a:t> National Information Infrastructure</a:t>
            </a:r>
          </a:p>
          <a:p>
            <a:pPr lvl="1" eaLnBrk="1" hangingPunct="1">
              <a:lnSpc>
                <a:spcPct val="90000"/>
              </a:lnSpc>
            </a:pPr>
            <a:r>
              <a:rPr lang="fr-FR" altLang="fr-FR" sz="2000" dirty="0" smtClean="0"/>
              <a:t>5.725 à 5.850 GHz </a:t>
            </a:r>
          </a:p>
          <a:p>
            <a:pPr lvl="1" eaLnBrk="1" hangingPunct="1">
              <a:lnSpc>
                <a:spcPct val="90000"/>
              </a:lnSpc>
            </a:pPr>
            <a:r>
              <a:rPr lang="fr-FR" altLang="fr-FR" sz="2000" dirty="0" smtClean="0"/>
              <a:t>8 canaux de 20MHz</a:t>
            </a:r>
          </a:p>
          <a:p>
            <a:pPr lvl="1" eaLnBrk="1" hangingPunct="1">
              <a:lnSpc>
                <a:spcPct val="90000"/>
              </a:lnSpc>
            </a:pPr>
            <a:r>
              <a:rPr lang="fr-FR" altLang="fr-FR" sz="2000" dirty="0" smtClean="0"/>
              <a:t>Portée plus faible</a:t>
            </a:r>
          </a:p>
          <a:p>
            <a:pPr lvl="1" eaLnBrk="1" hangingPunct="1">
              <a:lnSpc>
                <a:spcPct val="90000"/>
              </a:lnSpc>
            </a:pPr>
            <a:r>
              <a:rPr lang="fr-FR" altLang="fr-FR" sz="2000" dirty="0" smtClean="0"/>
              <a:t>Meilleurs débits possibles</a:t>
            </a:r>
          </a:p>
          <a:p>
            <a:pPr lvl="1" eaLnBrk="1" hangingPunct="1">
              <a:lnSpc>
                <a:spcPct val="90000"/>
              </a:lnSpc>
            </a:pPr>
            <a:r>
              <a:rPr lang="fr-FR" altLang="fr-FR" sz="2000" dirty="0" smtClean="0"/>
              <a:t>Plus sensible aux obstacles (ondes absorbées) (60GHz = vue directe)</a:t>
            </a:r>
          </a:p>
          <a:p>
            <a:pPr lvl="1" eaLnBrk="1" hangingPunct="1">
              <a:lnSpc>
                <a:spcPct val="90000"/>
              </a:lnSpc>
            </a:pPr>
            <a:r>
              <a:rPr lang="fr-FR" altLang="fr-FR" sz="2000" dirty="0" smtClean="0"/>
              <a:t>Moins de risques d’interférences car moins utilisée</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506</a:t>
            </a:fld>
            <a:endParaRPr lang="fr-BE" dirty="0"/>
          </a:p>
        </p:txBody>
      </p:sp>
    </p:spTree>
    <p:extLst>
      <p:ext uri="{BB962C8B-B14F-4D97-AF65-F5344CB8AC3E}">
        <p14:creationId xmlns:p14="http://schemas.microsoft.com/office/powerpoint/2010/main" val="4060662654"/>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re 1"/>
          <p:cNvSpPr>
            <a:spLocks noGrp="1"/>
          </p:cNvSpPr>
          <p:nvPr>
            <p:ph type="title"/>
          </p:nvPr>
        </p:nvSpPr>
        <p:spPr/>
        <p:txBody>
          <a:bodyPr/>
          <a:lstStyle/>
          <a:p>
            <a:r>
              <a:rPr lang="fr-FR" altLang="fr-FR" sz="2900" dirty="0" smtClean="0"/>
              <a:t>Composants d’une infrastructure sans fil</a:t>
            </a:r>
          </a:p>
        </p:txBody>
      </p:sp>
      <p:sp>
        <p:nvSpPr>
          <p:cNvPr id="3" name="Espace réservé du contenu 2"/>
          <p:cNvSpPr>
            <a:spLocks noGrp="1"/>
          </p:cNvSpPr>
          <p:nvPr>
            <p:ph idx="1"/>
          </p:nvPr>
        </p:nvSpPr>
        <p:spPr>
          <a:xfrm>
            <a:off x="457200" y="1600200"/>
            <a:ext cx="8229600" cy="1684338"/>
          </a:xfrm>
        </p:spPr>
        <p:txBody>
          <a:bodyPr>
            <a:normAutofit/>
          </a:bodyPr>
          <a:lstStyle/>
          <a:p>
            <a:pPr>
              <a:defRPr/>
            </a:pPr>
            <a:r>
              <a:rPr lang="fr-FR" dirty="0" smtClean="0">
                <a:solidFill>
                  <a:schemeClr val="accent6">
                    <a:lumMod val="75000"/>
                  </a:schemeClr>
                </a:solidFill>
              </a:rPr>
              <a:t>Périphériques finaux</a:t>
            </a:r>
          </a:p>
          <a:p>
            <a:pPr lvl="1">
              <a:defRPr/>
            </a:pPr>
            <a:r>
              <a:rPr lang="fr-FR" dirty="0" smtClean="0"/>
              <a:t>Portable, smartphone, tablettes, …</a:t>
            </a:r>
          </a:p>
          <a:p>
            <a:pPr lvl="1">
              <a:defRPr/>
            </a:pPr>
            <a:r>
              <a:rPr lang="fr-FR" dirty="0" smtClean="0"/>
              <a:t>Carte réseau et antenne intégrée ou non</a:t>
            </a:r>
          </a:p>
          <a:p>
            <a:pPr lvl="1">
              <a:defRPr/>
            </a:pPr>
            <a:r>
              <a:rPr lang="fr-FR" dirty="0" smtClean="0"/>
              <a:t>Adaptateur sans fil USB</a:t>
            </a:r>
          </a:p>
          <a:p>
            <a:pPr lvl="1">
              <a:defRPr/>
            </a:pPr>
            <a:endParaRPr lang="fr-FR" dirty="0"/>
          </a:p>
        </p:txBody>
      </p:sp>
      <p:pic>
        <p:nvPicPr>
          <p:cNvPr id="204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140968"/>
            <a:ext cx="4298244" cy="282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2" descr="http://www.leuromag.fr/photo/art/default/1862565-2545176.jpg?v=1289492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775" y="2852936"/>
            <a:ext cx="204787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5287" y="4745087"/>
            <a:ext cx="1039813"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 Box 8"/>
          <p:cNvSpPr txBox="1">
            <a:spLocks noChangeArrowheads="1"/>
          </p:cNvSpPr>
          <p:nvPr/>
        </p:nvSpPr>
        <p:spPr bwMode="auto">
          <a:xfrm>
            <a:off x="6426200" y="5733256"/>
            <a:ext cx="2717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400" dirty="0"/>
              <a:t>Serveur d'impression</a:t>
            </a:r>
          </a:p>
        </p:txBody>
      </p:sp>
      <p:sp>
        <p:nvSpPr>
          <p:cNvPr id="20489" name="Text Box 8"/>
          <p:cNvSpPr txBox="1">
            <a:spLocks noChangeArrowheads="1"/>
          </p:cNvSpPr>
          <p:nvPr/>
        </p:nvSpPr>
        <p:spPr bwMode="auto">
          <a:xfrm>
            <a:off x="6516216" y="4437112"/>
            <a:ext cx="2066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400" dirty="0"/>
              <a:t>Imprimante sans fil</a:t>
            </a:r>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507</a:t>
            </a:fld>
            <a:endParaRPr lang="fr-BE" dirty="0"/>
          </a:p>
        </p:txBody>
      </p:sp>
      <p:sp>
        <p:nvSpPr>
          <p:cNvPr id="2" name="ZoneTexte 1"/>
          <p:cNvSpPr txBox="1"/>
          <p:nvPr/>
        </p:nvSpPr>
        <p:spPr>
          <a:xfrm>
            <a:off x="1115616" y="5949280"/>
            <a:ext cx="2582758" cy="338554"/>
          </a:xfrm>
          <a:prstGeom prst="rect">
            <a:avLst/>
          </a:prstGeom>
          <a:noFill/>
        </p:spPr>
        <p:txBody>
          <a:bodyPr wrap="none" rtlCol="0">
            <a:spAutoFit/>
          </a:bodyPr>
          <a:lstStyle/>
          <a:p>
            <a:r>
              <a:rPr lang="fr-BE" altLang="fr-FR" sz="800" dirty="0"/>
              <a:t>Source : </a:t>
            </a:r>
            <a:r>
              <a:rPr lang="fr-FR" altLang="fr-FR" sz="800" dirty="0"/>
              <a:t>Cisco </a:t>
            </a:r>
            <a:r>
              <a:rPr lang="fr-FR" altLang="fr-FR" sz="800" dirty="0" smtClean="0"/>
              <a:t>System </a:t>
            </a:r>
            <a:r>
              <a:rPr lang="fr-FR" altLang="fr-FR" sz="800" dirty="0" err="1" smtClean="0"/>
              <a:t>Inc</a:t>
            </a:r>
            <a:r>
              <a:rPr lang="fr-FR" altLang="fr-FR" sz="800" dirty="0"/>
              <a:t>, </a:t>
            </a:r>
            <a:r>
              <a:rPr lang="fr-BE" altLang="fr-FR" sz="800" dirty="0"/>
              <a:t>CCNA Exploration 3, </a:t>
            </a:r>
            <a:r>
              <a:rPr lang="fr-FR" altLang="fr-FR" sz="800" dirty="0"/>
              <a:t>chapitre 7.1.3.1</a:t>
            </a:r>
            <a:endParaRPr lang="fr-BE" altLang="fr-FR" sz="800" dirty="0"/>
          </a:p>
          <a:p>
            <a:endParaRPr lang="fr-FR" sz="800" dirty="0"/>
          </a:p>
        </p:txBody>
      </p:sp>
    </p:spTree>
    <p:extLst>
      <p:ext uri="{BB962C8B-B14F-4D97-AF65-F5344CB8AC3E}">
        <p14:creationId xmlns:p14="http://schemas.microsoft.com/office/powerpoint/2010/main" val="3594910039"/>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2132856"/>
            <a:ext cx="4498858" cy="3590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07" name="Titre 1"/>
          <p:cNvSpPr>
            <a:spLocks noGrp="1"/>
          </p:cNvSpPr>
          <p:nvPr>
            <p:ph type="title"/>
          </p:nvPr>
        </p:nvSpPr>
        <p:spPr/>
        <p:txBody>
          <a:bodyPr/>
          <a:lstStyle/>
          <a:p>
            <a:r>
              <a:rPr lang="fr-FR" altLang="fr-FR" sz="2900" dirty="0" smtClean="0"/>
              <a:t>Composants d’une infrastructure sans fil</a:t>
            </a:r>
          </a:p>
        </p:txBody>
      </p:sp>
      <p:sp>
        <p:nvSpPr>
          <p:cNvPr id="23555" name="Espace réservé du contenu 2"/>
          <p:cNvSpPr>
            <a:spLocks noGrp="1"/>
          </p:cNvSpPr>
          <p:nvPr>
            <p:ph idx="1"/>
          </p:nvPr>
        </p:nvSpPr>
        <p:spPr>
          <a:xfrm>
            <a:off x="457200" y="1600200"/>
            <a:ext cx="8229600" cy="2908300"/>
          </a:xfrm>
        </p:spPr>
        <p:txBody>
          <a:bodyPr>
            <a:normAutofit/>
          </a:bodyPr>
          <a:lstStyle/>
          <a:p>
            <a:pPr>
              <a:defRPr/>
            </a:pPr>
            <a:r>
              <a:rPr lang="fr-FR" altLang="fr-FR" dirty="0" smtClean="0">
                <a:solidFill>
                  <a:schemeClr val="accent6">
                    <a:lumMod val="75000"/>
                  </a:schemeClr>
                </a:solidFill>
              </a:rPr>
              <a:t>Routeur sans fil intégré</a:t>
            </a:r>
          </a:p>
          <a:p>
            <a:pPr lvl="1">
              <a:defRPr/>
            </a:pPr>
            <a:r>
              <a:rPr lang="fr-FR" altLang="fr-FR" dirty="0" smtClean="0">
                <a:solidFill>
                  <a:srgbClr val="0070C0"/>
                </a:solidFill>
              </a:rPr>
              <a:t>Equipement tout en un</a:t>
            </a:r>
          </a:p>
          <a:p>
            <a:pPr lvl="2">
              <a:defRPr/>
            </a:pPr>
            <a:r>
              <a:rPr lang="fr-FR" altLang="fr-FR" dirty="0" smtClean="0"/>
              <a:t>Routeur</a:t>
            </a:r>
          </a:p>
          <a:p>
            <a:pPr lvl="2">
              <a:defRPr/>
            </a:pPr>
            <a:r>
              <a:rPr lang="fr-FR" altLang="fr-FR" dirty="0" smtClean="0"/>
              <a:t>Point d’accès</a:t>
            </a:r>
          </a:p>
          <a:p>
            <a:pPr lvl="2">
              <a:defRPr/>
            </a:pPr>
            <a:r>
              <a:rPr lang="fr-FR" altLang="fr-FR" dirty="0" smtClean="0"/>
              <a:t>Commutateur Ethernet</a:t>
            </a:r>
          </a:p>
          <a:p>
            <a:pPr lvl="2">
              <a:defRPr/>
            </a:pPr>
            <a:r>
              <a:rPr lang="fr-FR" altLang="fr-FR" dirty="0" smtClean="0"/>
              <a:t>Prise USB</a:t>
            </a:r>
          </a:p>
          <a:p>
            <a:pPr lvl="1">
              <a:defRPr/>
            </a:pPr>
            <a:r>
              <a:rPr lang="fr-FR" altLang="fr-FR" dirty="0">
                <a:solidFill>
                  <a:srgbClr val="0070C0"/>
                </a:solidFill>
              </a:rPr>
              <a:t>Usage domestique</a:t>
            </a:r>
          </a:p>
          <a:p>
            <a:pPr>
              <a:defRPr/>
            </a:pPr>
            <a:endParaRPr lang="fr-FR" altLang="fr-FR" dirty="0" smtClean="0"/>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508</a:t>
            </a:fld>
            <a:endParaRPr lang="fr-BE" dirty="0"/>
          </a:p>
        </p:txBody>
      </p:sp>
    </p:spTree>
    <p:extLst>
      <p:ext uri="{BB962C8B-B14F-4D97-AF65-F5344CB8AC3E}">
        <p14:creationId xmlns:p14="http://schemas.microsoft.com/office/powerpoint/2010/main" val="1710679925"/>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75" y="3717032"/>
            <a:ext cx="3393001" cy="230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531" name="Titre 1"/>
          <p:cNvSpPr>
            <a:spLocks noGrp="1"/>
          </p:cNvSpPr>
          <p:nvPr>
            <p:ph type="title"/>
          </p:nvPr>
        </p:nvSpPr>
        <p:spPr/>
        <p:txBody>
          <a:bodyPr/>
          <a:lstStyle/>
          <a:p>
            <a:r>
              <a:rPr lang="fr-FR" altLang="fr-FR" sz="2900" smtClean="0"/>
              <a:t>Composants d’une infrastructure sans fil</a:t>
            </a:r>
          </a:p>
        </p:txBody>
      </p:sp>
      <p:sp>
        <p:nvSpPr>
          <p:cNvPr id="3" name="Espace réservé du contenu 2"/>
          <p:cNvSpPr>
            <a:spLocks noGrp="1"/>
          </p:cNvSpPr>
          <p:nvPr>
            <p:ph idx="1"/>
          </p:nvPr>
        </p:nvSpPr>
        <p:spPr>
          <a:xfrm>
            <a:off x="457200" y="1600200"/>
            <a:ext cx="8229600" cy="2189163"/>
          </a:xfrm>
        </p:spPr>
        <p:txBody>
          <a:bodyPr>
            <a:normAutofit fontScale="92500" lnSpcReduction="10000"/>
          </a:bodyPr>
          <a:lstStyle/>
          <a:p>
            <a:pPr>
              <a:defRPr/>
            </a:pPr>
            <a:r>
              <a:rPr lang="fr-FR" sz="2800" dirty="0" smtClean="0">
                <a:solidFill>
                  <a:schemeClr val="accent6">
                    <a:lumMod val="75000"/>
                  </a:schemeClr>
                </a:solidFill>
              </a:rPr>
              <a:t>Points d’accès sans fil </a:t>
            </a:r>
          </a:p>
          <a:p>
            <a:pPr lvl="1">
              <a:defRPr/>
            </a:pPr>
            <a:r>
              <a:rPr lang="fr-FR" dirty="0" smtClean="0"/>
              <a:t>Permet de relier des clients sans fil à un réseau local filaire</a:t>
            </a:r>
          </a:p>
          <a:p>
            <a:pPr lvl="1">
              <a:defRPr/>
            </a:pPr>
            <a:r>
              <a:rPr lang="fr-FR" dirty="0" smtClean="0"/>
              <a:t>Comme pour Ethernet, il y a compétition pour l’accès au support.</a:t>
            </a:r>
          </a:p>
          <a:p>
            <a:pPr>
              <a:defRPr/>
            </a:pPr>
            <a:r>
              <a:rPr lang="fr-FR" sz="2600" dirty="0" smtClean="0">
                <a:solidFill>
                  <a:schemeClr val="accent6">
                    <a:lumMod val="75000"/>
                  </a:schemeClr>
                </a:solidFill>
              </a:rPr>
              <a:t>AP Autonome</a:t>
            </a:r>
          </a:p>
          <a:p>
            <a:pPr lvl="1">
              <a:defRPr/>
            </a:pPr>
            <a:r>
              <a:rPr lang="fr-FR" dirty="0" smtClean="0"/>
              <a:t>L'ensemble de la configuration du point d'accès se trouve sur le périphérique.</a:t>
            </a:r>
          </a:p>
          <a:p>
            <a:pPr lvl="1">
              <a:defRPr/>
            </a:pPr>
            <a:r>
              <a:rPr lang="fr-FR" dirty="0" smtClean="0"/>
              <a:t>Chaque AP est indépendant des autres (configuration propre)</a:t>
            </a:r>
          </a:p>
        </p:txBody>
      </p:sp>
      <p:sp>
        <p:nvSpPr>
          <p:cNvPr id="7" name="Text Box 7"/>
          <p:cNvSpPr txBox="1">
            <a:spLocks noChangeArrowheads="1"/>
          </p:cNvSpPr>
          <p:nvPr/>
        </p:nvSpPr>
        <p:spPr bwMode="auto">
          <a:xfrm>
            <a:off x="4377754" y="3808413"/>
            <a:ext cx="47307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Convertit du format d’encapsulation de</a:t>
            </a:r>
          </a:p>
          <a:p>
            <a:pPr eaLnBrk="1" hangingPunct="1">
              <a:spcBef>
                <a:spcPct val="0"/>
              </a:spcBef>
              <a:buFontTx/>
              <a:buNone/>
            </a:pPr>
            <a:r>
              <a:rPr lang="fr-FR" altLang="fr-FR" sz="1800" dirty="0">
                <a:solidFill>
                  <a:srgbClr val="FF0000"/>
                </a:solidFill>
              </a:rPr>
              <a:t>trames radio 802.11 au format de trame </a:t>
            </a:r>
          </a:p>
          <a:p>
            <a:pPr eaLnBrk="1" hangingPunct="1">
              <a:spcBef>
                <a:spcPct val="0"/>
              </a:spcBef>
              <a:buFontTx/>
              <a:buNone/>
            </a:pPr>
            <a:r>
              <a:rPr lang="fr-FR" altLang="fr-FR" sz="1800" dirty="0">
                <a:solidFill>
                  <a:srgbClr val="FF0000"/>
                </a:solidFill>
              </a:rPr>
              <a:t>Ethernet 802.3 sur le réseau Ethernet filaire. </a:t>
            </a:r>
          </a:p>
        </p:txBody>
      </p:sp>
      <p:sp>
        <p:nvSpPr>
          <p:cNvPr id="22535" name="Oval 8"/>
          <p:cNvSpPr>
            <a:spLocks noChangeArrowheads="1"/>
          </p:cNvSpPr>
          <p:nvPr/>
        </p:nvSpPr>
        <p:spPr bwMode="auto">
          <a:xfrm>
            <a:off x="3059832" y="4689822"/>
            <a:ext cx="763439" cy="683394"/>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 name="Line 9"/>
          <p:cNvSpPr>
            <a:spLocks noChangeShapeType="1"/>
          </p:cNvSpPr>
          <p:nvPr/>
        </p:nvSpPr>
        <p:spPr bwMode="auto">
          <a:xfrm flipV="1">
            <a:off x="3491880" y="4266405"/>
            <a:ext cx="864096" cy="40235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509</a:t>
            </a:fld>
            <a:endParaRPr lang="fr-BE" dirty="0"/>
          </a:p>
        </p:txBody>
      </p:sp>
    </p:spTree>
    <p:extLst>
      <p:ext uri="{BB962C8B-B14F-4D97-AF65-F5344CB8AC3E}">
        <p14:creationId xmlns:p14="http://schemas.microsoft.com/office/powerpoint/2010/main" val="4238144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p:txBody>
          <a:bodyPr/>
          <a:lstStyle/>
          <a:p>
            <a:r>
              <a:rPr lang="fr-FR" altLang="fr-FR" smtClean="0"/>
              <a:t>Redondance</a:t>
            </a:r>
          </a:p>
        </p:txBody>
      </p:sp>
      <p:sp>
        <p:nvSpPr>
          <p:cNvPr id="5123" name="Espace réservé du contenu 2"/>
          <p:cNvSpPr>
            <a:spLocks noGrp="1"/>
          </p:cNvSpPr>
          <p:nvPr>
            <p:ph idx="1"/>
          </p:nvPr>
        </p:nvSpPr>
        <p:spPr/>
        <p:txBody>
          <a:bodyPr/>
          <a:lstStyle/>
          <a:p>
            <a:r>
              <a:rPr lang="fr-FR" altLang="fr-FR" dirty="0" smtClean="0">
                <a:solidFill>
                  <a:schemeClr val="accent6">
                    <a:lumMod val="75000"/>
                  </a:schemeClr>
                </a:solidFill>
              </a:rPr>
              <a:t>Redondance</a:t>
            </a:r>
          </a:p>
          <a:p>
            <a:pPr lvl="1"/>
            <a:r>
              <a:rPr lang="fr-FR" altLang="fr-FR" dirty="0" smtClean="0">
                <a:solidFill>
                  <a:srgbClr val="0070C0"/>
                </a:solidFill>
              </a:rPr>
              <a:t>Au niveau des liens et du matériel</a:t>
            </a:r>
          </a:p>
          <a:p>
            <a:pPr lvl="2">
              <a:buFont typeface="Wingdings" pitchFamily="2" charset="2"/>
              <a:buChar char="Ø"/>
            </a:pPr>
            <a:r>
              <a:rPr lang="fr-FR" altLang="fr-FR" dirty="0" smtClean="0"/>
              <a:t>Tolérance au panne.</a:t>
            </a:r>
          </a:p>
          <a:p>
            <a:pPr lvl="2">
              <a:buFont typeface="Wingdings" pitchFamily="2" charset="2"/>
              <a:buChar char="Ø"/>
            </a:pPr>
            <a:r>
              <a:rPr lang="fr-FR" altLang="fr-FR" dirty="0" smtClean="0"/>
              <a:t>Partager la charge du trafic et accroître la capacité.</a:t>
            </a:r>
          </a:p>
          <a:p>
            <a:pPr lvl="1"/>
            <a:r>
              <a:rPr lang="fr-FR" altLang="fr-FR" dirty="0" smtClean="0">
                <a:solidFill>
                  <a:srgbClr val="0070C0"/>
                </a:solidFill>
              </a:rPr>
              <a:t>Création de boucles</a:t>
            </a:r>
          </a:p>
          <a:p>
            <a:pPr lvl="2"/>
            <a:r>
              <a:rPr lang="fr-FR" altLang="fr-FR" dirty="0" smtClean="0"/>
              <a:t>La redondance doit être gérée de manière à ce qu'aucune boucle de couche 2 ne soit créée.</a:t>
            </a:r>
          </a:p>
          <a:p>
            <a:pPr lvl="2" eaLnBrk="1" hangingPunct="1">
              <a:lnSpc>
                <a:spcPct val="90000"/>
              </a:lnSpc>
            </a:pPr>
            <a:r>
              <a:rPr lang="fr-FR" altLang="fr-FR" dirty="0" smtClean="0"/>
              <a:t>Ethernet </a:t>
            </a:r>
            <a:r>
              <a:rPr lang="fr-FR" altLang="fr-FR" dirty="0" smtClean="0">
                <a:sym typeface="Wingdings" pitchFamily="2" charset="2"/>
              </a:rPr>
              <a:t> </a:t>
            </a:r>
            <a:r>
              <a:rPr lang="fr-FR" altLang="fr-FR" dirty="0" smtClean="0"/>
              <a:t>pas de TTL </a:t>
            </a:r>
            <a:r>
              <a:rPr lang="fr-FR" altLang="fr-FR" dirty="0" smtClean="0">
                <a:sym typeface="Wingdings" pitchFamily="2" charset="2"/>
              </a:rPr>
              <a:t> une trame peut circuler indéfiniment.</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51</a:t>
            </a:fld>
            <a:endParaRPr lang="fr-BE" dirty="0"/>
          </a:p>
        </p:txBody>
      </p:sp>
    </p:spTree>
    <p:extLst>
      <p:ext uri="{BB962C8B-B14F-4D97-AF65-F5344CB8AC3E}">
        <p14:creationId xmlns:p14="http://schemas.microsoft.com/office/powerpoint/2010/main" val="601997214"/>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5" y="3513931"/>
            <a:ext cx="4484579" cy="2507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55" name="Titre 1"/>
          <p:cNvSpPr>
            <a:spLocks noGrp="1"/>
          </p:cNvSpPr>
          <p:nvPr>
            <p:ph type="title"/>
          </p:nvPr>
        </p:nvSpPr>
        <p:spPr/>
        <p:txBody>
          <a:bodyPr/>
          <a:lstStyle/>
          <a:p>
            <a:r>
              <a:rPr lang="fr-FR" altLang="fr-FR" sz="2900" smtClean="0"/>
              <a:t>Composants d’une infrastructure sans fil</a:t>
            </a:r>
          </a:p>
        </p:txBody>
      </p:sp>
      <p:sp>
        <p:nvSpPr>
          <p:cNvPr id="3" name="Espace réservé du contenu 2"/>
          <p:cNvSpPr>
            <a:spLocks noGrp="1"/>
          </p:cNvSpPr>
          <p:nvPr>
            <p:ph idx="1"/>
          </p:nvPr>
        </p:nvSpPr>
        <p:spPr>
          <a:xfrm>
            <a:off x="457200" y="1600200"/>
            <a:ext cx="8229600" cy="2189163"/>
          </a:xfrm>
        </p:spPr>
        <p:txBody>
          <a:bodyPr>
            <a:normAutofit/>
          </a:bodyPr>
          <a:lstStyle/>
          <a:p>
            <a:pPr>
              <a:defRPr/>
            </a:pPr>
            <a:r>
              <a:rPr lang="fr-FR" dirty="0" smtClean="0">
                <a:solidFill>
                  <a:schemeClr val="accent6">
                    <a:lumMod val="75000"/>
                  </a:schemeClr>
                </a:solidFill>
              </a:rPr>
              <a:t>AP Léger (</a:t>
            </a:r>
            <a:r>
              <a:rPr lang="fr-FR" dirty="0" err="1" smtClean="0">
                <a:solidFill>
                  <a:schemeClr val="accent6">
                    <a:lumMod val="75000"/>
                  </a:schemeClr>
                </a:solidFill>
              </a:rPr>
              <a:t>Lightweight</a:t>
            </a:r>
            <a:r>
              <a:rPr lang="fr-FR" dirty="0" smtClean="0">
                <a:solidFill>
                  <a:schemeClr val="accent6">
                    <a:lumMod val="75000"/>
                  </a:schemeClr>
                </a:solidFill>
              </a:rPr>
              <a:t> AP)</a:t>
            </a:r>
          </a:p>
          <a:p>
            <a:pPr lvl="1">
              <a:defRPr/>
            </a:pPr>
            <a:r>
              <a:rPr lang="fr-FR" dirty="0" smtClean="0"/>
              <a:t>Utilisés dans les grands réseaux où de nombreux points d'accès sont nécessaires</a:t>
            </a:r>
          </a:p>
          <a:p>
            <a:pPr lvl="1">
              <a:defRPr/>
            </a:pPr>
            <a:r>
              <a:rPr lang="fr-FR" dirty="0" smtClean="0"/>
              <a:t>Chaque nouveau point d'accès ajouté est automatiquement configuré et géré par un contrôleur WLAN (WLC : Wireless LAN </a:t>
            </a:r>
            <a:r>
              <a:rPr lang="fr-FR" dirty="0" err="1" smtClean="0"/>
              <a:t>Controler</a:t>
            </a:r>
            <a:r>
              <a:rPr lang="fr-FR" dirty="0" smtClean="0"/>
              <a:t>)</a:t>
            </a:r>
          </a:p>
          <a:p>
            <a:pPr>
              <a:defRPr/>
            </a:pPr>
            <a:endParaRPr lang="fr-FR" dirty="0"/>
          </a:p>
        </p:txBody>
      </p:sp>
      <p:sp>
        <p:nvSpPr>
          <p:cNvPr id="7" name="Text Box 7"/>
          <p:cNvSpPr txBox="1">
            <a:spLocks noChangeArrowheads="1"/>
          </p:cNvSpPr>
          <p:nvPr/>
        </p:nvSpPr>
        <p:spPr bwMode="auto">
          <a:xfrm>
            <a:off x="4636154" y="3573016"/>
            <a:ext cx="45354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err="1">
                <a:solidFill>
                  <a:srgbClr val="FF0000"/>
                </a:solidFill>
              </a:rPr>
              <a:t>Lightweight</a:t>
            </a:r>
            <a:r>
              <a:rPr lang="fr-FR" altLang="fr-FR" sz="1800" dirty="0">
                <a:solidFill>
                  <a:srgbClr val="FF0000"/>
                </a:solidFill>
              </a:rPr>
              <a:t> </a:t>
            </a:r>
            <a:r>
              <a:rPr lang="fr-FR" altLang="fr-FR" sz="1800" dirty="0" err="1">
                <a:solidFill>
                  <a:srgbClr val="FF0000"/>
                </a:solidFill>
              </a:rPr>
              <a:t>access</a:t>
            </a:r>
            <a:r>
              <a:rPr lang="fr-FR" altLang="fr-FR" sz="1800" dirty="0">
                <a:solidFill>
                  <a:srgbClr val="FF0000"/>
                </a:solidFill>
              </a:rPr>
              <a:t> point </a:t>
            </a:r>
          </a:p>
          <a:p>
            <a:pPr eaLnBrk="1" hangingPunct="1">
              <a:spcBef>
                <a:spcPct val="0"/>
              </a:spcBef>
              <a:buFontTx/>
              <a:buNone/>
            </a:pPr>
            <a:r>
              <a:rPr lang="fr-FR" altLang="fr-FR" sz="1800" dirty="0">
                <a:solidFill>
                  <a:srgbClr val="FF0000"/>
                </a:solidFill>
              </a:rPr>
              <a:t>   - géré et configuré à partir du contrôleur</a:t>
            </a:r>
          </a:p>
          <a:p>
            <a:pPr eaLnBrk="1" hangingPunct="1">
              <a:spcBef>
                <a:spcPct val="0"/>
              </a:spcBef>
              <a:buFontTx/>
              <a:buNone/>
            </a:pPr>
            <a:r>
              <a:rPr lang="fr-FR" altLang="fr-FR" sz="1800" dirty="0">
                <a:solidFill>
                  <a:srgbClr val="FF0000"/>
                </a:solidFill>
              </a:rPr>
              <a:t>   - possible de revenir en mode autonome </a:t>
            </a:r>
          </a:p>
        </p:txBody>
      </p:sp>
      <p:sp>
        <p:nvSpPr>
          <p:cNvPr id="23559" name="Oval 8"/>
          <p:cNvSpPr>
            <a:spLocks noChangeArrowheads="1"/>
          </p:cNvSpPr>
          <p:nvPr/>
        </p:nvSpPr>
        <p:spPr bwMode="auto">
          <a:xfrm>
            <a:off x="3491880" y="4380731"/>
            <a:ext cx="1008509" cy="685043"/>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 name="Line 9"/>
          <p:cNvSpPr>
            <a:spLocks noChangeShapeType="1"/>
          </p:cNvSpPr>
          <p:nvPr/>
        </p:nvSpPr>
        <p:spPr bwMode="auto">
          <a:xfrm flipV="1">
            <a:off x="4083844" y="3933056"/>
            <a:ext cx="552310" cy="4476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510</a:t>
            </a:fld>
            <a:endParaRPr lang="fr-BE" dirty="0"/>
          </a:p>
        </p:txBody>
      </p:sp>
    </p:spTree>
    <p:extLst>
      <p:ext uri="{BB962C8B-B14F-4D97-AF65-F5344CB8AC3E}">
        <p14:creationId xmlns:p14="http://schemas.microsoft.com/office/powerpoint/2010/main" val="3516892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p:txBody>
          <a:bodyPr/>
          <a:lstStyle/>
          <a:p>
            <a:r>
              <a:rPr lang="fr-FR" altLang="fr-FR" sz="2900" smtClean="0"/>
              <a:t>Composants d’une infrastructure sans fil</a:t>
            </a:r>
          </a:p>
        </p:txBody>
      </p:sp>
      <p:sp>
        <p:nvSpPr>
          <p:cNvPr id="24579" name="Espace réservé du contenu 2"/>
          <p:cNvSpPr>
            <a:spLocks noGrp="1"/>
          </p:cNvSpPr>
          <p:nvPr>
            <p:ph idx="1"/>
          </p:nvPr>
        </p:nvSpPr>
        <p:spPr/>
        <p:txBody>
          <a:bodyPr/>
          <a:lstStyle/>
          <a:p>
            <a:r>
              <a:rPr lang="fr-FR" altLang="fr-FR" dirty="0" smtClean="0">
                <a:solidFill>
                  <a:schemeClr val="accent6">
                    <a:lumMod val="75000"/>
                  </a:schemeClr>
                </a:solidFill>
              </a:rPr>
              <a:t>Exemple d’avantage des contrôleurs</a:t>
            </a:r>
          </a:p>
        </p:txBody>
      </p:sp>
      <p:pic>
        <p:nvPicPr>
          <p:cNvPr id="245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988840"/>
            <a:ext cx="5851525" cy="3960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1555569" y="5949280"/>
            <a:ext cx="5320687" cy="215444"/>
          </a:xfrm>
          <a:prstGeom prst="rect">
            <a:avLst/>
          </a:prstGeom>
          <a:noFill/>
        </p:spPr>
        <p:txBody>
          <a:bodyPr wrap="none" rtlCol="0">
            <a:spAutoFit/>
          </a:bodyPr>
          <a:lstStyle/>
          <a:p>
            <a:r>
              <a:rPr lang="fr-FR" altLang="fr-FR" sz="800" dirty="0"/>
              <a:t>Source de l’image : http://igm.univ-mlv.fr/~</a:t>
            </a:r>
            <a:r>
              <a:rPr lang="fr-FR" altLang="fr-FR" sz="800" dirty="0" smtClean="0"/>
              <a:t>dr/XPOSE2009/reseaux_802.11_architecture_centralisee/img/IR3_Xpose_jrioscam-LWAPP.pdf</a:t>
            </a:r>
            <a:endParaRPr lang="fr-FR" altLang="fr-FR" sz="800"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511</a:t>
            </a:fld>
            <a:endParaRPr lang="fr-BE" dirty="0"/>
          </a:p>
        </p:txBody>
      </p:sp>
    </p:spTree>
    <p:extLst>
      <p:ext uri="{BB962C8B-B14F-4D97-AF65-F5344CB8AC3E}">
        <p14:creationId xmlns:p14="http://schemas.microsoft.com/office/powerpoint/2010/main" val="3174062376"/>
      </p:ext>
    </p:extLst>
  </p:cSld>
  <p:clrMapOvr>
    <a:masterClrMapping/>
  </p:clrMapOvr>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re 1"/>
          <p:cNvSpPr>
            <a:spLocks noGrp="1"/>
          </p:cNvSpPr>
          <p:nvPr>
            <p:ph type="title"/>
          </p:nvPr>
        </p:nvSpPr>
        <p:spPr/>
        <p:txBody>
          <a:bodyPr/>
          <a:lstStyle/>
          <a:p>
            <a:r>
              <a:rPr lang="fr-FR" altLang="fr-FR" sz="2900" smtClean="0"/>
              <a:t>Composants d’une infrastructure sans fil</a:t>
            </a:r>
          </a:p>
        </p:txBody>
      </p:sp>
      <p:sp>
        <p:nvSpPr>
          <p:cNvPr id="25603" name="Espace réservé du contenu 2"/>
          <p:cNvSpPr>
            <a:spLocks noGrp="1"/>
          </p:cNvSpPr>
          <p:nvPr>
            <p:ph idx="1"/>
          </p:nvPr>
        </p:nvSpPr>
        <p:spPr/>
        <p:txBody>
          <a:bodyPr/>
          <a:lstStyle/>
          <a:p>
            <a:r>
              <a:rPr lang="fr-FR" altLang="fr-FR" dirty="0" smtClean="0">
                <a:solidFill>
                  <a:schemeClr val="accent6">
                    <a:lumMod val="75000"/>
                  </a:schemeClr>
                </a:solidFill>
              </a:rPr>
              <a:t>Exemple d’avantage des contrôleurs</a:t>
            </a:r>
          </a:p>
        </p:txBody>
      </p:sp>
      <p:pic>
        <p:nvPicPr>
          <p:cNvPr id="2560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988840"/>
            <a:ext cx="5976937"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a:spLocks noChangeArrowheads="1"/>
          </p:cNvSpPr>
          <p:nvPr/>
        </p:nvSpPr>
        <p:spPr bwMode="auto">
          <a:xfrm>
            <a:off x="107950" y="2330153"/>
            <a:ext cx="2447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b="1"/>
              <a:t>Ajout d’un AP léger pour prendre en charge plus d’utilisateurs</a:t>
            </a:r>
          </a:p>
        </p:txBody>
      </p:sp>
      <p:cxnSp>
        <p:nvCxnSpPr>
          <p:cNvPr id="9" name="Connecteur droit avec flèche 8"/>
          <p:cNvCxnSpPr/>
          <p:nvPr/>
        </p:nvCxnSpPr>
        <p:spPr>
          <a:xfrm>
            <a:off x="1547813" y="3068340"/>
            <a:ext cx="1655762" cy="201612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1331913" y="4338340"/>
            <a:ext cx="3168650" cy="1754188"/>
          </a:xfrm>
          <a:prstGeom prst="ellipse">
            <a:avLst/>
          </a:prstGeom>
          <a:noFill/>
          <a:ln w="57150">
            <a:solidFill>
              <a:srgbClr val="8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5609" name="ZoneTexte 10"/>
          <p:cNvSpPr txBox="1">
            <a:spLocks noChangeArrowheads="1"/>
          </p:cNvSpPr>
          <p:nvPr/>
        </p:nvSpPr>
        <p:spPr bwMode="auto">
          <a:xfrm>
            <a:off x="5795963" y="2698453"/>
            <a:ext cx="3211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b="1">
                <a:solidFill>
                  <a:srgbClr val="808000"/>
                </a:solidFill>
              </a:rPr>
              <a:t>Détection des interférences</a:t>
            </a:r>
          </a:p>
        </p:txBody>
      </p:sp>
      <p:cxnSp>
        <p:nvCxnSpPr>
          <p:cNvPr id="13" name="Connecteur droit avec flèche 12"/>
          <p:cNvCxnSpPr>
            <a:stCxn id="10" idx="7"/>
          </p:cNvCxnSpPr>
          <p:nvPr/>
        </p:nvCxnSpPr>
        <p:spPr>
          <a:xfrm flipV="1">
            <a:off x="4035425" y="3068340"/>
            <a:ext cx="3402013" cy="1527175"/>
          </a:xfrm>
          <a:prstGeom prst="straightConnector1">
            <a:avLst/>
          </a:prstGeom>
          <a:ln w="57150">
            <a:solidFill>
              <a:srgbClr val="808000"/>
            </a:solidFill>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1259632" y="6021288"/>
            <a:ext cx="5320687" cy="338554"/>
          </a:xfrm>
          <a:prstGeom prst="rect">
            <a:avLst/>
          </a:prstGeom>
          <a:noFill/>
        </p:spPr>
        <p:txBody>
          <a:bodyPr wrap="none" rtlCol="0">
            <a:spAutoFit/>
          </a:bodyPr>
          <a:lstStyle/>
          <a:p>
            <a:r>
              <a:rPr lang="fr-FR" altLang="fr-FR" sz="800" dirty="0"/>
              <a:t>Source de l’image : http://igm.univ-mlv.fr/~dr/XPOSE2009/reseaux_802.11_architecture_centralisee/img/IR3_Xpose_jrioscam-LWAPP.pdf</a:t>
            </a:r>
          </a:p>
          <a:p>
            <a:endParaRPr lang="fr-FR" altLang="fr-FR" sz="800" dirty="0"/>
          </a:p>
        </p:txBody>
      </p:sp>
      <p:sp>
        <p:nvSpPr>
          <p:cNvPr id="1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512</a:t>
            </a:fld>
            <a:endParaRPr lang="fr-BE" dirty="0"/>
          </a:p>
        </p:txBody>
      </p:sp>
    </p:spTree>
    <p:extLst>
      <p:ext uri="{BB962C8B-B14F-4D97-AF65-F5344CB8AC3E}">
        <p14:creationId xmlns:p14="http://schemas.microsoft.com/office/powerpoint/2010/main" val="4280314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re 1"/>
          <p:cNvSpPr>
            <a:spLocks noGrp="1"/>
          </p:cNvSpPr>
          <p:nvPr>
            <p:ph type="title"/>
          </p:nvPr>
        </p:nvSpPr>
        <p:spPr/>
        <p:txBody>
          <a:bodyPr/>
          <a:lstStyle/>
          <a:p>
            <a:r>
              <a:rPr lang="fr-FR" altLang="fr-FR" sz="2900" smtClean="0"/>
              <a:t>Composants d’une infrastructure sans fil</a:t>
            </a:r>
          </a:p>
        </p:txBody>
      </p:sp>
      <p:sp>
        <p:nvSpPr>
          <p:cNvPr id="26627" name="Espace réservé du contenu 2"/>
          <p:cNvSpPr>
            <a:spLocks noGrp="1"/>
          </p:cNvSpPr>
          <p:nvPr>
            <p:ph idx="1"/>
          </p:nvPr>
        </p:nvSpPr>
        <p:spPr/>
        <p:txBody>
          <a:bodyPr/>
          <a:lstStyle/>
          <a:p>
            <a:r>
              <a:rPr lang="fr-FR" altLang="fr-FR" dirty="0" smtClean="0">
                <a:solidFill>
                  <a:schemeClr val="accent6">
                    <a:lumMod val="75000"/>
                  </a:schemeClr>
                </a:solidFill>
              </a:rPr>
              <a:t>Exemple d’avantage des contrôleurs</a:t>
            </a:r>
          </a:p>
        </p:txBody>
      </p:sp>
      <p:pic>
        <p:nvPicPr>
          <p:cNvPr id="266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675" y="1844824"/>
            <a:ext cx="6188075" cy="417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630" name="ZoneTexte 4"/>
          <p:cNvSpPr txBox="1">
            <a:spLocks noChangeArrowheads="1"/>
          </p:cNvSpPr>
          <p:nvPr/>
        </p:nvSpPr>
        <p:spPr bwMode="auto">
          <a:xfrm>
            <a:off x="250825" y="2578249"/>
            <a:ext cx="30257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b="1">
                <a:solidFill>
                  <a:srgbClr val="808000"/>
                </a:solidFill>
              </a:rPr>
              <a:t>Réaménagement des canaux et ajustement de la puissance d’amission</a:t>
            </a:r>
          </a:p>
        </p:txBody>
      </p:sp>
      <p:sp>
        <p:nvSpPr>
          <p:cNvPr id="8" name="Ellipse 7"/>
          <p:cNvSpPr/>
          <p:nvPr/>
        </p:nvSpPr>
        <p:spPr>
          <a:xfrm>
            <a:off x="1908175" y="4267349"/>
            <a:ext cx="2303463" cy="1754188"/>
          </a:xfrm>
          <a:prstGeom prst="ellipse">
            <a:avLst/>
          </a:prstGeom>
          <a:noFill/>
          <a:ln w="57150">
            <a:solidFill>
              <a:srgbClr val="8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cxnSp>
        <p:nvCxnSpPr>
          <p:cNvPr id="9" name="Connecteur droit avec flèche 8"/>
          <p:cNvCxnSpPr>
            <a:endCxn id="26630" idx="2"/>
          </p:cNvCxnSpPr>
          <p:nvPr/>
        </p:nvCxnSpPr>
        <p:spPr>
          <a:xfrm flipH="1" flipV="1">
            <a:off x="1763713" y="3502174"/>
            <a:ext cx="1295400" cy="765175"/>
          </a:xfrm>
          <a:prstGeom prst="straightConnector1">
            <a:avLst/>
          </a:prstGeom>
          <a:ln w="57150">
            <a:solidFill>
              <a:srgbClr val="808000"/>
            </a:solidFill>
            <a:tailEnd type="arrow"/>
          </a:ln>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1259632" y="6021868"/>
            <a:ext cx="5320687" cy="215444"/>
          </a:xfrm>
          <a:prstGeom prst="rect">
            <a:avLst/>
          </a:prstGeom>
          <a:noFill/>
        </p:spPr>
        <p:txBody>
          <a:bodyPr wrap="none" rtlCol="0">
            <a:spAutoFit/>
          </a:bodyPr>
          <a:lstStyle/>
          <a:p>
            <a:r>
              <a:rPr lang="fr-FR" altLang="fr-FR" sz="800" dirty="0"/>
              <a:t>Source de l’image : http://igm.univ-mlv.fr/~</a:t>
            </a:r>
            <a:r>
              <a:rPr lang="fr-FR" altLang="fr-FR" sz="800" dirty="0" smtClean="0"/>
              <a:t>dr/XPOSE2009/reseaux_802.11_architecture_centralisee/img/IR3_Xpose_jrioscam-LWAPP.pdf</a:t>
            </a:r>
          </a:p>
        </p:txBody>
      </p:sp>
      <p:sp>
        <p:nvSpPr>
          <p:cNvPr id="1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513</a:t>
            </a:fld>
            <a:endParaRPr lang="fr-BE" dirty="0"/>
          </a:p>
        </p:txBody>
      </p:sp>
    </p:spTree>
    <p:extLst>
      <p:ext uri="{BB962C8B-B14F-4D97-AF65-F5344CB8AC3E}">
        <p14:creationId xmlns:p14="http://schemas.microsoft.com/office/powerpoint/2010/main" val="3004028578"/>
      </p:ext>
    </p:extLst>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p:cNvSpPr>
            <a:spLocks noGrp="1"/>
          </p:cNvSpPr>
          <p:nvPr>
            <p:ph type="title"/>
          </p:nvPr>
        </p:nvSpPr>
        <p:spPr/>
        <p:txBody>
          <a:bodyPr/>
          <a:lstStyle/>
          <a:p>
            <a:r>
              <a:rPr lang="fr-FR" altLang="fr-FR" sz="2900" smtClean="0"/>
              <a:t>Composants d’une infrastructure sans fil</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Cluster de points d’accès</a:t>
            </a:r>
          </a:p>
          <a:p>
            <a:pPr lvl="1">
              <a:defRPr/>
            </a:pPr>
            <a:r>
              <a:rPr lang="fr-FR" dirty="0" smtClean="0">
                <a:solidFill>
                  <a:srgbClr val="0070C0"/>
                </a:solidFill>
              </a:rPr>
              <a:t>Cluster </a:t>
            </a:r>
          </a:p>
          <a:p>
            <a:pPr lvl="2">
              <a:defRPr/>
            </a:pPr>
            <a:r>
              <a:rPr lang="fr-FR" dirty="0" smtClean="0"/>
              <a:t>4, 8, 16 AP selon les modèles</a:t>
            </a:r>
          </a:p>
          <a:p>
            <a:pPr lvl="1">
              <a:defRPr/>
            </a:pPr>
            <a:r>
              <a:rPr lang="fr-FR" dirty="0" smtClean="0">
                <a:solidFill>
                  <a:srgbClr val="0070C0"/>
                </a:solidFill>
              </a:rPr>
              <a:t>Offre un point d'administration unique</a:t>
            </a:r>
          </a:p>
          <a:p>
            <a:pPr lvl="2">
              <a:defRPr/>
            </a:pPr>
            <a:r>
              <a:rPr lang="fr-FR" dirty="0" smtClean="0"/>
              <a:t>Permet de déployer plusieurs points d'accès et d'appliquer une seule configuration à l'ensemble des périphériques du cluster</a:t>
            </a:r>
          </a:p>
          <a:p>
            <a:pPr lvl="1">
              <a:defRPr/>
            </a:pPr>
            <a:r>
              <a:rPr lang="fr-FR" dirty="0" smtClean="0">
                <a:solidFill>
                  <a:srgbClr val="0070C0"/>
                </a:solidFill>
              </a:rPr>
              <a:t>Facilité </a:t>
            </a:r>
          </a:p>
          <a:p>
            <a:pPr lvl="2">
              <a:defRPr/>
            </a:pPr>
            <a:r>
              <a:rPr lang="fr-FR" dirty="0" smtClean="0"/>
              <a:t>Simplifie </a:t>
            </a:r>
            <a:r>
              <a:rPr lang="fr-FR" dirty="0"/>
              <a:t>l'administration en coordonnant les paramètres de configuration de tous les points </a:t>
            </a:r>
            <a:r>
              <a:rPr lang="fr-FR" dirty="0" smtClean="0"/>
              <a:t>d'accès</a:t>
            </a:r>
          </a:p>
          <a:p>
            <a:pPr lvl="2">
              <a:defRPr/>
            </a:pPr>
            <a:r>
              <a:rPr lang="fr-FR" dirty="0" smtClean="0"/>
              <a:t>Simplifie </a:t>
            </a:r>
            <a:r>
              <a:rPr lang="fr-FR" dirty="0"/>
              <a:t>les opérations de modification du réseau et de maintenance</a:t>
            </a:r>
          </a:p>
          <a:p>
            <a:pPr lvl="2">
              <a:defRPr/>
            </a:pPr>
            <a:r>
              <a:rPr lang="fr-FR" dirty="0" smtClean="0"/>
              <a:t>Gestion des interférences facilitée en sélectionnant automatiquement </a:t>
            </a:r>
            <a:r>
              <a:rPr lang="fr-FR" dirty="0"/>
              <a:t>le canal de fonctionnement le plus </a:t>
            </a:r>
            <a:r>
              <a:rPr lang="fr-FR" dirty="0" smtClean="0"/>
              <a:t>adapté</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514</a:t>
            </a:fld>
            <a:endParaRPr lang="fr-BE" dirty="0"/>
          </a:p>
        </p:txBody>
      </p:sp>
    </p:spTree>
    <p:extLst>
      <p:ext uri="{BB962C8B-B14F-4D97-AF65-F5344CB8AC3E}">
        <p14:creationId xmlns:p14="http://schemas.microsoft.com/office/powerpoint/2010/main" val="499259884"/>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re 1"/>
          <p:cNvSpPr>
            <a:spLocks noGrp="1"/>
          </p:cNvSpPr>
          <p:nvPr>
            <p:ph type="title"/>
          </p:nvPr>
        </p:nvSpPr>
        <p:spPr/>
        <p:txBody>
          <a:bodyPr/>
          <a:lstStyle/>
          <a:p>
            <a:r>
              <a:rPr lang="fr-FR" altLang="fr-FR" sz="2900" dirty="0" smtClean="0"/>
              <a:t>Composants d’une infrastructure sans fil</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Les antennes</a:t>
            </a:r>
          </a:p>
          <a:p>
            <a:pPr lvl="2">
              <a:defRPr/>
            </a:pPr>
            <a:r>
              <a:rPr lang="fr-FR" dirty="0" smtClean="0"/>
              <a:t>Utile de les adapter pour des conditions de déploiement spécifiques</a:t>
            </a:r>
          </a:p>
          <a:p>
            <a:pPr lvl="1">
              <a:defRPr/>
            </a:pPr>
            <a:r>
              <a:rPr lang="fr-FR" dirty="0" smtClean="0">
                <a:solidFill>
                  <a:srgbClr val="0070C0"/>
                </a:solidFill>
              </a:rPr>
              <a:t>Antennes Wi-Fi omnidirectionnelles</a:t>
            </a:r>
          </a:p>
          <a:p>
            <a:pPr lvl="2">
              <a:defRPr/>
            </a:pPr>
            <a:r>
              <a:rPr lang="fr-FR" dirty="0" smtClean="0"/>
              <a:t>Dipôle</a:t>
            </a:r>
          </a:p>
          <a:p>
            <a:pPr lvl="2">
              <a:defRPr/>
            </a:pPr>
            <a:r>
              <a:rPr lang="fr-FR" dirty="0" smtClean="0"/>
              <a:t>Utilisation : Open </a:t>
            </a:r>
            <a:r>
              <a:rPr lang="fr-FR" dirty="0" err="1" smtClean="0"/>
              <a:t>space</a:t>
            </a:r>
            <a:endParaRPr lang="fr-FR" dirty="0" smtClean="0"/>
          </a:p>
          <a:p>
            <a:pPr lvl="1">
              <a:defRPr/>
            </a:pPr>
            <a:r>
              <a:rPr lang="fr-FR" dirty="0" smtClean="0">
                <a:solidFill>
                  <a:srgbClr val="0070C0"/>
                </a:solidFill>
              </a:rPr>
              <a:t>Antennes Wi-Fi directionnelles</a:t>
            </a:r>
          </a:p>
          <a:p>
            <a:pPr lvl="2">
              <a:defRPr/>
            </a:pPr>
            <a:r>
              <a:rPr lang="fr-FR" dirty="0" smtClean="0"/>
              <a:t>Utilisation : renforcer le signal dans une direction précise</a:t>
            </a:r>
          </a:p>
          <a:p>
            <a:pPr lvl="1">
              <a:defRPr/>
            </a:pPr>
            <a:r>
              <a:rPr lang="fr-FR" dirty="0" smtClean="0">
                <a:solidFill>
                  <a:srgbClr val="0070C0"/>
                </a:solidFill>
              </a:rPr>
              <a:t>Antennes </a:t>
            </a:r>
            <a:r>
              <a:rPr lang="fr-FR" dirty="0" err="1" smtClean="0">
                <a:solidFill>
                  <a:srgbClr val="0070C0"/>
                </a:solidFill>
              </a:rPr>
              <a:t>Yagi</a:t>
            </a:r>
            <a:r>
              <a:rPr lang="fr-FR" dirty="0" smtClean="0">
                <a:solidFill>
                  <a:srgbClr val="0070C0"/>
                </a:solidFill>
              </a:rPr>
              <a:t> (directionnelle)</a:t>
            </a:r>
          </a:p>
          <a:p>
            <a:pPr lvl="2">
              <a:defRPr/>
            </a:pPr>
            <a:r>
              <a:rPr lang="fr-FR" dirty="0" smtClean="0"/>
              <a:t> Utilisation : réseaux Wi-Fi longue distance</a:t>
            </a:r>
          </a:p>
          <a:p>
            <a:pPr lvl="3">
              <a:defRPr/>
            </a:pPr>
            <a:r>
              <a:rPr lang="fr-FR" dirty="0" smtClean="0"/>
              <a:t>Etendre la portée des </a:t>
            </a:r>
            <a:r>
              <a:rPr lang="fr-FR" dirty="0" err="1" smtClean="0"/>
              <a:t>hotspots</a:t>
            </a:r>
            <a:r>
              <a:rPr lang="fr-FR" dirty="0" smtClean="0"/>
              <a:t> en extérieur, dans une direction donnée, ou pour atteindre un endroit précis. </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515</a:t>
            </a:fld>
            <a:endParaRPr lang="fr-BE" dirty="0"/>
          </a:p>
        </p:txBody>
      </p:sp>
    </p:spTree>
    <p:extLst>
      <p:ext uri="{BB962C8B-B14F-4D97-AF65-F5344CB8AC3E}">
        <p14:creationId xmlns:p14="http://schemas.microsoft.com/office/powerpoint/2010/main" val="3697104504"/>
      </p:ext>
    </p:extLst>
  </p:cSld>
  <p:clrMapOvr>
    <a:masterClrMapping/>
  </p:clrMapOvr>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3"/>
          <p:cNvSpPr txBox="1">
            <a:spLocks noChangeArrowheads="1"/>
          </p:cNvSpPr>
          <p:nvPr/>
        </p:nvSpPr>
        <p:spPr bwMode="auto">
          <a:xfrm>
            <a:off x="5795963" y="1412776"/>
            <a:ext cx="776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2400">
                <a:latin typeface="Times New Roman" pitchFamily="18" charset="0"/>
              </a:rPr>
              <a:t>Yagi</a:t>
            </a:r>
          </a:p>
        </p:txBody>
      </p:sp>
      <p:pic>
        <p:nvPicPr>
          <p:cNvPr id="29701" name="Picture 5" descr="om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8" y="1916013"/>
            <a:ext cx="14287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descr="yag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2060476"/>
            <a:ext cx="1981200"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7" descr="pat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88" y="4292501"/>
            <a:ext cx="227806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Text Box 8"/>
          <p:cNvSpPr txBox="1">
            <a:spLocks noChangeArrowheads="1"/>
          </p:cNvSpPr>
          <p:nvPr/>
        </p:nvSpPr>
        <p:spPr bwMode="auto">
          <a:xfrm>
            <a:off x="1187450" y="3719413"/>
            <a:ext cx="1814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2400">
                <a:latin typeface="Times New Roman" pitchFamily="18" charset="0"/>
              </a:rPr>
              <a:t>Patch (patch)</a:t>
            </a:r>
          </a:p>
        </p:txBody>
      </p:sp>
      <p:sp>
        <p:nvSpPr>
          <p:cNvPr id="29705" name="Text Box 9"/>
          <p:cNvSpPr txBox="1">
            <a:spLocks noChangeArrowheads="1"/>
          </p:cNvSpPr>
          <p:nvPr/>
        </p:nvSpPr>
        <p:spPr bwMode="auto">
          <a:xfrm>
            <a:off x="900113" y="1412776"/>
            <a:ext cx="254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2400">
                <a:latin typeface="Times New Roman" pitchFamily="18" charset="0"/>
              </a:rPr>
              <a:t>Omnidirectionnelle</a:t>
            </a:r>
          </a:p>
        </p:txBody>
      </p:sp>
      <p:pic>
        <p:nvPicPr>
          <p:cNvPr id="29706" name="Picture 13" descr="http://www.antennewifi.fr/media/com_hikashop/upload/antenne_sectorie_4ac4c7c20a5e4_80920789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4243288"/>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Text Box 8"/>
          <p:cNvSpPr txBox="1">
            <a:spLocks noChangeArrowheads="1"/>
          </p:cNvSpPr>
          <p:nvPr/>
        </p:nvSpPr>
        <p:spPr bwMode="auto">
          <a:xfrm>
            <a:off x="5667375" y="3719413"/>
            <a:ext cx="1497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2400">
                <a:latin typeface="Times New Roman" pitchFamily="18" charset="0"/>
              </a:rPr>
              <a:t>Sectorielle</a:t>
            </a:r>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516</a:t>
            </a:fld>
            <a:endParaRPr lang="fr-BE" dirty="0"/>
          </a:p>
        </p:txBody>
      </p:sp>
      <p:sp>
        <p:nvSpPr>
          <p:cNvPr id="14" name="Titre 1"/>
          <p:cNvSpPr txBox="1">
            <a:spLocks/>
          </p:cNvSpPr>
          <p:nvPr/>
        </p:nvSpPr>
        <p:spPr>
          <a:xfrm>
            <a:off x="2276128" y="269032"/>
            <a:ext cx="6563072" cy="936104"/>
          </a:xfrm>
          <a:prstGeom prst="rect">
            <a:avLst/>
          </a:prstGeom>
        </p:spPr>
        <p:txBody>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a:t>Exemples d'antennes</a:t>
            </a:r>
          </a:p>
          <a:p>
            <a:endParaRPr lang="fr-FR" altLang="fr-FR" sz="2900" dirty="0" smtClean="0"/>
          </a:p>
        </p:txBody>
      </p:sp>
    </p:spTree>
    <p:extLst>
      <p:ext uri="{BB962C8B-B14F-4D97-AF65-F5344CB8AC3E}">
        <p14:creationId xmlns:p14="http://schemas.microsoft.com/office/powerpoint/2010/main" val="1091320567"/>
      </p:ext>
    </p:extLst>
  </p:cSld>
  <p:clrMapOvr>
    <a:masterClrMapping/>
  </p:clrMapOvr>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lstStyle/>
          <a:p>
            <a:r>
              <a:rPr lang="fr-FR" altLang="fr-FR" sz="2900" dirty="0" smtClean="0"/>
              <a:t>Composants d’une infrastructure sans fil</a:t>
            </a:r>
          </a:p>
        </p:txBody>
      </p:sp>
      <p:sp>
        <p:nvSpPr>
          <p:cNvPr id="3" name="Espace réservé du contenu 2"/>
          <p:cNvSpPr>
            <a:spLocks noGrp="1"/>
          </p:cNvSpPr>
          <p:nvPr>
            <p:ph idx="1"/>
          </p:nvPr>
        </p:nvSpPr>
        <p:spPr>
          <a:xfrm>
            <a:off x="457200" y="1600200"/>
            <a:ext cx="8170863" cy="3052763"/>
          </a:xfrm>
        </p:spPr>
        <p:txBody>
          <a:bodyPr>
            <a:normAutofit/>
          </a:bodyPr>
          <a:lstStyle/>
          <a:p>
            <a:pPr>
              <a:defRPr/>
            </a:pPr>
            <a:r>
              <a:rPr lang="fr-FR" dirty="0" smtClean="0">
                <a:solidFill>
                  <a:schemeClr val="accent6">
                    <a:lumMod val="75000"/>
                  </a:schemeClr>
                </a:solidFill>
              </a:rPr>
              <a:t>Interopérabilité</a:t>
            </a:r>
          </a:p>
          <a:p>
            <a:pPr lvl="1">
              <a:defRPr/>
            </a:pPr>
            <a:r>
              <a:rPr lang="fr-FR" dirty="0">
                <a:solidFill>
                  <a:srgbClr val="0070C0"/>
                </a:solidFill>
              </a:rPr>
              <a:t>A</a:t>
            </a:r>
            <a:r>
              <a:rPr lang="fr-FR" dirty="0" smtClean="0">
                <a:solidFill>
                  <a:srgbClr val="0070C0"/>
                </a:solidFill>
              </a:rPr>
              <a:t>ucune norme de fabrication</a:t>
            </a:r>
          </a:p>
          <a:p>
            <a:pPr lvl="2">
              <a:defRPr/>
            </a:pPr>
            <a:r>
              <a:rPr lang="fr-FR" dirty="0" smtClean="0"/>
              <a:t> </a:t>
            </a:r>
            <a:r>
              <a:rPr lang="fr-FR" dirty="0" smtClean="0">
                <a:sym typeface="Wingdings" panose="05000000000000000000" pitchFamily="2" charset="2"/>
              </a:rPr>
              <a:t> Risque </a:t>
            </a:r>
            <a:r>
              <a:rPr lang="fr-FR" dirty="0" smtClean="0"/>
              <a:t>de problèmes d'interopérabilité</a:t>
            </a:r>
          </a:p>
          <a:p>
            <a:pPr lvl="1">
              <a:defRPr/>
            </a:pPr>
            <a:r>
              <a:rPr lang="fr-FR" dirty="0" smtClean="0">
                <a:solidFill>
                  <a:srgbClr val="0070C0"/>
                </a:solidFill>
              </a:rPr>
              <a:t>Wi-Fi Alliance</a:t>
            </a:r>
          </a:p>
          <a:p>
            <a:pPr lvl="2">
              <a:defRPr/>
            </a:pPr>
            <a:r>
              <a:rPr lang="fr-FR" dirty="0"/>
              <a:t>P</a:t>
            </a:r>
            <a:r>
              <a:rPr lang="fr-FR" dirty="0" smtClean="0"/>
              <a:t>romotion de la croissance et de l'adoption des WLAN</a:t>
            </a:r>
          </a:p>
          <a:p>
            <a:pPr lvl="2">
              <a:defRPr/>
            </a:pPr>
            <a:r>
              <a:rPr lang="fr-FR" dirty="0" smtClean="0"/>
              <a:t>Certifient matériels conforment aux normes, donc interopérables vis-à-vis des normes du secteur</a:t>
            </a:r>
            <a:endParaRPr lang="fr-FR" dirty="0"/>
          </a:p>
        </p:txBody>
      </p:sp>
      <p:pic>
        <p:nvPicPr>
          <p:cNvPr id="307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4149080"/>
            <a:ext cx="1390650" cy="881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180830"/>
            <a:ext cx="2084388" cy="84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5287318"/>
            <a:ext cx="1558925" cy="731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8513" y="5144443"/>
            <a:ext cx="1620837" cy="92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29" name="ZoneTexte 4"/>
          <p:cNvSpPr txBox="1">
            <a:spLocks noChangeArrowheads="1"/>
          </p:cNvSpPr>
          <p:nvPr/>
        </p:nvSpPr>
        <p:spPr bwMode="auto">
          <a:xfrm>
            <a:off x="1692275" y="4342755"/>
            <a:ext cx="153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Logo général</a:t>
            </a:r>
          </a:p>
        </p:txBody>
      </p:sp>
      <p:sp>
        <p:nvSpPr>
          <p:cNvPr id="30730" name="ZoneTexte 5"/>
          <p:cNvSpPr txBox="1">
            <a:spLocks noChangeArrowheads="1"/>
          </p:cNvSpPr>
          <p:nvPr/>
        </p:nvSpPr>
        <p:spPr bwMode="auto">
          <a:xfrm>
            <a:off x="6675438" y="4280843"/>
            <a:ext cx="24288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Norme supportée par </a:t>
            </a:r>
          </a:p>
          <a:p>
            <a:pPr eaLnBrk="1" hangingPunct="1">
              <a:spcBef>
                <a:spcPct val="0"/>
              </a:spcBef>
              <a:buFontTx/>
              <a:buNone/>
            </a:pPr>
            <a:r>
              <a:rPr lang="fr-FR" altLang="fr-FR" sz="1800"/>
              <a:t>le produit</a:t>
            </a:r>
          </a:p>
        </p:txBody>
      </p:sp>
      <p:sp>
        <p:nvSpPr>
          <p:cNvPr id="30731" name="ZoneTexte 6"/>
          <p:cNvSpPr txBox="1">
            <a:spLocks noChangeArrowheads="1"/>
          </p:cNvSpPr>
          <p:nvPr/>
        </p:nvSpPr>
        <p:spPr bwMode="auto">
          <a:xfrm>
            <a:off x="1736725" y="5144443"/>
            <a:ext cx="2749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Supporte WPS pour </a:t>
            </a:r>
          </a:p>
          <a:p>
            <a:pPr eaLnBrk="1" hangingPunct="1">
              <a:spcBef>
                <a:spcPct val="0"/>
              </a:spcBef>
              <a:buFontTx/>
              <a:buNone/>
            </a:pPr>
            <a:r>
              <a:rPr lang="fr-FR" altLang="fr-FR" sz="1800"/>
              <a:t>simplifier les connexions </a:t>
            </a:r>
          </a:p>
          <a:p>
            <a:pPr eaLnBrk="1" hangingPunct="1">
              <a:spcBef>
                <a:spcPct val="0"/>
              </a:spcBef>
              <a:buFontTx/>
              <a:buNone/>
            </a:pPr>
            <a:r>
              <a:rPr lang="fr-FR" altLang="fr-FR" sz="1800"/>
              <a:t>au périphérique</a:t>
            </a:r>
          </a:p>
        </p:txBody>
      </p:sp>
      <p:sp>
        <p:nvSpPr>
          <p:cNvPr id="30732" name="ZoneTexte 7"/>
          <p:cNvSpPr txBox="1">
            <a:spLocks noChangeArrowheads="1"/>
          </p:cNvSpPr>
          <p:nvPr/>
        </p:nvSpPr>
        <p:spPr bwMode="auto">
          <a:xfrm>
            <a:off x="6202363" y="5144443"/>
            <a:ext cx="25193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Partager des données </a:t>
            </a:r>
          </a:p>
          <a:p>
            <a:pPr eaLnBrk="1" hangingPunct="1">
              <a:spcBef>
                <a:spcPct val="0"/>
              </a:spcBef>
              <a:buFontTx/>
              <a:buNone/>
            </a:pPr>
            <a:r>
              <a:rPr lang="fr-FR" altLang="fr-FR" sz="1800"/>
              <a:t>multimédias entre les </a:t>
            </a:r>
          </a:p>
          <a:p>
            <a:pPr eaLnBrk="1" hangingPunct="1">
              <a:spcBef>
                <a:spcPct val="0"/>
              </a:spcBef>
              <a:buFontTx/>
              <a:buNone/>
            </a:pPr>
            <a:r>
              <a:rPr lang="fr-FR" altLang="fr-FR" sz="1800"/>
              <a:t>périphériques</a:t>
            </a:r>
          </a:p>
        </p:txBody>
      </p:sp>
      <p:sp>
        <p:nvSpPr>
          <p:cNvPr id="12" name="Espace réservé du pied de page 6"/>
          <p:cNvSpPr>
            <a:spLocks noGrp="1"/>
          </p:cNvSpPr>
          <p:nvPr>
            <p:ph type="ftr" sz="quarter" idx="11"/>
          </p:nvPr>
        </p:nvSpPr>
        <p:spPr>
          <a:xfrm>
            <a:off x="3124200" y="6408712"/>
            <a:ext cx="2895600" cy="404664"/>
          </a:xfrm>
        </p:spPr>
        <p:txBody>
          <a:bodyPr/>
          <a:lstStyle/>
          <a:p>
            <a:r>
              <a:rPr lang="fr-BE" dirty="0" smtClean="0"/>
              <a:t>www.heh.be</a:t>
            </a:r>
            <a:endParaRPr lang="fr-BE" dirty="0"/>
          </a:p>
        </p:txBody>
      </p:sp>
      <p:sp>
        <p:nvSpPr>
          <p:cNvPr id="13" name="Espace réservé du numéro de diapositive 5"/>
          <p:cNvSpPr>
            <a:spLocks noGrp="1"/>
          </p:cNvSpPr>
          <p:nvPr>
            <p:ph type="sldNum" sz="quarter" idx="12"/>
          </p:nvPr>
        </p:nvSpPr>
        <p:spPr>
          <a:xfrm>
            <a:off x="8316416" y="6408712"/>
            <a:ext cx="548641" cy="404664"/>
          </a:xfrm>
        </p:spPr>
        <p:txBody>
          <a:bodyPr/>
          <a:lstStyle/>
          <a:p>
            <a:fld id="{F8B969FB-3CDB-4BA7-BB65-4C9B3D66EC11}" type="slidenum">
              <a:rPr lang="fr-BE" smtClean="0"/>
              <a:t>517</a:t>
            </a:fld>
            <a:endParaRPr lang="fr-BE" dirty="0"/>
          </a:p>
        </p:txBody>
      </p:sp>
    </p:spTree>
    <p:extLst>
      <p:ext uri="{BB962C8B-B14F-4D97-AF65-F5344CB8AC3E}">
        <p14:creationId xmlns:p14="http://schemas.microsoft.com/office/powerpoint/2010/main" val="478255901"/>
      </p:ext>
    </p:extLst>
  </p:cSld>
  <p:clrMapOvr>
    <a:masterClrMapping/>
  </p:clrMapOvr>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051720" y="3789040"/>
            <a:ext cx="6094189" cy="236267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49" name="Rectangle 4"/>
          <p:cNvSpPr>
            <a:spLocks noGrp="1" noChangeArrowheads="1"/>
          </p:cNvSpPr>
          <p:nvPr>
            <p:ph type="body" sz="half" idx="1"/>
          </p:nvPr>
        </p:nvSpPr>
        <p:spPr>
          <a:xfrm>
            <a:off x="457200" y="1600200"/>
            <a:ext cx="8229600" cy="2260600"/>
          </a:xfrm>
        </p:spPr>
        <p:txBody>
          <a:bodyPr>
            <a:normAutofit/>
          </a:bodyPr>
          <a:lstStyle/>
          <a:p>
            <a:pPr eaLnBrk="1" hangingPunct="1">
              <a:lnSpc>
                <a:spcPct val="90000"/>
              </a:lnSpc>
            </a:pPr>
            <a:r>
              <a:rPr lang="fr-BE" altLang="fr-FR" dirty="0" smtClean="0">
                <a:solidFill>
                  <a:schemeClr val="accent6">
                    <a:lumMod val="75000"/>
                  </a:schemeClr>
                </a:solidFill>
              </a:rPr>
              <a:t>Mode ad-hoc</a:t>
            </a:r>
          </a:p>
          <a:p>
            <a:pPr lvl="1" eaLnBrk="1" hangingPunct="1">
              <a:lnSpc>
                <a:spcPct val="90000"/>
              </a:lnSpc>
            </a:pPr>
            <a:r>
              <a:rPr lang="fr-BE" altLang="fr-FR" dirty="0" smtClean="0">
                <a:solidFill>
                  <a:srgbClr val="0070C0"/>
                </a:solidFill>
              </a:rPr>
              <a:t>IBSS : Independent Basic Service Set</a:t>
            </a:r>
          </a:p>
          <a:p>
            <a:pPr lvl="2" eaLnBrk="1" hangingPunct="1">
              <a:lnSpc>
                <a:spcPct val="90000"/>
              </a:lnSpc>
            </a:pPr>
            <a:r>
              <a:rPr lang="fr-BE" altLang="fr-FR" dirty="0" smtClean="0"/>
              <a:t>Réseaux sans fil pouvant fonctionner sans points d’accès (communication Peer to </a:t>
            </a:r>
            <a:r>
              <a:rPr lang="fr-BE" altLang="fr-FR" dirty="0" err="1" smtClean="0"/>
              <a:t>peer</a:t>
            </a:r>
            <a:r>
              <a:rPr lang="fr-BE" altLang="fr-FR" dirty="0" smtClean="0"/>
              <a:t>)</a:t>
            </a:r>
          </a:p>
          <a:p>
            <a:pPr lvl="2" eaLnBrk="1" hangingPunct="1">
              <a:lnSpc>
                <a:spcPct val="90000"/>
              </a:lnSpc>
            </a:pPr>
            <a:r>
              <a:rPr lang="fr-BE" altLang="fr-FR" dirty="0" smtClean="0"/>
              <a:t>La zone de couverture d’un IBSS et d’un BSS est appelée Basic Service Area (BSA).</a:t>
            </a:r>
          </a:p>
          <a:p>
            <a:pPr lvl="2" eaLnBrk="1" hangingPunct="1">
              <a:lnSpc>
                <a:spcPct val="90000"/>
              </a:lnSpc>
            </a:pPr>
            <a:r>
              <a:rPr lang="fr-FR" altLang="fr-FR" dirty="0" smtClean="0"/>
              <a:t>Bluetooth et Wi-Fi Direct</a:t>
            </a:r>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518</a:t>
            </a:fld>
            <a:endParaRPr lang="fr-BE" dirty="0"/>
          </a:p>
        </p:txBody>
      </p:sp>
      <p:sp>
        <p:nvSpPr>
          <p:cNvPr id="7"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Topologie sans fil</a:t>
            </a:r>
          </a:p>
        </p:txBody>
      </p:sp>
    </p:spTree>
    <p:extLst>
      <p:ext uri="{BB962C8B-B14F-4D97-AF65-F5344CB8AC3E}">
        <p14:creationId xmlns:p14="http://schemas.microsoft.com/office/powerpoint/2010/main" val="1413192282"/>
      </p:ext>
    </p:extLst>
  </p:cSld>
  <p:clrMapOvr>
    <a:masterClrMapping/>
  </p:clrMapOvr>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25_MANet"/>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35500" y="2767013"/>
            <a:ext cx="4400550" cy="2389187"/>
          </a:xfrm>
          <a:noFill/>
        </p:spPr>
      </p:pic>
      <p:sp>
        <p:nvSpPr>
          <p:cNvPr id="32773" name="Rectangle 3"/>
          <p:cNvSpPr>
            <a:spLocks noGrp="1" noChangeArrowheads="1"/>
          </p:cNvSpPr>
          <p:nvPr>
            <p:ph type="body" sz="half" idx="1"/>
          </p:nvPr>
        </p:nvSpPr>
        <p:spPr>
          <a:xfrm>
            <a:off x="395288" y="1600200"/>
            <a:ext cx="4392612" cy="4525963"/>
          </a:xfrm>
        </p:spPr>
        <p:txBody>
          <a:bodyPr/>
          <a:lstStyle/>
          <a:p>
            <a:pPr eaLnBrk="1" hangingPunct="1"/>
            <a:r>
              <a:rPr lang="fr-FR" altLang="fr-FR" sz="2400" dirty="0" smtClean="0">
                <a:solidFill>
                  <a:schemeClr val="accent6">
                    <a:lumMod val="75000"/>
                  </a:schemeClr>
                </a:solidFill>
              </a:rPr>
              <a:t>Mobile Ad-hoc </a:t>
            </a:r>
            <a:r>
              <a:rPr lang="fr-FR" altLang="fr-FR" sz="2400" dirty="0" err="1" smtClean="0">
                <a:solidFill>
                  <a:schemeClr val="accent6">
                    <a:lumMod val="75000"/>
                  </a:schemeClr>
                </a:solidFill>
              </a:rPr>
              <a:t>NETworks</a:t>
            </a:r>
            <a:endParaRPr lang="fr-FR" altLang="fr-FR" sz="2400" dirty="0" smtClean="0">
              <a:solidFill>
                <a:schemeClr val="accent6">
                  <a:lumMod val="75000"/>
                </a:schemeClr>
              </a:solidFill>
            </a:endParaRPr>
          </a:p>
          <a:p>
            <a:pPr lvl="1" eaLnBrk="1" hangingPunct="1"/>
            <a:r>
              <a:rPr lang="fr-FR" altLang="fr-FR" sz="2000" dirty="0" smtClean="0">
                <a:solidFill>
                  <a:srgbClr val="0070C0"/>
                </a:solidFill>
              </a:rPr>
              <a:t>Réseau maillé</a:t>
            </a:r>
          </a:p>
          <a:p>
            <a:pPr lvl="2" eaLnBrk="1" hangingPunct="1"/>
            <a:r>
              <a:rPr lang="fr-FR" altLang="fr-FR" sz="1800" dirty="0" smtClean="0"/>
              <a:t>L'ajout d'un logiciel de routage dynamique permet de créer des réseaux maillés autonomes dans lesquels la portée ne se limite pas à ses voisins </a:t>
            </a:r>
          </a:p>
          <a:p>
            <a:pPr lvl="2" eaLnBrk="1" hangingPunct="1"/>
            <a:r>
              <a:rPr lang="fr-FR" altLang="fr-FR" sz="1800" dirty="0" smtClean="0"/>
              <a:t>Tous les participants jouent le rôle de routeur</a:t>
            </a:r>
          </a:p>
          <a:p>
            <a:pPr lvl="1" eaLnBrk="1" hangingPunct="1"/>
            <a:r>
              <a:rPr lang="fr-FR" altLang="fr-FR" sz="2000" dirty="0" smtClean="0">
                <a:solidFill>
                  <a:srgbClr val="0070C0"/>
                </a:solidFill>
              </a:rPr>
              <a:t>Protocoles de routages spécifiques </a:t>
            </a:r>
          </a:p>
          <a:p>
            <a:pPr lvl="2" eaLnBrk="1" hangingPunct="1"/>
            <a:r>
              <a:rPr lang="fr-FR" altLang="fr-FR" sz="1800" dirty="0" smtClean="0"/>
              <a:t>AODV, OLSR,…</a:t>
            </a:r>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519</a:t>
            </a:fld>
            <a:endParaRPr lang="fr-BE" dirty="0"/>
          </a:p>
        </p:txBody>
      </p:sp>
      <p:sp>
        <p:nvSpPr>
          <p:cNvPr id="7"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Topologie sans fil</a:t>
            </a:r>
          </a:p>
        </p:txBody>
      </p:sp>
    </p:spTree>
    <p:extLst>
      <p:ext uri="{BB962C8B-B14F-4D97-AF65-F5344CB8AC3E}">
        <p14:creationId xmlns:p14="http://schemas.microsoft.com/office/powerpoint/2010/main" val="25194503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076077" y="2636912"/>
            <a:ext cx="7032625" cy="28670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9" name="Rectangle 3"/>
          <p:cNvSpPr>
            <a:spLocks noGrp="1" noChangeArrowheads="1"/>
          </p:cNvSpPr>
          <p:nvPr>
            <p:ph type="body" sz="half" idx="1"/>
          </p:nvPr>
        </p:nvSpPr>
        <p:spPr>
          <a:xfrm>
            <a:off x="457200" y="1600201"/>
            <a:ext cx="8229600" cy="1180728"/>
          </a:xfrm>
        </p:spPr>
        <p:txBody>
          <a:bodyPr>
            <a:normAutofit fontScale="92500" lnSpcReduction="10000"/>
          </a:bodyPr>
          <a:lstStyle/>
          <a:p>
            <a:pPr eaLnBrk="1" hangingPunct="1"/>
            <a:r>
              <a:rPr lang="fr-FR" altLang="fr-FR" sz="2800" dirty="0" smtClean="0">
                <a:solidFill>
                  <a:schemeClr val="accent6">
                    <a:lumMod val="75000"/>
                  </a:schemeClr>
                </a:solidFill>
              </a:rPr>
              <a:t>Redondance dans un réseau hiérarchique</a:t>
            </a:r>
          </a:p>
          <a:p>
            <a:pPr lvl="1" eaLnBrk="1" hangingPunct="1"/>
            <a:r>
              <a:rPr lang="fr-FR" altLang="fr-FR" sz="2400" dirty="0" smtClean="0"/>
              <a:t>La redondance est généralement assurée au niveau de la couche de distribution et de la couche cœur de réseau</a:t>
            </a:r>
          </a:p>
        </p:txBody>
      </p:sp>
      <p:sp>
        <p:nvSpPr>
          <p:cNvPr id="813062" name="Text Box 6"/>
          <p:cNvSpPr txBox="1">
            <a:spLocks noChangeArrowheads="1"/>
          </p:cNvSpPr>
          <p:nvPr/>
        </p:nvSpPr>
        <p:spPr bwMode="auto">
          <a:xfrm>
            <a:off x="342652" y="5508700"/>
            <a:ext cx="2308225" cy="5857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600"/>
              <a:t>Supporte la coupure </a:t>
            </a:r>
          </a:p>
          <a:p>
            <a:pPr eaLnBrk="1" hangingPunct="1">
              <a:spcBef>
                <a:spcPct val="0"/>
              </a:spcBef>
              <a:buFontTx/>
              <a:buNone/>
            </a:pPr>
            <a:r>
              <a:rPr lang="fr-FR" altLang="fr-FR" sz="1600"/>
              <a:t>d’un ou plusieurs liens</a:t>
            </a:r>
          </a:p>
        </p:txBody>
      </p:sp>
      <p:sp>
        <p:nvSpPr>
          <p:cNvPr id="813063" name="Text Box 7"/>
          <p:cNvSpPr txBox="1">
            <a:spLocks noChangeArrowheads="1"/>
          </p:cNvSpPr>
          <p:nvPr/>
        </p:nvSpPr>
        <p:spPr bwMode="auto">
          <a:xfrm>
            <a:off x="6052889" y="5508700"/>
            <a:ext cx="2695575" cy="5857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600"/>
              <a:t>Supporte la panne d’un </a:t>
            </a:r>
          </a:p>
          <a:p>
            <a:pPr eaLnBrk="1" hangingPunct="1">
              <a:spcBef>
                <a:spcPct val="0"/>
              </a:spcBef>
              <a:buFontTx/>
              <a:buNone/>
            </a:pPr>
            <a:r>
              <a:rPr lang="fr-FR" altLang="fr-FR" sz="1600"/>
              <a:t>Ou plusieurs commutateurs</a:t>
            </a:r>
          </a:p>
        </p:txBody>
      </p:sp>
      <p:pic>
        <p:nvPicPr>
          <p:cNvPr id="81306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914" y="4278387"/>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164" y="3727525"/>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764" y="3192537"/>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527" y="3875162"/>
            <a:ext cx="2952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52</a:t>
            </a:fld>
            <a:endParaRPr lang="fr-BE" dirty="0"/>
          </a:p>
        </p:txBody>
      </p:sp>
      <p:sp>
        <p:nvSpPr>
          <p:cNvPr id="13"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Redondance</a:t>
            </a:r>
            <a:endParaRPr lang="fr-FR" altLang="fr-FR" sz="2800" dirty="0"/>
          </a:p>
        </p:txBody>
      </p:sp>
    </p:spTree>
    <p:extLst>
      <p:ext uri="{BB962C8B-B14F-4D97-AF65-F5344CB8AC3E}">
        <p14:creationId xmlns:p14="http://schemas.microsoft.com/office/powerpoint/2010/main" val="675873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13062"/>
                                        </p:tgtEl>
                                        <p:attrNameLst>
                                          <p:attrName>style.visibility</p:attrName>
                                        </p:attrNameLst>
                                      </p:cBhvr>
                                      <p:to>
                                        <p:strVal val="visible"/>
                                      </p:to>
                                    </p:set>
                                    <p:animEffect transition="in" filter="checkerboard(across)">
                                      <p:cBhvr>
                                        <p:cTn id="7" dur="500"/>
                                        <p:tgtEl>
                                          <p:spTgt spid="813062"/>
                                        </p:tgtEl>
                                      </p:cBhvr>
                                    </p:animEffect>
                                  </p:childTnLst>
                                </p:cTn>
                              </p:par>
                              <p:par>
                                <p:cTn id="8" presetID="5" presetClass="entr" presetSubtype="10" fill="hold" nodeType="withEffect">
                                  <p:stCondLst>
                                    <p:cond delay="0"/>
                                  </p:stCondLst>
                                  <p:childTnLst>
                                    <p:set>
                                      <p:cBhvr>
                                        <p:cTn id="9" dur="1" fill="hold">
                                          <p:stCondLst>
                                            <p:cond delay="0"/>
                                          </p:stCondLst>
                                        </p:cTn>
                                        <p:tgtEl>
                                          <p:spTgt spid="813065"/>
                                        </p:tgtEl>
                                        <p:attrNameLst>
                                          <p:attrName>style.visibility</p:attrName>
                                        </p:attrNameLst>
                                      </p:cBhvr>
                                      <p:to>
                                        <p:strVal val="visible"/>
                                      </p:to>
                                    </p:set>
                                    <p:animEffect transition="in" filter="checkerboard(across)">
                                      <p:cBhvr>
                                        <p:cTn id="10" dur="500"/>
                                        <p:tgtEl>
                                          <p:spTgt spid="813065"/>
                                        </p:tgtEl>
                                      </p:cBhvr>
                                    </p:animEffect>
                                  </p:childTnLst>
                                </p:cTn>
                              </p:par>
                              <p:par>
                                <p:cTn id="11" presetID="5" presetClass="entr" presetSubtype="10" fill="hold" nodeType="withEffect">
                                  <p:stCondLst>
                                    <p:cond delay="0"/>
                                  </p:stCondLst>
                                  <p:childTnLst>
                                    <p:set>
                                      <p:cBhvr>
                                        <p:cTn id="12" dur="1" fill="hold">
                                          <p:stCondLst>
                                            <p:cond delay="0"/>
                                          </p:stCondLst>
                                        </p:cTn>
                                        <p:tgtEl>
                                          <p:spTgt spid="813064"/>
                                        </p:tgtEl>
                                        <p:attrNameLst>
                                          <p:attrName>style.visibility</p:attrName>
                                        </p:attrNameLst>
                                      </p:cBhvr>
                                      <p:to>
                                        <p:strVal val="visible"/>
                                      </p:to>
                                    </p:set>
                                    <p:animEffect transition="in" filter="checkerboard(across)">
                                      <p:cBhvr>
                                        <p:cTn id="13" dur="500"/>
                                        <p:tgtEl>
                                          <p:spTgt spid="8130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813066"/>
                                        </p:tgtEl>
                                        <p:attrNameLst>
                                          <p:attrName>style.visibility</p:attrName>
                                        </p:attrNameLst>
                                      </p:cBhvr>
                                      <p:to>
                                        <p:strVal val="visible"/>
                                      </p:to>
                                    </p:set>
                                    <p:animEffect transition="in" filter="checkerboard(across)">
                                      <p:cBhvr>
                                        <p:cTn id="18" dur="500"/>
                                        <p:tgtEl>
                                          <p:spTgt spid="813066"/>
                                        </p:tgtEl>
                                      </p:cBhvr>
                                    </p:animEffect>
                                  </p:childTnLst>
                                </p:cTn>
                              </p:par>
                              <p:par>
                                <p:cTn id="19" presetID="5" presetClass="entr" presetSubtype="10" fill="hold" nodeType="withEffect">
                                  <p:stCondLst>
                                    <p:cond delay="0"/>
                                  </p:stCondLst>
                                  <p:childTnLst>
                                    <p:set>
                                      <p:cBhvr>
                                        <p:cTn id="20" dur="1" fill="hold">
                                          <p:stCondLst>
                                            <p:cond delay="0"/>
                                          </p:stCondLst>
                                        </p:cTn>
                                        <p:tgtEl>
                                          <p:spTgt spid="813067"/>
                                        </p:tgtEl>
                                        <p:attrNameLst>
                                          <p:attrName>style.visibility</p:attrName>
                                        </p:attrNameLst>
                                      </p:cBhvr>
                                      <p:to>
                                        <p:strVal val="visible"/>
                                      </p:to>
                                    </p:set>
                                    <p:animEffect transition="in" filter="checkerboard(across)">
                                      <p:cBhvr>
                                        <p:cTn id="21" dur="500"/>
                                        <p:tgtEl>
                                          <p:spTgt spid="813067"/>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813063"/>
                                        </p:tgtEl>
                                        <p:attrNameLst>
                                          <p:attrName>style.visibility</p:attrName>
                                        </p:attrNameLst>
                                      </p:cBhvr>
                                      <p:to>
                                        <p:strVal val="visible"/>
                                      </p:to>
                                    </p:set>
                                    <p:animEffect transition="in" filter="checkerboard(across)">
                                      <p:cBhvr>
                                        <p:cTn id="24" dur="500"/>
                                        <p:tgtEl>
                                          <p:spTgt spid="813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62" grpId="0" animBg="1"/>
      <p:bldP spid="813063" grpId="0" animBg="1"/>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619672" y="3140968"/>
            <a:ext cx="5939284" cy="295414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space réservé du texte 2"/>
          <p:cNvSpPr>
            <a:spLocks noGrp="1"/>
          </p:cNvSpPr>
          <p:nvPr>
            <p:ph type="body" sz="half" idx="1"/>
          </p:nvPr>
        </p:nvSpPr>
        <p:spPr>
          <a:xfrm>
            <a:off x="457200" y="1600200"/>
            <a:ext cx="8229600" cy="2476500"/>
          </a:xfrm>
        </p:spPr>
        <p:txBody>
          <a:bodyPr>
            <a:normAutofit/>
          </a:bodyPr>
          <a:lstStyle/>
          <a:p>
            <a:pPr>
              <a:defRPr/>
            </a:pPr>
            <a:r>
              <a:rPr lang="fr-FR" dirty="0" err="1" smtClean="0">
                <a:solidFill>
                  <a:srgbClr val="FF6600"/>
                </a:solidFill>
              </a:rPr>
              <a:t>Hotspot</a:t>
            </a:r>
            <a:r>
              <a:rPr lang="fr-FR" dirty="0" smtClean="0">
                <a:solidFill>
                  <a:srgbClr val="FF6600"/>
                </a:solidFill>
              </a:rPr>
              <a:t> personnel, mode modem, AP sans fil portable</a:t>
            </a:r>
          </a:p>
          <a:p>
            <a:pPr lvl="1">
              <a:defRPr/>
            </a:pPr>
            <a:r>
              <a:rPr lang="fr-FR" dirty="0" smtClean="0"/>
              <a:t>Un smartphone ou une tablette disposant d'un accès à un réseau cellulaire peut créer un </a:t>
            </a:r>
            <a:r>
              <a:rPr lang="fr-FR" dirty="0" err="1" smtClean="0"/>
              <a:t>hotspot</a:t>
            </a:r>
            <a:r>
              <a:rPr lang="fr-FR" dirty="0" smtClean="0"/>
              <a:t> personnel.</a:t>
            </a:r>
          </a:p>
          <a:p>
            <a:pPr lvl="1">
              <a:defRPr/>
            </a:pPr>
            <a:r>
              <a:rPr lang="fr-FR" dirty="0"/>
              <a:t>S</a:t>
            </a:r>
            <a:r>
              <a:rPr lang="fr-FR" dirty="0" smtClean="0"/>
              <a:t>olution temporaire rapide pour fournir les services d'un routeur Wi-Fi.</a:t>
            </a:r>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520</a:t>
            </a:fld>
            <a:endParaRPr lang="fr-BE" dirty="0"/>
          </a:p>
        </p:txBody>
      </p:sp>
      <p:sp>
        <p:nvSpPr>
          <p:cNvPr id="7"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Topologie sans fil</a:t>
            </a:r>
          </a:p>
        </p:txBody>
      </p:sp>
    </p:spTree>
    <p:extLst>
      <p:ext uri="{BB962C8B-B14F-4D97-AF65-F5344CB8AC3E}">
        <p14:creationId xmlns:p14="http://schemas.microsoft.com/office/powerpoint/2010/main" val="1381561766"/>
      </p:ext>
    </p:extLst>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932487" y="3789040"/>
            <a:ext cx="3599953" cy="2462791"/>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space réservé du texte 2"/>
          <p:cNvSpPr>
            <a:spLocks noGrp="1"/>
          </p:cNvSpPr>
          <p:nvPr>
            <p:ph type="body" sz="half" idx="1"/>
          </p:nvPr>
        </p:nvSpPr>
        <p:spPr>
          <a:xfrm>
            <a:off x="457200" y="1600200"/>
            <a:ext cx="8229600" cy="2620963"/>
          </a:xfrm>
        </p:spPr>
        <p:txBody>
          <a:bodyPr>
            <a:normAutofit/>
          </a:bodyPr>
          <a:lstStyle/>
          <a:p>
            <a:pPr eaLnBrk="1" hangingPunct="1">
              <a:lnSpc>
                <a:spcPct val="90000"/>
              </a:lnSpc>
              <a:defRPr/>
            </a:pPr>
            <a:r>
              <a:rPr lang="fr-BE" altLang="fr-FR" dirty="0" smtClean="0">
                <a:solidFill>
                  <a:schemeClr val="accent6">
                    <a:lumMod val="75000"/>
                  </a:schemeClr>
                </a:solidFill>
              </a:rPr>
              <a:t>Mode infrastructure (1)</a:t>
            </a:r>
          </a:p>
          <a:p>
            <a:pPr lvl="1" eaLnBrk="1" hangingPunct="1">
              <a:lnSpc>
                <a:spcPct val="90000"/>
              </a:lnSpc>
              <a:defRPr/>
            </a:pPr>
            <a:r>
              <a:rPr lang="fr-BE" altLang="fr-FR" dirty="0" smtClean="0">
                <a:solidFill>
                  <a:srgbClr val="0070C0"/>
                </a:solidFill>
              </a:rPr>
              <a:t>BSS : Basic Service Set</a:t>
            </a:r>
          </a:p>
          <a:p>
            <a:pPr lvl="2" eaLnBrk="1" hangingPunct="1">
              <a:lnSpc>
                <a:spcPct val="90000"/>
              </a:lnSpc>
              <a:defRPr/>
            </a:pPr>
            <a:r>
              <a:rPr lang="fr-BE" altLang="fr-FR" dirty="0" smtClean="0"/>
              <a:t>Dans un BSS, </a:t>
            </a:r>
            <a:r>
              <a:rPr lang="fr-FR" dirty="0" smtClean="0"/>
              <a:t>l'interconnexion entre les clients sans fil se fait via un seul point d'accès ou un routeur sans fil.</a:t>
            </a:r>
          </a:p>
          <a:p>
            <a:pPr lvl="2" eaLnBrk="1" hangingPunct="1">
              <a:lnSpc>
                <a:spcPct val="90000"/>
              </a:lnSpc>
              <a:defRPr/>
            </a:pPr>
            <a:r>
              <a:rPr lang="fr-FR" dirty="0" smtClean="0"/>
              <a:t>Les AP se connectent au réseau filaire par le biais du système de distribution par câble (DS </a:t>
            </a:r>
            <a:r>
              <a:rPr lang="fr-FR" dirty="0" smtClean="0">
                <a:sym typeface="Wingdings" panose="05000000000000000000" pitchFamily="2" charset="2"/>
              </a:rPr>
              <a:t> </a:t>
            </a:r>
            <a:r>
              <a:rPr lang="fr-FR" dirty="0" smtClean="0"/>
              <a:t>Ethernet).</a:t>
            </a:r>
            <a:endParaRPr lang="fr-BE" altLang="fr-FR" dirty="0" smtClean="0"/>
          </a:p>
          <a:p>
            <a:pPr lvl="2" eaLnBrk="1" hangingPunct="1">
              <a:lnSpc>
                <a:spcPct val="90000"/>
              </a:lnSpc>
              <a:defRPr/>
            </a:pPr>
            <a:r>
              <a:rPr lang="fr-BE" altLang="fr-FR" dirty="0" smtClean="0"/>
              <a:t>La zone de couverture d’un IBSS et d’un BSS est appelée Basic Service Area (BSA).</a:t>
            </a:r>
            <a:endParaRPr lang="fr-FR" altLang="fr-FR" dirty="0" smtClean="0"/>
          </a:p>
          <a:p>
            <a:pPr>
              <a:defRPr/>
            </a:pPr>
            <a:endParaRPr lang="fr-FR" dirty="0"/>
          </a:p>
        </p:txBody>
      </p:sp>
      <p:sp>
        <p:nvSpPr>
          <p:cNvPr id="8" name="Espace réservé du texte 2"/>
          <p:cNvSpPr txBox="1">
            <a:spLocks/>
          </p:cNvSpPr>
          <p:nvPr/>
        </p:nvSpPr>
        <p:spPr bwMode="auto">
          <a:xfrm>
            <a:off x="-323850" y="4237038"/>
            <a:ext cx="50403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lvl="1" eaLnBrk="1" hangingPunct="1">
              <a:lnSpc>
                <a:spcPct val="90000"/>
              </a:lnSpc>
              <a:defRPr/>
            </a:pPr>
            <a:r>
              <a:rPr lang="fr-BE" altLang="fr-FR" sz="2000" kern="0" dirty="0" smtClean="0">
                <a:solidFill>
                  <a:srgbClr val="0070C0"/>
                </a:solidFill>
              </a:rPr>
              <a:t>BSSID</a:t>
            </a:r>
          </a:p>
          <a:p>
            <a:pPr lvl="2" eaLnBrk="1" hangingPunct="1">
              <a:lnSpc>
                <a:spcPct val="90000"/>
              </a:lnSpc>
              <a:defRPr/>
            </a:pPr>
            <a:r>
              <a:rPr lang="fr-FR" altLang="fr-FR" sz="1800" kern="0" dirty="0"/>
              <a:t>C</a:t>
            </a:r>
            <a:r>
              <a:rPr lang="fr-FR" altLang="fr-FR" sz="1800" kern="0" dirty="0" smtClean="0"/>
              <a:t>haque </a:t>
            </a:r>
            <a:r>
              <a:rPr lang="fr-FR" altLang="fr-FR" sz="1800" kern="0" dirty="0"/>
              <a:t>ensemble BSS est identifié de manière unique par l’adresse MAC de </a:t>
            </a:r>
            <a:r>
              <a:rPr lang="fr-FR" altLang="fr-FR" sz="1800" kern="0" dirty="0" smtClean="0"/>
              <a:t>l’AP.</a:t>
            </a:r>
            <a:endParaRPr lang="fr-FR" altLang="fr-FR" sz="1800" kern="0" dirty="0"/>
          </a:p>
          <a:p>
            <a:pPr lvl="2" eaLnBrk="1" hangingPunct="1">
              <a:lnSpc>
                <a:spcPct val="90000"/>
              </a:lnSpc>
              <a:defRPr/>
            </a:pPr>
            <a:r>
              <a:rPr lang="fr-FR" altLang="fr-FR" sz="1800" kern="0" dirty="0" smtClean="0"/>
              <a:t>On </a:t>
            </a:r>
            <a:r>
              <a:rPr lang="fr-FR" altLang="fr-FR" sz="1800" kern="0" dirty="0"/>
              <a:t>parle alors d'identifiant BSSID (Basic Service Set Identifier</a:t>
            </a:r>
            <a:r>
              <a:rPr lang="fr-FR" altLang="fr-FR" sz="1800" kern="0" dirty="0" smtClean="0"/>
              <a:t>).</a:t>
            </a:r>
            <a:endParaRPr lang="fr-FR" altLang="fr-FR" sz="1800" kern="0" dirty="0"/>
          </a:p>
          <a:p>
            <a:pPr lvl="2" eaLnBrk="1" hangingPunct="1">
              <a:lnSpc>
                <a:spcPct val="90000"/>
              </a:lnSpc>
              <a:defRPr/>
            </a:pPr>
            <a:endParaRPr lang="fr-BE" altLang="fr-FR" sz="2000" kern="0" dirty="0" smtClean="0">
              <a:solidFill>
                <a:schemeClr val="accent2"/>
              </a:solidFill>
            </a:endParaRPr>
          </a:p>
          <a:p>
            <a:pPr>
              <a:defRPr/>
            </a:pPr>
            <a:endParaRPr lang="fr-FR" kern="0"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521</a:t>
            </a:fld>
            <a:endParaRPr lang="fr-BE" dirty="0"/>
          </a:p>
        </p:txBody>
      </p:sp>
      <p:sp>
        <p:nvSpPr>
          <p:cNvPr id="9"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Topologie sans fil</a:t>
            </a:r>
          </a:p>
        </p:txBody>
      </p:sp>
    </p:spTree>
    <p:extLst>
      <p:ext uri="{BB962C8B-B14F-4D97-AF65-F5344CB8AC3E}">
        <p14:creationId xmlns:p14="http://schemas.microsoft.com/office/powerpoint/2010/main" val="577701520"/>
      </p:ext>
    </p:extLst>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979712" y="3861048"/>
            <a:ext cx="5495763" cy="2319001"/>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44" name="Espace réservé du texte 2"/>
          <p:cNvSpPr>
            <a:spLocks noGrp="1"/>
          </p:cNvSpPr>
          <p:nvPr>
            <p:ph type="body" sz="half" idx="1"/>
          </p:nvPr>
        </p:nvSpPr>
        <p:spPr>
          <a:xfrm>
            <a:off x="457200" y="1600200"/>
            <a:ext cx="8229600" cy="3341688"/>
          </a:xfrm>
        </p:spPr>
        <p:txBody>
          <a:bodyPr/>
          <a:lstStyle/>
          <a:p>
            <a:pPr eaLnBrk="1" hangingPunct="1">
              <a:lnSpc>
                <a:spcPct val="90000"/>
              </a:lnSpc>
            </a:pPr>
            <a:r>
              <a:rPr lang="fr-BE" altLang="fr-FR" dirty="0" smtClean="0">
                <a:solidFill>
                  <a:schemeClr val="accent6">
                    <a:lumMod val="75000"/>
                  </a:schemeClr>
                </a:solidFill>
              </a:rPr>
              <a:t>Mode infrastructure (2)</a:t>
            </a:r>
          </a:p>
          <a:p>
            <a:pPr lvl="1" eaLnBrk="1" hangingPunct="1"/>
            <a:r>
              <a:rPr lang="fr-BE" altLang="fr-FR" dirty="0" smtClean="0">
                <a:solidFill>
                  <a:srgbClr val="0070C0"/>
                </a:solidFill>
              </a:rPr>
              <a:t>ESS : Extended Service Set</a:t>
            </a:r>
          </a:p>
          <a:p>
            <a:pPr lvl="2" eaLnBrk="1" hangingPunct="1"/>
            <a:r>
              <a:rPr lang="fr-BE" altLang="fr-FR" dirty="0" smtClean="0"/>
              <a:t>Eventail de services étendu : réunion de plusieurs BSS par un DS commun.</a:t>
            </a:r>
          </a:p>
          <a:p>
            <a:pPr lvl="2" eaLnBrk="1" hangingPunct="1"/>
            <a:r>
              <a:rPr lang="fr-BE" altLang="fr-FR" dirty="0" smtClean="0"/>
              <a:t>Permet d’étendre la zone de couverture d’un BSS en utilisant plusieurs AP (ESA : Extended Service Area).</a:t>
            </a:r>
          </a:p>
          <a:p>
            <a:endParaRPr lang="fr-FR" altLang="fr-FR" dirty="0" smtClean="0"/>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Topologie sans fil</a:t>
            </a:r>
          </a:p>
        </p:txBody>
      </p:sp>
    </p:spTree>
    <p:extLst>
      <p:ext uri="{BB962C8B-B14F-4D97-AF65-F5344CB8AC3E}">
        <p14:creationId xmlns:p14="http://schemas.microsoft.com/office/powerpoint/2010/main" val="3317132564"/>
      </p:ext>
    </p:extLst>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fr-FR" altLang="fr-FR" smtClean="0"/>
              <a:t>Topologies sans fil</a:t>
            </a:r>
          </a:p>
        </p:txBody>
      </p:sp>
      <p:sp>
        <p:nvSpPr>
          <p:cNvPr id="54276" name="Rectangle 3"/>
          <p:cNvSpPr>
            <a:spLocks noGrp="1" noChangeArrowheads="1"/>
          </p:cNvSpPr>
          <p:nvPr>
            <p:ph type="body" idx="1"/>
          </p:nvPr>
        </p:nvSpPr>
        <p:spPr>
          <a:xfrm>
            <a:off x="457200" y="1600200"/>
            <a:ext cx="8229600" cy="4924425"/>
          </a:xfrm>
        </p:spPr>
        <p:txBody>
          <a:bodyPr/>
          <a:lstStyle/>
          <a:p>
            <a:pPr eaLnBrk="1" hangingPunct="1">
              <a:lnSpc>
                <a:spcPct val="90000"/>
              </a:lnSpc>
              <a:defRPr/>
            </a:pPr>
            <a:r>
              <a:rPr lang="fr-BE" altLang="fr-FR" dirty="0">
                <a:solidFill>
                  <a:srgbClr val="FF6600"/>
                </a:solidFill>
              </a:rPr>
              <a:t>Mode infrastructure </a:t>
            </a:r>
            <a:r>
              <a:rPr lang="fr-BE" altLang="fr-FR" dirty="0" smtClean="0">
                <a:solidFill>
                  <a:srgbClr val="FF6600"/>
                </a:solidFill>
              </a:rPr>
              <a:t>(3)</a:t>
            </a:r>
            <a:endParaRPr lang="fr-BE" altLang="fr-FR" dirty="0">
              <a:solidFill>
                <a:srgbClr val="FF6600"/>
              </a:solidFill>
            </a:endParaRPr>
          </a:p>
          <a:p>
            <a:pPr lvl="1" eaLnBrk="1" hangingPunct="1">
              <a:lnSpc>
                <a:spcPct val="90000"/>
              </a:lnSpc>
              <a:defRPr/>
            </a:pPr>
            <a:r>
              <a:rPr lang="fr-BE" altLang="fr-FR" dirty="0" smtClean="0">
                <a:solidFill>
                  <a:srgbClr val="0070C0"/>
                </a:solidFill>
              </a:rPr>
              <a:t>ESS : Extended Service Set</a:t>
            </a:r>
            <a:endParaRPr lang="fr-FR" altLang="fr-FR" dirty="0" smtClean="0">
              <a:solidFill>
                <a:srgbClr val="0070C0"/>
              </a:solidFill>
            </a:endParaRPr>
          </a:p>
          <a:p>
            <a:pPr lvl="2" eaLnBrk="1" hangingPunct="1">
              <a:lnSpc>
                <a:spcPct val="90000"/>
              </a:lnSpc>
              <a:defRPr/>
            </a:pPr>
            <a:r>
              <a:rPr lang="fr-BE" altLang="fr-FR" dirty="0" smtClean="0">
                <a:solidFill>
                  <a:schemeClr val="accent5">
                    <a:lumMod val="75000"/>
                  </a:schemeClr>
                </a:solidFill>
              </a:rPr>
              <a:t>Système de distribution commun</a:t>
            </a:r>
          </a:p>
          <a:p>
            <a:pPr lvl="3" eaLnBrk="1" hangingPunct="1">
              <a:lnSpc>
                <a:spcPct val="90000"/>
              </a:lnSpc>
              <a:defRPr/>
            </a:pPr>
            <a:r>
              <a:rPr lang="fr-BE" altLang="fr-FR" dirty="0" smtClean="0"/>
              <a:t>Le système de distribution (DS) permet la mobilité </a:t>
            </a:r>
          </a:p>
          <a:p>
            <a:pPr lvl="4" eaLnBrk="1" hangingPunct="1">
              <a:lnSpc>
                <a:spcPct val="90000"/>
              </a:lnSpc>
              <a:defRPr/>
            </a:pPr>
            <a:r>
              <a:rPr lang="fr-BE" altLang="fr-FR" dirty="0" smtClean="0"/>
              <a:t>En transmettant au bon point d’accès les trames qu’il doit délivrer.</a:t>
            </a:r>
          </a:p>
          <a:p>
            <a:pPr lvl="4" eaLnBrk="1" hangingPunct="1">
              <a:lnSpc>
                <a:spcPct val="90000"/>
              </a:lnSpc>
              <a:defRPr/>
            </a:pPr>
            <a:r>
              <a:rPr lang="fr-BE" altLang="fr-FR" dirty="0" smtClean="0"/>
              <a:t>En permettant à plusieurs points d’accès d’apparaître en tant qu’ensemble de services de base unique</a:t>
            </a:r>
          </a:p>
          <a:p>
            <a:pPr lvl="2" eaLnBrk="1" hangingPunct="1">
              <a:lnSpc>
                <a:spcPct val="90000"/>
              </a:lnSpc>
              <a:defRPr/>
            </a:pPr>
            <a:r>
              <a:rPr lang="fr-BE" altLang="fr-FR" dirty="0" smtClean="0">
                <a:solidFill>
                  <a:schemeClr val="accent5">
                    <a:lumMod val="75000"/>
                  </a:schemeClr>
                </a:solidFill>
              </a:rPr>
              <a:t>Itinérance (</a:t>
            </a:r>
            <a:r>
              <a:rPr lang="fr-BE" altLang="fr-FR" dirty="0" err="1" smtClean="0">
                <a:solidFill>
                  <a:schemeClr val="accent5">
                    <a:lumMod val="75000"/>
                  </a:schemeClr>
                </a:solidFill>
              </a:rPr>
              <a:t>roaming</a:t>
            </a:r>
            <a:r>
              <a:rPr lang="fr-BE" altLang="fr-FR" dirty="0" smtClean="0">
                <a:solidFill>
                  <a:schemeClr val="accent5">
                    <a:lumMod val="75000"/>
                  </a:schemeClr>
                </a:solidFill>
              </a:rPr>
              <a:t>)</a:t>
            </a:r>
          </a:p>
          <a:p>
            <a:pPr lvl="3" eaLnBrk="1" hangingPunct="1">
              <a:lnSpc>
                <a:spcPct val="90000"/>
              </a:lnSpc>
              <a:defRPr/>
            </a:pPr>
            <a:r>
              <a:rPr lang="fr-BE" altLang="fr-FR" dirty="0" smtClean="0"/>
              <a:t>Souvent un ESS comprend un SSID commun </a:t>
            </a:r>
          </a:p>
          <a:p>
            <a:pPr marL="1371600" lvl="3" indent="0" eaLnBrk="1" hangingPunct="1">
              <a:lnSpc>
                <a:spcPct val="90000"/>
              </a:lnSpc>
              <a:buFontTx/>
              <a:buNone/>
              <a:defRPr/>
            </a:pPr>
            <a:r>
              <a:rPr lang="fr-BE" altLang="fr-FR" dirty="0" smtClean="0">
                <a:sym typeface="Wingdings" panose="05000000000000000000" pitchFamily="2" charset="2"/>
              </a:rPr>
              <a:t> </a:t>
            </a:r>
            <a:r>
              <a:rPr lang="fr-BE" altLang="fr-FR" dirty="0" smtClean="0"/>
              <a:t>permet à un utilisateur de passer d’un point d’accès à un autre en restant connecté</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523</a:t>
            </a:fld>
            <a:endParaRPr lang="fr-BE" dirty="0"/>
          </a:p>
        </p:txBody>
      </p:sp>
    </p:spTree>
    <p:extLst>
      <p:ext uri="{BB962C8B-B14F-4D97-AF65-F5344CB8AC3E}">
        <p14:creationId xmlns:p14="http://schemas.microsoft.com/office/powerpoint/2010/main" val="4011849709"/>
      </p:ext>
    </p:extLst>
  </p:cSld>
  <p:clrMapOvr>
    <a:masterClrMapping/>
  </p:clrMapOvr>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fr-FR" altLang="fr-FR" smtClean="0"/>
              <a:t>Topologies sans fil</a:t>
            </a:r>
          </a:p>
        </p:txBody>
      </p:sp>
      <p:sp>
        <p:nvSpPr>
          <p:cNvPr id="37892" name="Rectangle 3"/>
          <p:cNvSpPr>
            <a:spLocks noGrp="1" noChangeArrowheads="1"/>
          </p:cNvSpPr>
          <p:nvPr>
            <p:ph type="body" idx="1"/>
          </p:nvPr>
        </p:nvSpPr>
        <p:spPr/>
        <p:txBody>
          <a:bodyPr/>
          <a:lstStyle/>
          <a:p>
            <a:pPr eaLnBrk="1" hangingPunct="1"/>
            <a:r>
              <a:rPr lang="fr-BE" altLang="fr-FR" dirty="0" smtClean="0">
                <a:solidFill>
                  <a:srgbClr val="FF6600"/>
                </a:solidFill>
              </a:rPr>
              <a:t>Mode infrastructure (4)</a:t>
            </a:r>
          </a:p>
          <a:p>
            <a:pPr lvl="1" eaLnBrk="1" hangingPunct="1"/>
            <a:r>
              <a:rPr lang="fr-BE" altLang="fr-FR" dirty="0" smtClean="0">
                <a:solidFill>
                  <a:srgbClr val="0070C0"/>
                </a:solidFill>
              </a:rPr>
              <a:t>ESS : Extended Service Set</a:t>
            </a:r>
            <a:endParaRPr lang="fr-FR" altLang="fr-FR" dirty="0" smtClean="0">
              <a:solidFill>
                <a:srgbClr val="0070C0"/>
              </a:solidFill>
            </a:endParaRPr>
          </a:p>
          <a:p>
            <a:pPr lvl="2" eaLnBrk="1" hangingPunct="1"/>
            <a:r>
              <a:rPr lang="fr-BE" altLang="fr-FR" dirty="0" smtClean="0">
                <a:solidFill>
                  <a:schemeClr val="accent5">
                    <a:lumMod val="75000"/>
                  </a:schemeClr>
                </a:solidFill>
              </a:rPr>
              <a:t>Cellules</a:t>
            </a:r>
          </a:p>
          <a:p>
            <a:pPr lvl="3" eaLnBrk="1" hangingPunct="1"/>
            <a:r>
              <a:rPr lang="fr-BE" altLang="fr-FR" dirty="0" smtClean="0"/>
              <a:t>Les cellules représentent la zone de couverture fournie par un seul canal. </a:t>
            </a:r>
          </a:p>
          <a:p>
            <a:pPr lvl="3" eaLnBrk="1" hangingPunct="1"/>
            <a:r>
              <a:rPr lang="fr-BE" altLang="fr-FR" dirty="0" smtClean="0"/>
              <a:t>Un éventail de services étendus doit présenter un chevauchement de 10 à 15 % entre les cellules d’une zone de services étendus. </a:t>
            </a:r>
          </a:p>
          <a:p>
            <a:pPr lvl="2" eaLnBrk="1" hangingPunct="1"/>
            <a:r>
              <a:rPr lang="fr-BE" altLang="fr-FR" dirty="0" smtClean="0">
                <a:solidFill>
                  <a:schemeClr val="accent5">
                    <a:lumMod val="75000"/>
                  </a:schemeClr>
                </a:solidFill>
              </a:rPr>
              <a:t>Multi-SSID</a:t>
            </a:r>
          </a:p>
          <a:p>
            <a:pPr lvl="3" eaLnBrk="1" hangingPunct="1"/>
            <a:r>
              <a:rPr lang="fr-FR" altLang="fr-FR" dirty="0" smtClean="0"/>
              <a:t>Autorise la constitution de réseaux sans fil virtuels cloisonnés</a:t>
            </a:r>
          </a:p>
          <a:p>
            <a:pPr lvl="3" eaLnBrk="1" hangingPunct="1"/>
            <a:r>
              <a:rPr lang="fr-FR" altLang="fr-FR" dirty="0" smtClean="0"/>
              <a:t>Plusieurs identifiants SSID peuvent être utilisés afin d'isoler les niveaux d'accès réseau.</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524</a:t>
            </a:fld>
            <a:endParaRPr lang="fr-BE" dirty="0"/>
          </a:p>
        </p:txBody>
      </p:sp>
    </p:spTree>
    <p:extLst>
      <p:ext uri="{BB962C8B-B14F-4D97-AF65-F5344CB8AC3E}">
        <p14:creationId xmlns:p14="http://schemas.microsoft.com/office/powerpoint/2010/main" val="3953495550"/>
      </p:ext>
    </p:extLst>
  </p:cSld>
  <p:clrMapOvr>
    <a:masterClrMapping/>
  </p:clrMapOvr>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5" name="Object 2"/>
          <p:cNvGraphicFramePr>
            <a:graphicFrameLocks noGrp="1" noChangeAspect="1"/>
          </p:cNvGraphicFramePr>
          <p:nvPr>
            <p:ph sz="half" idx="2"/>
            <p:extLst/>
          </p:nvPr>
        </p:nvGraphicFramePr>
        <p:xfrm>
          <a:off x="1835696" y="3140968"/>
          <a:ext cx="5378111" cy="3024336"/>
        </p:xfrm>
        <a:graphic>
          <a:graphicData uri="http://schemas.openxmlformats.org/presentationml/2006/ole">
            <mc:AlternateContent xmlns:mc="http://schemas.openxmlformats.org/markup-compatibility/2006">
              <mc:Choice xmlns:v="urn:schemas-microsoft-com:vml" Requires="v">
                <p:oleObj spid="_x0000_s9245" name="Image bitmap" r:id="rId3" imgW="3371429" imgH="1895238" progId="Paint.Picture">
                  <p:embed/>
                </p:oleObj>
              </mc:Choice>
              <mc:Fallback>
                <p:oleObj name="Image bitmap" r:id="rId3" imgW="3371429" imgH="18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3140968"/>
                        <a:ext cx="5378111" cy="3024336"/>
                      </a:xfrm>
                      <a:prstGeom prst="rect">
                        <a:avLst/>
                      </a:prstGeom>
                      <a:noFill/>
                      <a:ln>
                        <a:noFill/>
                      </a:ln>
                      <a:effectLst/>
                      <a:extLst/>
                    </p:spPr>
                  </p:pic>
                </p:oleObj>
              </mc:Fallback>
            </mc:AlternateContent>
          </a:graphicData>
        </a:graphic>
      </p:graphicFrame>
      <p:sp>
        <p:nvSpPr>
          <p:cNvPr id="38917" name="Rectangle 4"/>
          <p:cNvSpPr>
            <a:spLocks noGrp="1" noChangeArrowheads="1"/>
          </p:cNvSpPr>
          <p:nvPr>
            <p:ph type="body" sz="half" idx="1"/>
          </p:nvPr>
        </p:nvSpPr>
        <p:spPr>
          <a:xfrm>
            <a:off x="457200" y="1600200"/>
            <a:ext cx="8229600" cy="1973263"/>
          </a:xfrm>
        </p:spPr>
        <p:txBody>
          <a:bodyPr/>
          <a:lstStyle/>
          <a:p>
            <a:pPr eaLnBrk="1" hangingPunct="1">
              <a:lnSpc>
                <a:spcPct val="80000"/>
              </a:lnSpc>
            </a:pPr>
            <a:r>
              <a:rPr lang="fr-BE" altLang="fr-FR" dirty="0" smtClean="0">
                <a:solidFill>
                  <a:schemeClr val="accent6">
                    <a:lumMod val="75000"/>
                  </a:schemeClr>
                </a:solidFill>
              </a:rPr>
              <a:t>Mode bridge</a:t>
            </a:r>
          </a:p>
          <a:p>
            <a:pPr lvl="1" eaLnBrk="1" hangingPunct="1">
              <a:lnSpc>
                <a:spcPct val="80000"/>
              </a:lnSpc>
            </a:pPr>
            <a:r>
              <a:rPr lang="fr-FR" altLang="fr-FR" dirty="0" smtClean="0"/>
              <a:t>Permet de connecter deux réseaux filaires via un réseau sans fil à l'aide de deux AP</a:t>
            </a:r>
          </a:p>
          <a:p>
            <a:pPr lvl="1" eaLnBrk="1" hangingPunct="1">
              <a:lnSpc>
                <a:spcPct val="80000"/>
              </a:lnSpc>
            </a:pPr>
            <a:r>
              <a:rPr lang="fr-FR" altLang="fr-FR" dirty="0" smtClean="0"/>
              <a:t>Aucun client ne peut s’associer à un AP en mode bridge</a:t>
            </a:r>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525</a:t>
            </a:fld>
            <a:endParaRPr lang="fr-BE" dirty="0"/>
          </a:p>
        </p:txBody>
      </p:sp>
      <p:sp>
        <p:nvSpPr>
          <p:cNvPr id="7"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Topologie sans fil</a:t>
            </a:r>
          </a:p>
        </p:txBody>
      </p:sp>
    </p:spTree>
    <p:extLst>
      <p:ext uri="{BB962C8B-B14F-4D97-AF65-F5344CB8AC3E}">
        <p14:creationId xmlns:p14="http://schemas.microsoft.com/office/powerpoint/2010/main" val="2402641449"/>
      </p:ext>
    </p:extLst>
  </p:cSld>
  <p:clrMapOvr>
    <a:masterClrMapping/>
  </p:clrMapOvr>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re 1"/>
          <p:cNvSpPr>
            <a:spLocks noGrp="1"/>
          </p:cNvSpPr>
          <p:nvPr>
            <p:ph type="title"/>
          </p:nvPr>
        </p:nvSpPr>
        <p:spPr/>
        <p:txBody>
          <a:bodyPr/>
          <a:lstStyle/>
          <a:p>
            <a:r>
              <a:rPr lang="fr-FR" altLang="fr-FR" smtClean="0"/>
              <a:t>Topologies sans fil</a:t>
            </a:r>
          </a:p>
        </p:txBody>
      </p:sp>
      <p:sp>
        <p:nvSpPr>
          <p:cNvPr id="39939" name="Espace réservé du contenu 2"/>
          <p:cNvSpPr>
            <a:spLocks noGrp="1"/>
          </p:cNvSpPr>
          <p:nvPr>
            <p:ph idx="1"/>
          </p:nvPr>
        </p:nvSpPr>
        <p:spPr>
          <a:xfrm>
            <a:off x="457200" y="1600200"/>
            <a:ext cx="8229600" cy="2405063"/>
          </a:xfrm>
        </p:spPr>
        <p:txBody>
          <a:bodyPr/>
          <a:lstStyle/>
          <a:p>
            <a:r>
              <a:rPr lang="fr-FR" altLang="fr-FR" sz="2700" dirty="0" smtClean="0">
                <a:solidFill>
                  <a:schemeClr val="accent6">
                    <a:lumMod val="75000"/>
                  </a:schemeClr>
                </a:solidFill>
              </a:rPr>
              <a:t>Architecture de gestion du cloud Cisco </a:t>
            </a:r>
            <a:r>
              <a:rPr lang="fr-FR" altLang="fr-FR" sz="2700" dirty="0" err="1" smtClean="0">
                <a:solidFill>
                  <a:schemeClr val="accent6">
                    <a:lumMod val="75000"/>
                  </a:schemeClr>
                </a:solidFill>
              </a:rPr>
              <a:t>Meraki</a:t>
            </a:r>
            <a:r>
              <a:rPr lang="fr-FR" altLang="fr-FR" sz="2700" dirty="0" smtClean="0">
                <a:solidFill>
                  <a:schemeClr val="accent6">
                    <a:lumMod val="75000"/>
                  </a:schemeClr>
                </a:solidFill>
              </a:rPr>
              <a:t> (1)</a:t>
            </a:r>
          </a:p>
        </p:txBody>
      </p:sp>
      <p:pic>
        <p:nvPicPr>
          <p:cNvPr id="39941" name="Picture 2" descr="http://atcombts.com/wp-content/uploads/2013/08/Meraki-Cloud-Management-Architec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39" y="2060848"/>
            <a:ext cx="6439001" cy="38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1259632" y="5949860"/>
            <a:ext cx="5118709" cy="215444"/>
          </a:xfrm>
          <a:prstGeom prst="rect">
            <a:avLst/>
          </a:prstGeom>
          <a:noFill/>
        </p:spPr>
        <p:txBody>
          <a:bodyPr wrap="none" rtlCol="0">
            <a:spAutoFit/>
          </a:bodyPr>
          <a:lstStyle/>
          <a:p>
            <a:r>
              <a:rPr lang="fr-FR" sz="800" dirty="0" smtClean="0"/>
              <a:t>Source de l’image : </a:t>
            </a:r>
            <a:r>
              <a:rPr lang="fr-FR" altLang="fr-FR" sz="800" dirty="0"/>
              <a:t>http://</a:t>
            </a:r>
            <a:r>
              <a:rPr lang="fr-FR" altLang="fr-FR" sz="800" dirty="0" smtClean="0"/>
              <a:t>cdn.shopify.com/s/files/1/0190/5972/products/Meraki_Cloud_Controlled_wireless_large.jpg?v=1380025777</a:t>
            </a:r>
            <a:endParaRPr lang="fr-FR" altLang="fr-FR" sz="800"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526</a:t>
            </a:fld>
            <a:endParaRPr lang="fr-BE" dirty="0"/>
          </a:p>
        </p:txBody>
      </p:sp>
    </p:spTree>
    <p:extLst>
      <p:ext uri="{BB962C8B-B14F-4D97-AF65-F5344CB8AC3E}">
        <p14:creationId xmlns:p14="http://schemas.microsoft.com/office/powerpoint/2010/main" val="3335152448"/>
      </p:ext>
    </p:extLst>
  </p:cSld>
  <p:clrMapOvr>
    <a:masterClrMapping/>
  </p:clrMapOvr>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re 1"/>
          <p:cNvSpPr>
            <a:spLocks noGrp="1"/>
          </p:cNvSpPr>
          <p:nvPr>
            <p:ph type="title"/>
          </p:nvPr>
        </p:nvSpPr>
        <p:spPr/>
        <p:txBody>
          <a:bodyPr/>
          <a:lstStyle/>
          <a:p>
            <a:r>
              <a:rPr lang="fr-FR" altLang="fr-FR" smtClean="0"/>
              <a:t>Topologies sans fil</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Architecture de gestion du cloud Cisco </a:t>
            </a:r>
            <a:r>
              <a:rPr lang="fr-FR" dirty="0" err="1" smtClean="0">
                <a:solidFill>
                  <a:schemeClr val="accent6">
                    <a:lumMod val="75000"/>
                  </a:schemeClr>
                </a:solidFill>
              </a:rPr>
              <a:t>Meraki</a:t>
            </a:r>
            <a:r>
              <a:rPr lang="fr-FR" dirty="0" smtClean="0">
                <a:solidFill>
                  <a:schemeClr val="accent6">
                    <a:lumMod val="75000"/>
                  </a:schemeClr>
                </a:solidFill>
              </a:rPr>
              <a:t> (2)</a:t>
            </a:r>
          </a:p>
          <a:p>
            <a:pPr lvl="1">
              <a:defRPr/>
            </a:pPr>
            <a:r>
              <a:rPr lang="fr-FR" dirty="0" smtClean="0">
                <a:solidFill>
                  <a:srgbClr val="0070C0"/>
                </a:solidFill>
              </a:rPr>
              <a:t>Les AP sont gérés de manière centralisée à partir d‘un contrôleur situé dans le Cloud</a:t>
            </a:r>
          </a:p>
          <a:p>
            <a:pPr lvl="2">
              <a:defRPr/>
            </a:pPr>
            <a:r>
              <a:rPr lang="fr-FR" dirty="0" smtClean="0"/>
              <a:t>Avantages des contrôleurs sans en payer le coût et la complexité.</a:t>
            </a:r>
          </a:p>
          <a:p>
            <a:pPr lvl="1">
              <a:defRPr/>
            </a:pPr>
            <a:r>
              <a:rPr lang="fr-FR" dirty="0" smtClean="0">
                <a:solidFill>
                  <a:srgbClr val="0070C0"/>
                </a:solidFill>
              </a:rPr>
              <a:t>Trafic utilisateur</a:t>
            </a:r>
          </a:p>
          <a:p>
            <a:pPr lvl="2">
              <a:defRPr/>
            </a:pPr>
            <a:r>
              <a:rPr lang="fr-FR" dirty="0" smtClean="0"/>
              <a:t>Seules les données de gestion circulent au sein de l'infrastructure cloud, pas le trafic utilisateur.</a:t>
            </a:r>
          </a:p>
          <a:p>
            <a:pPr lvl="1">
              <a:defRPr/>
            </a:pPr>
            <a:r>
              <a:rPr lang="fr-FR" dirty="0" smtClean="0">
                <a:solidFill>
                  <a:srgbClr val="0070C0"/>
                </a:solidFill>
              </a:rPr>
              <a:t>Perte de l’accès au cloud?</a:t>
            </a:r>
          </a:p>
          <a:p>
            <a:pPr lvl="2">
              <a:defRPr/>
            </a:pPr>
            <a:r>
              <a:rPr lang="fr-FR" dirty="0"/>
              <a:t>L</a:t>
            </a:r>
            <a:r>
              <a:rPr lang="fr-FR" dirty="0" smtClean="0"/>
              <a:t>e réseau continue de fonctionner normalement (authentification, règles de pare-feu actives, trafic normal, …).</a:t>
            </a:r>
          </a:p>
          <a:p>
            <a:pPr lvl="2">
              <a:defRPr/>
            </a:pPr>
            <a:r>
              <a:rPr lang="fr-FR" dirty="0" smtClean="0"/>
              <a:t>Les fonctions de gestion sont interrompues (rapports, statistiques, configuration).</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527</a:t>
            </a:fld>
            <a:endParaRPr lang="fr-BE" dirty="0"/>
          </a:p>
        </p:txBody>
      </p:sp>
    </p:spTree>
    <p:extLst>
      <p:ext uri="{BB962C8B-B14F-4D97-AF65-F5344CB8AC3E}">
        <p14:creationId xmlns:p14="http://schemas.microsoft.com/office/powerpoint/2010/main" val="3759259094"/>
      </p:ext>
    </p:extLst>
  </p:cSld>
  <p:clrMapOvr>
    <a:masterClrMapping/>
  </p:clrMapOvr>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Espace réservé du texte 5"/>
          <p:cNvSpPr>
            <a:spLocks noGrp="1"/>
          </p:cNvSpPr>
          <p:nvPr>
            <p:ph type="body" sz="half" idx="1"/>
          </p:nvPr>
        </p:nvSpPr>
        <p:spPr/>
        <p:txBody>
          <a:bodyPr/>
          <a:lstStyle/>
          <a:p>
            <a:endParaRPr lang="fr-FR" altLang="fr-FR" smtClean="0"/>
          </a:p>
        </p:txBody>
      </p:sp>
      <p:sp>
        <p:nvSpPr>
          <p:cNvPr id="7" name="Espace réservé du contenu 6"/>
          <p:cNvSpPr>
            <a:spLocks noGrp="1"/>
          </p:cNvSpPr>
          <p:nvPr>
            <p:ph sz="half" idx="2"/>
          </p:nvPr>
        </p:nvSpPr>
        <p:spPr>
          <a:xfrm>
            <a:off x="457200" y="3938589"/>
            <a:ext cx="8229600" cy="1794667"/>
          </a:xfrm>
        </p:spPr>
        <p:txBody>
          <a:bodyPr>
            <a:normAutofit/>
          </a:bodyPr>
          <a:lstStyle/>
          <a:p>
            <a:pPr>
              <a:defRPr/>
            </a:pPr>
            <a:r>
              <a:rPr lang="fr-FR" sz="2200" dirty="0">
                <a:solidFill>
                  <a:srgbClr val="0070C0"/>
                </a:solidFill>
              </a:rPr>
              <a:t>Frame Control (Contrôle de trame) </a:t>
            </a:r>
          </a:p>
          <a:p>
            <a:pPr lvl="1">
              <a:defRPr/>
            </a:pPr>
            <a:r>
              <a:rPr lang="fr-FR" sz="1800" dirty="0"/>
              <a:t>I</a:t>
            </a:r>
            <a:r>
              <a:rPr lang="fr-FR" sz="1800" dirty="0" smtClean="0"/>
              <a:t>dentifie </a:t>
            </a:r>
            <a:r>
              <a:rPr lang="fr-FR" sz="1800" dirty="0"/>
              <a:t>le type de trame sans fil (la version de protocole, le type de trame, le type d'adresse, les paramètres de sécurité, </a:t>
            </a:r>
            <a:r>
              <a:rPr lang="fr-FR" sz="1800" dirty="0" smtClean="0"/>
              <a:t>…).</a:t>
            </a:r>
            <a:endParaRPr lang="fr-FR" sz="1800" dirty="0"/>
          </a:p>
          <a:p>
            <a:pPr>
              <a:defRPr/>
            </a:pPr>
            <a:r>
              <a:rPr lang="fr-FR" sz="2200" dirty="0">
                <a:solidFill>
                  <a:srgbClr val="0070C0"/>
                </a:solidFill>
              </a:rPr>
              <a:t>Duration (Durée) </a:t>
            </a:r>
          </a:p>
          <a:p>
            <a:pPr lvl="1">
              <a:defRPr/>
            </a:pPr>
            <a:r>
              <a:rPr lang="fr-FR" sz="1800" dirty="0"/>
              <a:t>I</a:t>
            </a:r>
            <a:r>
              <a:rPr lang="fr-FR" sz="1800" dirty="0" smtClean="0"/>
              <a:t>ndique </a:t>
            </a:r>
            <a:r>
              <a:rPr lang="fr-FR" sz="1800" dirty="0"/>
              <a:t>le délai nécessaire avant réception de la trame suivante. </a:t>
            </a:r>
          </a:p>
          <a:p>
            <a:pPr>
              <a:defRPr/>
            </a:pPr>
            <a:endParaRPr lang="fr-FR" dirty="0"/>
          </a:p>
        </p:txBody>
      </p:sp>
      <p:pic>
        <p:nvPicPr>
          <p:cNvPr id="41990" name="Picture 2" descr="http://www.karpok.com/Reseaux/Reseaux/wlan_files/Tram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557338"/>
            <a:ext cx="83248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528</a:t>
            </a:fld>
            <a:endParaRPr lang="fr-BE" dirty="0"/>
          </a:p>
        </p:txBody>
      </p:sp>
      <p:sp>
        <p:nvSpPr>
          <p:cNvPr id="9"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Trames 802.11</a:t>
            </a:r>
          </a:p>
        </p:txBody>
      </p:sp>
    </p:spTree>
    <p:extLst>
      <p:ext uri="{BB962C8B-B14F-4D97-AF65-F5344CB8AC3E}">
        <p14:creationId xmlns:p14="http://schemas.microsoft.com/office/powerpoint/2010/main" val="3514319057"/>
      </p:ext>
    </p:extLst>
  </p:cSld>
  <p:clrMapOvr>
    <a:masterClrMapping/>
  </p:clrMapOvr>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Espace réservé du texte 5"/>
          <p:cNvSpPr>
            <a:spLocks noGrp="1"/>
          </p:cNvSpPr>
          <p:nvPr>
            <p:ph type="body" sz="half" idx="1"/>
          </p:nvPr>
        </p:nvSpPr>
        <p:spPr/>
        <p:txBody>
          <a:bodyPr/>
          <a:lstStyle/>
          <a:p>
            <a:endParaRPr lang="fr-FR" altLang="fr-FR" smtClean="0"/>
          </a:p>
        </p:txBody>
      </p:sp>
      <p:sp>
        <p:nvSpPr>
          <p:cNvPr id="7" name="Espace réservé du contenu 6"/>
          <p:cNvSpPr>
            <a:spLocks noGrp="1"/>
          </p:cNvSpPr>
          <p:nvPr>
            <p:ph sz="half" idx="2"/>
          </p:nvPr>
        </p:nvSpPr>
        <p:spPr>
          <a:xfrm>
            <a:off x="457200" y="3938589"/>
            <a:ext cx="8229600" cy="2226716"/>
          </a:xfrm>
        </p:spPr>
        <p:txBody>
          <a:bodyPr>
            <a:normAutofit fontScale="47500" lnSpcReduction="20000"/>
          </a:bodyPr>
          <a:lstStyle/>
          <a:p>
            <a:pPr>
              <a:defRPr/>
            </a:pPr>
            <a:r>
              <a:rPr lang="fr-FR" sz="4200" dirty="0" smtClean="0">
                <a:solidFill>
                  <a:srgbClr val="0070C0"/>
                </a:solidFill>
              </a:rPr>
              <a:t>Address1 </a:t>
            </a:r>
          </a:p>
          <a:p>
            <a:pPr lvl="1">
              <a:defRPr/>
            </a:pPr>
            <a:r>
              <a:rPr lang="fr-FR" sz="3800" dirty="0"/>
              <a:t>C</a:t>
            </a:r>
            <a:r>
              <a:rPr lang="fr-FR" sz="3800" dirty="0" smtClean="0"/>
              <a:t>ontient généralement l'adresse MAC du périphérique sans fil de réception.</a:t>
            </a:r>
          </a:p>
          <a:p>
            <a:pPr>
              <a:defRPr/>
            </a:pPr>
            <a:r>
              <a:rPr lang="fr-FR" sz="4200" dirty="0" smtClean="0">
                <a:solidFill>
                  <a:srgbClr val="0070C0"/>
                </a:solidFill>
              </a:rPr>
              <a:t>Address2</a:t>
            </a:r>
          </a:p>
          <a:p>
            <a:pPr lvl="1">
              <a:defRPr/>
            </a:pPr>
            <a:r>
              <a:rPr lang="fr-FR" sz="3800" dirty="0"/>
              <a:t>C</a:t>
            </a:r>
            <a:r>
              <a:rPr lang="fr-FR" sz="3800" dirty="0" smtClean="0"/>
              <a:t>ontient généralement l'adresse MAC du périphérique sans fil d'émission.</a:t>
            </a:r>
          </a:p>
          <a:p>
            <a:pPr>
              <a:defRPr/>
            </a:pPr>
            <a:r>
              <a:rPr lang="fr-FR" sz="4200" dirty="0" smtClean="0">
                <a:solidFill>
                  <a:srgbClr val="0070C0"/>
                </a:solidFill>
              </a:rPr>
              <a:t>Address3</a:t>
            </a:r>
          </a:p>
          <a:p>
            <a:pPr lvl="1">
              <a:defRPr/>
            </a:pPr>
            <a:r>
              <a:rPr lang="fr-FR" sz="3800" dirty="0"/>
              <a:t>C</a:t>
            </a:r>
            <a:r>
              <a:rPr lang="fr-FR" sz="3800" dirty="0" smtClean="0"/>
              <a:t>ontient parfois l'adresse MAC de la destination, par exemple l'interface du routeur (passerelle par défaut) auquel le point d'accès est associé.</a:t>
            </a:r>
          </a:p>
          <a:p>
            <a:pPr>
              <a:defRPr/>
            </a:pPr>
            <a:endParaRPr lang="fr-FR" dirty="0"/>
          </a:p>
        </p:txBody>
      </p:sp>
      <p:pic>
        <p:nvPicPr>
          <p:cNvPr id="43014" name="Picture 2" descr="http://www.karpok.com/Reseaux/Reseaux/wlan_files/Tram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557338"/>
            <a:ext cx="83248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529</a:t>
            </a:fld>
            <a:endParaRPr lang="fr-BE" dirty="0"/>
          </a:p>
        </p:txBody>
      </p:sp>
      <p:sp>
        <p:nvSpPr>
          <p:cNvPr id="9"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Trames 802.11</a:t>
            </a:r>
          </a:p>
        </p:txBody>
      </p:sp>
    </p:spTree>
    <p:extLst>
      <p:ext uri="{BB962C8B-B14F-4D97-AF65-F5344CB8AC3E}">
        <p14:creationId xmlns:p14="http://schemas.microsoft.com/office/powerpoint/2010/main" val="38293548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8"/>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07950" y="2564904"/>
            <a:ext cx="8829675" cy="36004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3" name="Rectangle 3"/>
          <p:cNvSpPr>
            <a:spLocks noGrp="1" noChangeArrowheads="1"/>
          </p:cNvSpPr>
          <p:nvPr>
            <p:ph type="body" sz="half" idx="1"/>
          </p:nvPr>
        </p:nvSpPr>
        <p:spPr/>
        <p:txBody>
          <a:bodyPr/>
          <a:lstStyle/>
          <a:p>
            <a:pPr eaLnBrk="1" hangingPunct="1"/>
            <a:r>
              <a:rPr lang="fr-FR" altLang="fr-FR" sz="2700" dirty="0" smtClean="0">
                <a:solidFill>
                  <a:schemeClr val="accent6">
                    <a:lumMod val="75000"/>
                  </a:schemeClr>
                </a:solidFill>
              </a:rPr>
              <a:t>Inconvénient d’un réseau redondant</a:t>
            </a:r>
          </a:p>
          <a:p>
            <a:pPr lvl="1" eaLnBrk="1" hangingPunct="1"/>
            <a:r>
              <a:rPr lang="fr-FR" altLang="fr-FR" sz="2400" dirty="0" smtClean="0"/>
              <a:t>Des boucles peuvent se créer</a:t>
            </a:r>
          </a:p>
        </p:txBody>
      </p:sp>
      <p:sp>
        <p:nvSpPr>
          <p:cNvPr id="3" name="Forme libre 2"/>
          <p:cNvSpPr/>
          <p:nvPr/>
        </p:nvSpPr>
        <p:spPr>
          <a:xfrm>
            <a:off x="1924050" y="3825379"/>
            <a:ext cx="1343025" cy="973138"/>
          </a:xfrm>
          <a:custGeom>
            <a:avLst/>
            <a:gdLst>
              <a:gd name="connsiteX0" fmla="*/ 259 w 1342227"/>
              <a:gd name="connsiteY0" fmla="*/ 1084888 h 1104004"/>
              <a:gd name="connsiteX1" fmla="*/ 1133024 w 1342227"/>
              <a:gd name="connsiteY1" fmla="*/ 6715 h 1104004"/>
              <a:gd name="connsiteX2" fmla="*/ 1242206 w 1342227"/>
              <a:gd name="connsiteY2" fmla="*/ 648159 h 1104004"/>
              <a:gd name="connsiteX3" fmla="*/ 259 w 1342227"/>
              <a:gd name="connsiteY3" fmla="*/ 1084888 h 1104004"/>
            </a:gdLst>
            <a:ahLst/>
            <a:cxnLst>
              <a:cxn ang="0">
                <a:pos x="connsiteX0" y="connsiteY0"/>
              </a:cxn>
              <a:cxn ang="0">
                <a:pos x="connsiteX1" y="connsiteY1"/>
              </a:cxn>
              <a:cxn ang="0">
                <a:pos x="connsiteX2" y="connsiteY2"/>
              </a:cxn>
              <a:cxn ang="0">
                <a:pos x="connsiteX3" y="connsiteY3"/>
              </a:cxn>
            </a:cxnLst>
            <a:rect l="l" t="t" r="r" b="b"/>
            <a:pathLst>
              <a:path w="1342227" h="1104004">
                <a:moveTo>
                  <a:pt x="259" y="1084888"/>
                </a:moveTo>
                <a:cubicBezTo>
                  <a:pt x="-17938" y="977981"/>
                  <a:pt x="926033" y="79503"/>
                  <a:pt x="1133024" y="6715"/>
                </a:cubicBezTo>
                <a:cubicBezTo>
                  <a:pt x="1340015" y="-66073"/>
                  <a:pt x="1424176" y="473013"/>
                  <a:pt x="1242206" y="648159"/>
                </a:cubicBezTo>
                <a:cubicBezTo>
                  <a:pt x="1060236" y="823305"/>
                  <a:pt x="18456" y="1191795"/>
                  <a:pt x="259" y="1084888"/>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 name="Forme libre 3"/>
          <p:cNvSpPr/>
          <p:nvPr/>
        </p:nvSpPr>
        <p:spPr>
          <a:xfrm>
            <a:off x="3813175" y="3657104"/>
            <a:ext cx="2349500" cy="1284288"/>
          </a:xfrm>
          <a:custGeom>
            <a:avLst/>
            <a:gdLst>
              <a:gd name="connsiteX0" fmla="*/ 2041809 w 2350091"/>
              <a:gd name="connsiteY0" fmla="*/ 1263535 h 1286908"/>
              <a:gd name="connsiteX1" fmla="*/ 8292 w 2350091"/>
              <a:gd name="connsiteY1" fmla="*/ 144419 h 1286908"/>
              <a:gd name="connsiteX2" fmla="*/ 1359420 w 2350091"/>
              <a:gd name="connsiteY2" fmla="*/ 89828 h 1286908"/>
              <a:gd name="connsiteX3" fmla="*/ 2273820 w 2350091"/>
              <a:gd name="connsiteY3" fmla="*/ 840455 h 1286908"/>
              <a:gd name="connsiteX4" fmla="*/ 2041809 w 2350091"/>
              <a:gd name="connsiteY4" fmla="*/ 1263535 h 1286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0091" h="1286908">
                <a:moveTo>
                  <a:pt x="2041809" y="1263535"/>
                </a:moveTo>
                <a:cubicBezTo>
                  <a:pt x="1664221" y="1147529"/>
                  <a:pt x="122023" y="340037"/>
                  <a:pt x="8292" y="144419"/>
                </a:cubicBezTo>
                <a:cubicBezTo>
                  <a:pt x="-105440" y="-51199"/>
                  <a:pt x="981832" y="-26178"/>
                  <a:pt x="1359420" y="89828"/>
                </a:cubicBezTo>
                <a:cubicBezTo>
                  <a:pt x="1737008" y="205834"/>
                  <a:pt x="2160089" y="644837"/>
                  <a:pt x="2273820" y="840455"/>
                </a:cubicBezTo>
                <a:cubicBezTo>
                  <a:pt x="2387552" y="1036073"/>
                  <a:pt x="2419397" y="1379541"/>
                  <a:pt x="2041809" y="1263535"/>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53</a:t>
            </a:fld>
            <a:endParaRPr lang="fr-BE" dirty="0"/>
          </a:p>
        </p:txBody>
      </p:sp>
      <p:sp>
        <p:nvSpPr>
          <p:cNvPr id="9"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Redondance</a:t>
            </a:r>
            <a:endParaRPr lang="fr-FR" altLang="fr-FR" sz="2800" dirty="0"/>
          </a:p>
        </p:txBody>
      </p:sp>
    </p:spTree>
    <p:extLst>
      <p:ext uri="{BB962C8B-B14F-4D97-AF65-F5344CB8AC3E}">
        <p14:creationId xmlns:p14="http://schemas.microsoft.com/office/powerpoint/2010/main" val="615260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Espace réservé du texte 2"/>
          <p:cNvSpPr>
            <a:spLocks noGrp="1"/>
          </p:cNvSpPr>
          <p:nvPr>
            <p:ph type="body" sz="half" idx="1"/>
          </p:nvPr>
        </p:nvSpPr>
        <p:spPr/>
        <p:txBody>
          <a:bodyPr/>
          <a:lstStyle/>
          <a:p>
            <a:endParaRPr lang="fr-FR" altLang="fr-FR" smtClean="0"/>
          </a:p>
        </p:txBody>
      </p:sp>
      <p:sp>
        <p:nvSpPr>
          <p:cNvPr id="4" name="Espace réservé du contenu 3"/>
          <p:cNvSpPr>
            <a:spLocks noGrp="1"/>
          </p:cNvSpPr>
          <p:nvPr>
            <p:ph sz="half" idx="2"/>
          </p:nvPr>
        </p:nvSpPr>
        <p:spPr>
          <a:xfrm>
            <a:off x="683568" y="3938588"/>
            <a:ext cx="7643192" cy="2370731"/>
          </a:xfrm>
        </p:spPr>
        <p:txBody>
          <a:bodyPr>
            <a:normAutofit fontScale="77500" lnSpcReduction="20000"/>
          </a:bodyPr>
          <a:lstStyle/>
          <a:p>
            <a:pPr>
              <a:defRPr/>
            </a:pPr>
            <a:r>
              <a:rPr lang="fr-FR" dirty="0" err="1">
                <a:solidFill>
                  <a:srgbClr val="0070C0"/>
                </a:solidFill>
              </a:rPr>
              <a:t>Sequence</a:t>
            </a:r>
            <a:r>
              <a:rPr lang="fr-FR" dirty="0">
                <a:solidFill>
                  <a:srgbClr val="0070C0"/>
                </a:solidFill>
              </a:rPr>
              <a:t> Control (Contrôle de séquence)</a:t>
            </a:r>
          </a:p>
          <a:p>
            <a:pPr lvl="1">
              <a:defRPr/>
            </a:pPr>
            <a:r>
              <a:rPr lang="fr-FR" dirty="0"/>
              <a:t>C</a:t>
            </a:r>
            <a:r>
              <a:rPr lang="fr-FR" dirty="0" smtClean="0"/>
              <a:t>ontient le numéro d'ordre de chaque trame ainsi que le numéro de chaque trame envoyée dans le cas d'une trame fragmentée. </a:t>
            </a:r>
          </a:p>
          <a:p>
            <a:pPr>
              <a:defRPr/>
            </a:pPr>
            <a:r>
              <a:rPr lang="fr-FR" dirty="0">
                <a:solidFill>
                  <a:srgbClr val="0070C0"/>
                </a:solidFill>
              </a:rPr>
              <a:t>Address4 (Adresse 4)</a:t>
            </a:r>
          </a:p>
          <a:p>
            <a:pPr lvl="1">
              <a:defRPr/>
            </a:pPr>
            <a:r>
              <a:rPr lang="fr-FR" dirty="0" smtClean="0"/>
              <a:t>utilisé uniquement en mode ad hoc.</a:t>
            </a:r>
          </a:p>
          <a:p>
            <a:pPr>
              <a:defRPr/>
            </a:pPr>
            <a:r>
              <a:rPr lang="fr-FR" dirty="0" err="1">
                <a:solidFill>
                  <a:srgbClr val="0070C0"/>
                </a:solidFill>
              </a:rPr>
              <a:t>Payload</a:t>
            </a:r>
            <a:r>
              <a:rPr lang="fr-FR" dirty="0">
                <a:solidFill>
                  <a:srgbClr val="0070C0"/>
                </a:solidFill>
              </a:rPr>
              <a:t> (Données utiles)</a:t>
            </a:r>
          </a:p>
          <a:p>
            <a:pPr lvl="1">
              <a:defRPr/>
            </a:pPr>
            <a:r>
              <a:rPr lang="fr-FR" dirty="0" smtClean="0"/>
              <a:t> contient les données à transmettre.</a:t>
            </a:r>
          </a:p>
          <a:p>
            <a:pPr>
              <a:defRPr/>
            </a:pPr>
            <a:r>
              <a:rPr lang="fr-FR" dirty="0">
                <a:solidFill>
                  <a:srgbClr val="0070C0"/>
                </a:solidFill>
              </a:rPr>
              <a:t>FCS : (Frame Check </a:t>
            </a:r>
            <a:r>
              <a:rPr lang="fr-FR" dirty="0" err="1" smtClean="0">
                <a:solidFill>
                  <a:srgbClr val="0070C0"/>
                </a:solidFill>
              </a:rPr>
              <a:t>Sequence</a:t>
            </a:r>
            <a:r>
              <a:rPr lang="fr-FR" dirty="0" smtClean="0">
                <a:solidFill>
                  <a:srgbClr val="0070C0"/>
                </a:solidFill>
              </a:rPr>
              <a:t>) </a:t>
            </a:r>
            <a:endParaRPr lang="fr-FR" dirty="0">
              <a:solidFill>
                <a:srgbClr val="0070C0"/>
              </a:solidFill>
            </a:endParaRPr>
          </a:p>
          <a:p>
            <a:pPr lvl="1">
              <a:defRPr/>
            </a:pPr>
            <a:r>
              <a:rPr lang="fr-FR" dirty="0"/>
              <a:t>C</a:t>
            </a:r>
            <a:r>
              <a:rPr lang="fr-FR" dirty="0" smtClean="0"/>
              <a:t>ontrôle des erreurs</a:t>
            </a:r>
            <a:endParaRPr lang="fr-FR" dirty="0"/>
          </a:p>
        </p:txBody>
      </p:sp>
      <p:pic>
        <p:nvPicPr>
          <p:cNvPr id="44038" name="Picture 2" descr="http://www.karpok.com/Reseaux/Reseaux/wlan_files/Tram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557338"/>
            <a:ext cx="83248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530</a:t>
            </a:fld>
            <a:endParaRPr lang="fr-BE" dirty="0"/>
          </a:p>
        </p:txBody>
      </p:sp>
      <p:sp>
        <p:nvSpPr>
          <p:cNvPr id="8"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Trames 802.11</a:t>
            </a:r>
          </a:p>
        </p:txBody>
      </p:sp>
    </p:spTree>
    <p:extLst>
      <p:ext uri="{BB962C8B-B14F-4D97-AF65-F5344CB8AC3E}">
        <p14:creationId xmlns:p14="http://schemas.microsoft.com/office/powerpoint/2010/main" val="2363970355"/>
      </p:ext>
    </p:extLst>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Espace réservé du texte 2"/>
          <p:cNvSpPr>
            <a:spLocks noGrp="1"/>
          </p:cNvSpPr>
          <p:nvPr>
            <p:ph type="body" sz="half" idx="1"/>
          </p:nvPr>
        </p:nvSpPr>
        <p:spPr/>
        <p:txBody>
          <a:bodyPr/>
          <a:lstStyle/>
          <a:p>
            <a:endParaRPr lang="fr-FR" altLang="fr-FR" smtClean="0"/>
          </a:p>
        </p:txBody>
      </p:sp>
      <p:sp>
        <p:nvSpPr>
          <p:cNvPr id="4" name="Espace réservé du contenu 3"/>
          <p:cNvSpPr>
            <a:spLocks noGrp="1"/>
          </p:cNvSpPr>
          <p:nvPr>
            <p:ph sz="half" idx="2"/>
          </p:nvPr>
        </p:nvSpPr>
        <p:spPr>
          <a:xfrm>
            <a:off x="457200" y="3938589"/>
            <a:ext cx="8229600" cy="2370732"/>
          </a:xfrm>
        </p:spPr>
        <p:txBody>
          <a:bodyPr>
            <a:normAutofit/>
          </a:bodyPr>
          <a:lstStyle/>
          <a:p>
            <a:pPr>
              <a:defRPr/>
            </a:pPr>
            <a:r>
              <a:rPr lang="fr-FR" sz="2000" dirty="0">
                <a:solidFill>
                  <a:srgbClr val="808000"/>
                </a:solidFill>
              </a:rPr>
              <a:t>Protocol </a:t>
            </a:r>
            <a:r>
              <a:rPr lang="fr-FR" sz="2000" dirty="0" smtClean="0">
                <a:solidFill>
                  <a:srgbClr val="808000"/>
                </a:solidFill>
              </a:rPr>
              <a:t>Version</a:t>
            </a:r>
          </a:p>
          <a:p>
            <a:pPr lvl="1">
              <a:defRPr/>
            </a:pPr>
            <a:r>
              <a:rPr lang="fr-FR" sz="1800" dirty="0"/>
              <a:t>I</a:t>
            </a:r>
            <a:r>
              <a:rPr lang="fr-FR" sz="1800" dirty="0" smtClean="0"/>
              <a:t>ndique </a:t>
            </a:r>
            <a:r>
              <a:rPr lang="fr-FR" sz="1800" dirty="0"/>
              <a:t>la version du protocole 802.11 </a:t>
            </a:r>
            <a:r>
              <a:rPr lang="fr-FR" sz="1800" dirty="0" smtClean="0"/>
              <a:t>utilisée.</a:t>
            </a:r>
          </a:p>
          <a:p>
            <a:pPr>
              <a:defRPr/>
            </a:pPr>
            <a:r>
              <a:rPr lang="fr-FR" sz="2000" dirty="0">
                <a:solidFill>
                  <a:srgbClr val="808000"/>
                </a:solidFill>
              </a:rPr>
              <a:t>Frame Type </a:t>
            </a:r>
            <a:r>
              <a:rPr lang="fr-FR" sz="2000" dirty="0" smtClean="0">
                <a:solidFill>
                  <a:srgbClr val="808000"/>
                </a:solidFill>
              </a:rPr>
              <a:t>+ frame </a:t>
            </a:r>
            <a:r>
              <a:rPr lang="fr-FR" sz="2000" dirty="0" err="1" smtClean="0">
                <a:solidFill>
                  <a:srgbClr val="808000"/>
                </a:solidFill>
              </a:rPr>
              <a:t>Subtype</a:t>
            </a:r>
            <a:endParaRPr lang="fr-FR" sz="2000" dirty="0" smtClean="0">
              <a:solidFill>
                <a:srgbClr val="808000"/>
              </a:solidFill>
            </a:endParaRPr>
          </a:p>
          <a:p>
            <a:pPr lvl="1">
              <a:defRPr/>
            </a:pPr>
            <a:r>
              <a:rPr lang="fr-FR" sz="1800" dirty="0"/>
              <a:t>D</a:t>
            </a:r>
            <a:r>
              <a:rPr lang="fr-FR" sz="1800" dirty="0" smtClean="0"/>
              <a:t>étermine </a:t>
            </a:r>
            <a:r>
              <a:rPr lang="fr-FR" sz="1800" dirty="0"/>
              <a:t>la fonction de la </a:t>
            </a:r>
            <a:r>
              <a:rPr lang="fr-FR" sz="1800" dirty="0" smtClean="0"/>
              <a:t>trame (contrôle</a:t>
            </a:r>
            <a:r>
              <a:rPr lang="fr-FR" sz="1800" dirty="0"/>
              <a:t>, </a:t>
            </a:r>
            <a:r>
              <a:rPr lang="fr-FR" sz="1800" dirty="0" smtClean="0"/>
              <a:t>données</a:t>
            </a:r>
            <a:r>
              <a:rPr lang="fr-FR" sz="1800" dirty="0"/>
              <a:t>, </a:t>
            </a:r>
            <a:r>
              <a:rPr lang="fr-FR" sz="1800" dirty="0" smtClean="0"/>
              <a:t>gestion). </a:t>
            </a:r>
          </a:p>
          <a:p>
            <a:pPr>
              <a:defRPr/>
            </a:pPr>
            <a:r>
              <a:rPr lang="fr-FR" sz="2000" dirty="0" err="1">
                <a:solidFill>
                  <a:srgbClr val="808000"/>
                </a:solidFill>
              </a:rPr>
              <a:t>ToDS</a:t>
            </a:r>
            <a:r>
              <a:rPr lang="fr-FR" sz="2000" dirty="0">
                <a:solidFill>
                  <a:srgbClr val="808000"/>
                </a:solidFill>
              </a:rPr>
              <a:t> (Vers DS) et </a:t>
            </a:r>
            <a:r>
              <a:rPr lang="fr-FR" sz="2000" dirty="0" err="1">
                <a:solidFill>
                  <a:srgbClr val="808000"/>
                </a:solidFill>
              </a:rPr>
              <a:t>FromDS</a:t>
            </a:r>
            <a:r>
              <a:rPr lang="fr-FR" sz="2000" dirty="0">
                <a:solidFill>
                  <a:srgbClr val="808000"/>
                </a:solidFill>
              </a:rPr>
              <a:t> (De DS</a:t>
            </a:r>
            <a:r>
              <a:rPr lang="fr-FR" sz="2000" dirty="0" smtClean="0">
                <a:solidFill>
                  <a:srgbClr val="808000"/>
                </a:solidFill>
              </a:rPr>
              <a:t>)</a:t>
            </a:r>
          </a:p>
          <a:p>
            <a:pPr lvl="1">
              <a:defRPr/>
            </a:pPr>
            <a:r>
              <a:rPr lang="fr-FR" sz="1800" dirty="0"/>
              <a:t>I</a:t>
            </a:r>
            <a:r>
              <a:rPr lang="fr-FR" sz="1800" dirty="0" smtClean="0"/>
              <a:t>ndique </a:t>
            </a:r>
            <a:r>
              <a:rPr lang="fr-FR" sz="1800" dirty="0"/>
              <a:t>si la trame provient du système de distribution ou en </a:t>
            </a:r>
            <a:r>
              <a:rPr lang="fr-FR" sz="1800" dirty="0" smtClean="0"/>
              <a:t>repart.</a:t>
            </a:r>
            <a:endParaRPr lang="fr-FR" sz="1800" dirty="0"/>
          </a:p>
        </p:txBody>
      </p:sp>
      <p:pic>
        <p:nvPicPr>
          <p:cNvPr id="45062" name="Picture 2" descr="http://www.karpok.com/Reseaux/Reseaux/wlan_files/Tram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557338"/>
            <a:ext cx="83248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531</a:t>
            </a:fld>
            <a:endParaRPr lang="fr-BE" dirty="0"/>
          </a:p>
        </p:txBody>
      </p:sp>
      <p:sp>
        <p:nvSpPr>
          <p:cNvPr id="8"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Trames 802.11</a:t>
            </a:r>
          </a:p>
        </p:txBody>
      </p:sp>
    </p:spTree>
    <p:extLst>
      <p:ext uri="{BB962C8B-B14F-4D97-AF65-F5344CB8AC3E}">
        <p14:creationId xmlns:p14="http://schemas.microsoft.com/office/powerpoint/2010/main" val="670359130"/>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Espace réservé du texte 2"/>
          <p:cNvSpPr>
            <a:spLocks noGrp="1"/>
          </p:cNvSpPr>
          <p:nvPr>
            <p:ph type="body" sz="half" idx="1"/>
          </p:nvPr>
        </p:nvSpPr>
        <p:spPr/>
        <p:txBody>
          <a:bodyPr/>
          <a:lstStyle/>
          <a:p>
            <a:endParaRPr lang="fr-FR" altLang="fr-FR" smtClean="0"/>
          </a:p>
        </p:txBody>
      </p:sp>
      <p:sp>
        <p:nvSpPr>
          <p:cNvPr id="4" name="Espace réservé du contenu 3"/>
          <p:cNvSpPr>
            <a:spLocks noGrp="1"/>
          </p:cNvSpPr>
          <p:nvPr>
            <p:ph sz="half" idx="2"/>
          </p:nvPr>
        </p:nvSpPr>
        <p:spPr>
          <a:xfrm>
            <a:off x="457200" y="3938588"/>
            <a:ext cx="8229600" cy="2442739"/>
          </a:xfrm>
        </p:spPr>
        <p:txBody>
          <a:bodyPr>
            <a:normAutofit/>
          </a:bodyPr>
          <a:lstStyle/>
          <a:p>
            <a:pPr>
              <a:defRPr/>
            </a:pPr>
            <a:r>
              <a:rPr lang="fr-FR" sz="2200" dirty="0" smtClean="0">
                <a:solidFill>
                  <a:srgbClr val="808000"/>
                </a:solidFill>
              </a:rPr>
              <a:t>More </a:t>
            </a:r>
            <a:r>
              <a:rPr lang="fr-FR" sz="2200" dirty="0">
                <a:solidFill>
                  <a:srgbClr val="808000"/>
                </a:solidFill>
              </a:rPr>
              <a:t>Fragments </a:t>
            </a:r>
          </a:p>
          <a:p>
            <a:pPr lvl="1">
              <a:defRPr/>
            </a:pPr>
            <a:r>
              <a:rPr lang="fr-FR" sz="1800" dirty="0"/>
              <a:t>I</a:t>
            </a:r>
            <a:r>
              <a:rPr lang="fr-FR" sz="1800" dirty="0" smtClean="0"/>
              <a:t>ndique </a:t>
            </a:r>
            <a:r>
              <a:rPr lang="fr-FR" sz="1800" dirty="0"/>
              <a:t>si d'autres fragments sont attendus pour la </a:t>
            </a:r>
            <a:r>
              <a:rPr lang="fr-FR" sz="1800" dirty="0" smtClean="0"/>
              <a:t>trame. </a:t>
            </a:r>
          </a:p>
          <a:p>
            <a:pPr>
              <a:defRPr/>
            </a:pPr>
            <a:r>
              <a:rPr lang="fr-FR" sz="2200" dirty="0" err="1" smtClean="0">
                <a:solidFill>
                  <a:srgbClr val="808000"/>
                </a:solidFill>
              </a:rPr>
              <a:t>Retry</a:t>
            </a:r>
            <a:endParaRPr lang="fr-FR" sz="2200" dirty="0">
              <a:solidFill>
                <a:srgbClr val="808000"/>
              </a:solidFill>
            </a:endParaRPr>
          </a:p>
          <a:p>
            <a:pPr lvl="1">
              <a:defRPr/>
            </a:pPr>
            <a:r>
              <a:rPr lang="fr-FR" sz="1800" dirty="0"/>
              <a:t>I</a:t>
            </a:r>
            <a:r>
              <a:rPr lang="fr-FR" sz="1800" dirty="0" smtClean="0"/>
              <a:t>ndique </a:t>
            </a:r>
            <a:r>
              <a:rPr lang="fr-FR" sz="1800" dirty="0"/>
              <a:t>si la </a:t>
            </a:r>
            <a:r>
              <a:rPr lang="fr-FR" sz="1800" dirty="0" smtClean="0"/>
              <a:t>trame, </a:t>
            </a:r>
            <a:r>
              <a:rPr lang="fr-FR" sz="1800" dirty="0"/>
              <a:t>doit ou non être </a:t>
            </a:r>
            <a:r>
              <a:rPr lang="fr-FR" sz="1800" dirty="0" err="1" smtClean="0"/>
              <a:t>retransférée</a:t>
            </a:r>
            <a:r>
              <a:rPr lang="fr-FR" sz="1800" dirty="0" smtClean="0"/>
              <a:t>.</a:t>
            </a:r>
          </a:p>
          <a:p>
            <a:pPr>
              <a:defRPr/>
            </a:pPr>
            <a:r>
              <a:rPr lang="fr-FR" sz="2200" dirty="0" smtClean="0">
                <a:solidFill>
                  <a:srgbClr val="808000"/>
                </a:solidFill>
              </a:rPr>
              <a:t>Power Management</a:t>
            </a:r>
          </a:p>
          <a:p>
            <a:pPr lvl="1">
              <a:defRPr/>
            </a:pPr>
            <a:r>
              <a:rPr lang="fr-FR" sz="1800" dirty="0" smtClean="0"/>
              <a:t>Indique </a:t>
            </a:r>
            <a:r>
              <a:rPr lang="fr-FR" sz="1800" dirty="0"/>
              <a:t>si le périphérique d'envoi est en mode actif ou en mode économie d'énergie.</a:t>
            </a:r>
          </a:p>
        </p:txBody>
      </p:sp>
      <p:pic>
        <p:nvPicPr>
          <p:cNvPr id="46086" name="Picture 2" descr="http://www.karpok.com/Reseaux/Reseaux/wlan_files/Tram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557338"/>
            <a:ext cx="83248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532</a:t>
            </a:fld>
            <a:endParaRPr lang="fr-BE" dirty="0"/>
          </a:p>
        </p:txBody>
      </p:sp>
      <p:sp>
        <p:nvSpPr>
          <p:cNvPr id="8"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Trames 802.11</a:t>
            </a:r>
          </a:p>
        </p:txBody>
      </p:sp>
    </p:spTree>
    <p:extLst>
      <p:ext uri="{BB962C8B-B14F-4D97-AF65-F5344CB8AC3E}">
        <p14:creationId xmlns:p14="http://schemas.microsoft.com/office/powerpoint/2010/main" val="4120025621"/>
      </p:ext>
    </p:extLst>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Espace réservé du texte 2"/>
          <p:cNvSpPr>
            <a:spLocks noGrp="1"/>
          </p:cNvSpPr>
          <p:nvPr>
            <p:ph type="body" sz="half" idx="1"/>
          </p:nvPr>
        </p:nvSpPr>
        <p:spPr/>
        <p:txBody>
          <a:bodyPr/>
          <a:lstStyle/>
          <a:p>
            <a:endParaRPr lang="fr-FR" altLang="fr-FR" smtClean="0"/>
          </a:p>
        </p:txBody>
      </p:sp>
      <p:sp>
        <p:nvSpPr>
          <p:cNvPr id="4" name="Espace réservé du contenu 3"/>
          <p:cNvSpPr>
            <a:spLocks noGrp="1"/>
          </p:cNvSpPr>
          <p:nvPr>
            <p:ph sz="half" idx="2"/>
          </p:nvPr>
        </p:nvSpPr>
        <p:spPr>
          <a:xfrm>
            <a:off x="457199" y="3938589"/>
            <a:ext cx="8335963" cy="2226715"/>
          </a:xfrm>
        </p:spPr>
        <p:txBody>
          <a:bodyPr>
            <a:normAutofit fontScale="85000" lnSpcReduction="20000"/>
          </a:bodyPr>
          <a:lstStyle/>
          <a:p>
            <a:pPr>
              <a:defRPr/>
            </a:pPr>
            <a:r>
              <a:rPr lang="fr-FR" dirty="0" smtClean="0">
                <a:solidFill>
                  <a:srgbClr val="808000"/>
                </a:solidFill>
              </a:rPr>
              <a:t>More Data</a:t>
            </a:r>
          </a:p>
          <a:p>
            <a:pPr lvl="1">
              <a:defRPr/>
            </a:pPr>
            <a:r>
              <a:rPr lang="fr-FR" sz="2100" dirty="0"/>
              <a:t>I</a:t>
            </a:r>
            <a:r>
              <a:rPr lang="fr-FR" sz="2100" dirty="0" smtClean="0"/>
              <a:t>ndique </a:t>
            </a:r>
            <a:r>
              <a:rPr lang="fr-FR" sz="2100" dirty="0"/>
              <a:t>à un périphérique en mode économie d'énergie que </a:t>
            </a:r>
            <a:r>
              <a:rPr lang="fr-FR" sz="2100" dirty="0" smtClean="0"/>
              <a:t>l’AP a </a:t>
            </a:r>
            <a:r>
              <a:rPr lang="fr-FR" sz="2100" dirty="0"/>
              <a:t>d'autres trames à envoyer. </a:t>
            </a:r>
            <a:r>
              <a:rPr lang="fr-FR" sz="2100" dirty="0" smtClean="0"/>
              <a:t>Egalement </a:t>
            </a:r>
            <a:r>
              <a:rPr lang="fr-FR" sz="2100" dirty="0"/>
              <a:t>utilisé pour </a:t>
            </a:r>
            <a:r>
              <a:rPr lang="fr-FR" sz="2100" dirty="0" smtClean="0"/>
              <a:t>indiquer </a:t>
            </a:r>
            <a:r>
              <a:rPr lang="fr-FR" sz="2100" dirty="0"/>
              <a:t>que des trames de diffusion/multidiffusion supplémentaires sont </a:t>
            </a:r>
            <a:r>
              <a:rPr lang="fr-FR" sz="2100" dirty="0" smtClean="0"/>
              <a:t>attendues.</a:t>
            </a:r>
          </a:p>
          <a:p>
            <a:pPr>
              <a:defRPr/>
            </a:pPr>
            <a:r>
              <a:rPr lang="fr-FR" dirty="0" smtClean="0">
                <a:solidFill>
                  <a:srgbClr val="808000"/>
                </a:solidFill>
              </a:rPr>
              <a:t>Security </a:t>
            </a:r>
          </a:p>
          <a:p>
            <a:pPr lvl="1">
              <a:defRPr/>
            </a:pPr>
            <a:r>
              <a:rPr lang="fr-FR" sz="2100" dirty="0"/>
              <a:t>I</a:t>
            </a:r>
            <a:r>
              <a:rPr lang="fr-FR" sz="2100" dirty="0" smtClean="0"/>
              <a:t>ndique </a:t>
            </a:r>
            <a:r>
              <a:rPr lang="fr-FR" sz="2100" dirty="0"/>
              <a:t>si un chiffrement et une authentification sont utilisés dans la trame</a:t>
            </a:r>
            <a:r>
              <a:rPr lang="fr-FR" sz="2100" dirty="0" smtClean="0"/>
              <a:t>.</a:t>
            </a:r>
          </a:p>
          <a:p>
            <a:pPr>
              <a:defRPr/>
            </a:pPr>
            <a:r>
              <a:rPr lang="fr-FR" dirty="0" smtClean="0">
                <a:solidFill>
                  <a:srgbClr val="808000"/>
                </a:solidFill>
              </a:rPr>
              <a:t> </a:t>
            </a:r>
            <a:r>
              <a:rPr lang="fr-FR" dirty="0" err="1" smtClean="0">
                <a:solidFill>
                  <a:srgbClr val="808000"/>
                </a:solidFill>
              </a:rPr>
              <a:t>Reserved</a:t>
            </a:r>
            <a:endParaRPr lang="fr-FR" dirty="0" smtClean="0">
              <a:solidFill>
                <a:srgbClr val="808000"/>
              </a:solidFill>
            </a:endParaRPr>
          </a:p>
          <a:p>
            <a:pPr lvl="1">
              <a:defRPr/>
            </a:pPr>
            <a:r>
              <a:rPr lang="fr-FR" sz="2100" dirty="0"/>
              <a:t>P</a:t>
            </a:r>
            <a:r>
              <a:rPr lang="fr-FR" sz="2100" dirty="0" smtClean="0"/>
              <a:t>eut </a:t>
            </a:r>
            <a:r>
              <a:rPr lang="fr-FR" sz="2100" dirty="0"/>
              <a:t>indiquer que toutes les trames de données reçues doivent être traitées dans l'ordre.</a:t>
            </a:r>
          </a:p>
          <a:p>
            <a:pPr>
              <a:defRPr/>
            </a:pPr>
            <a:endParaRPr lang="fr-FR" dirty="0"/>
          </a:p>
        </p:txBody>
      </p:sp>
      <p:pic>
        <p:nvPicPr>
          <p:cNvPr id="47110" name="Picture 2" descr="http://www.karpok.com/Reseaux/Reseaux/wlan_files/Tram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557338"/>
            <a:ext cx="83248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533</a:t>
            </a:fld>
            <a:endParaRPr lang="fr-BE" dirty="0"/>
          </a:p>
        </p:txBody>
      </p:sp>
      <p:sp>
        <p:nvSpPr>
          <p:cNvPr id="8" name="Titre 1"/>
          <p:cNvSpPr txBox="1">
            <a:spLocks/>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900" dirty="0" smtClean="0"/>
              <a:t>Trames 802.11</a:t>
            </a:r>
          </a:p>
        </p:txBody>
      </p:sp>
    </p:spTree>
    <p:extLst>
      <p:ext uri="{BB962C8B-B14F-4D97-AF65-F5344CB8AC3E}">
        <p14:creationId xmlns:p14="http://schemas.microsoft.com/office/powerpoint/2010/main" val="3814252176"/>
      </p:ext>
    </p:extLst>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p:cNvSpPr>
            <a:spLocks noGrp="1"/>
          </p:cNvSpPr>
          <p:nvPr>
            <p:ph type="title"/>
          </p:nvPr>
        </p:nvSpPr>
        <p:spPr/>
        <p:txBody>
          <a:bodyPr/>
          <a:lstStyle/>
          <a:p>
            <a:r>
              <a:rPr lang="fr-FR" altLang="fr-FR" dirty="0" smtClean="0"/>
              <a:t>Trames 802.11</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Trois types de trame 802.11</a:t>
            </a:r>
          </a:p>
          <a:p>
            <a:pPr lvl="1">
              <a:defRPr/>
            </a:pPr>
            <a:r>
              <a:rPr lang="fr-FR" dirty="0" smtClean="0">
                <a:solidFill>
                  <a:srgbClr val="0070C0"/>
                </a:solidFill>
              </a:rPr>
              <a:t>Trame de gestion</a:t>
            </a:r>
          </a:p>
          <a:p>
            <a:pPr lvl="2">
              <a:defRPr/>
            </a:pPr>
            <a:r>
              <a:rPr lang="fr-FR" dirty="0" smtClean="0"/>
              <a:t>Utilisée pour la recherche (trame balise), l'authentification et l'association/</a:t>
            </a:r>
            <a:r>
              <a:rPr lang="fr-FR" dirty="0" err="1" smtClean="0"/>
              <a:t>désassociation</a:t>
            </a:r>
            <a:r>
              <a:rPr lang="fr-FR" dirty="0" smtClean="0"/>
              <a:t> à un point d'accès.</a:t>
            </a:r>
          </a:p>
          <a:p>
            <a:pPr lvl="1">
              <a:defRPr/>
            </a:pPr>
            <a:r>
              <a:rPr lang="fr-FR" dirty="0" smtClean="0">
                <a:solidFill>
                  <a:srgbClr val="0070C0"/>
                </a:solidFill>
              </a:rPr>
              <a:t>Trame de contrôle</a:t>
            </a:r>
          </a:p>
          <a:p>
            <a:pPr lvl="2">
              <a:defRPr/>
            </a:pPr>
            <a:r>
              <a:rPr lang="fr-FR" dirty="0"/>
              <a:t>U</a:t>
            </a:r>
            <a:r>
              <a:rPr lang="fr-FR" dirty="0" smtClean="0"/>
              <a:t>tilisée pour faciliter l’accès au support et l'échange de trames (RTS, CTS, ACK).</a:t>
            </a:r>
          </a:p>
          <a:p>
            <a:pPr lvl="1">
              <a:defRPr/>
            </a:pPr>
            <a:r>
              <a:rPr lang="fr-FR" dirty="0" smtClean="0">
                <a:solidFill>
                  <a:srgbClr val="0070C0"/>
                </a:solidFill>
              </a:rPr>
              <a:t>Trame de données</a:t>
            </a:r>
          </a:p>
          <a:p>
            <a:pPr lvl="2">
              <a:defRPr/>
            </a:pPr>
            <a:r>
              <a:rPr lang="fr-FR" dirty="0"/>
              <a:t>U</a:t>
            </a:r>
            <a:r>
              <a:rPr lang="fr-FR" dirty="0" smtClean="0"/>
              <a:t>tilisée pour transférer les données.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534</a:t>
            </a:fld>
            <a:endParaRPr lang="fr-BE" dirty="0"/>
          </a:p>
        </p:txBody>
      </p:sp>
    </p:spTree>
    <p:extLst>
      <p:ext uri="{BB962C8B-B14F-4D97-AF65-F5344CB8AC3E}">
        <p14:creationId xmlns:p14="http://schemas.microsoft.com/office/powerpoint/2010/main" val="3715258403"/>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re 1"/>
          <p:cNvSpPr>
            <a:spLocks noGrp="1"/>
          </p:cNvSpPr>
          <p:nvPr>
            <p:ph type="title"/>
          </p:nvPr>
        </p:nvSpPr>
        <p:spPr/>
        <p:txBody>
          <a:bodyPr/>
          <a:lstStyle/>
          <a:p>
            <a:r>
              <a:rPr lang="fr-FR" altLang="fr-FR" smtClean="0"/>
              <a:t>Principe d’association à un AP</a:t>
            </a:r>
          </a:p>
        </p:txBody>
      </p:sp>
      <p:sp>
        <p:nvSpPr>
          <p:cNvPr id="70659" name="Espace réservé du contenu 2"/>
          <p:cNvSpPr>
            <a:spLocks noGrp="1"/>
          </p:cNvSpPr>
          <p:nvPr>
            <p:ph idx="1"/>
          </p:nvPr>
        </p:nvSpPr>
        <p:spPr/>
        <p:txBody>
          <a:bodyPr>
            <a:normAutofit/>
          </a:bodyPr>
          <a:lstStyle/>
          <a:p>
            <a:pPr eaLnBrk="1" hangingPunct="1">
              <a:defRPr/>
            </a:pPr>
            <a:r>
              <a:rPr lang="fr-BE" altLang="fr-FR" dirty="0" smtClean="0">
                <a:solidFill>
                  <a:schemeClr val="accent6">
                    <a:lumMod val="75000"/>
                  </a:schemeClr>
                </a:solidFill>
              </a:rPr>
              <a:t>Découvrir la présence d’un WLAN</a:t>
            </a:r>
          </a:p>
          <a:p>
            <a:pPr lvl="1">
              <a:defRPr/>
            </a:pPr>
            <a:r>
              <a:rPr lang="fr-FR" altLang="fr-FR" dirty="0" smtClean="0">
                <a:solidFill>
                  <a:srgbClr val="0070C0"/>
                </a:solidFill>
              </a:rPr>
              <a:t>Ecoute passive</a:t>
            </a:r>
          </a:p>
          <a:p>
            <a:pPr lvl="2">
              <a:defRPr/>
            </a:pPr>
            <a:r>
              <a:rPr lang="fr-FR" altLang="fr-FR" dirty="0" smtClean="0">
                <a:solidFill>
                  <a:srgbClr val="808000"/>
                </a:solidFill>
              </a:rPr>
              <a:t>Attente d’une trame balise (</a:t>
            </a:r>
            <a:r>
              <a:rPr lang="fr-FR" altLang="fr-FR" dirty="0" err="1" smtClean="0">
                <a:solidFill>
                  <a:srgbClr val="808000"/>
                </a:solidFill>
              </a:rPr>
              <a:t>beacon</a:t>
            </a:r>
            <a:r>
              <a:rPr lang="fr-FR" altLang="fr-FR" dirty="0" smtClean="0">
                <a:solidFill>
                  <a:srgbClr val="808000"/>
                </a:solidFill>
              </a:rPr>
              <a:t> frame)</a:t>
            </a:r>
          </a:p>
          <a:p>
            <a:pPr lvl="3">
              <a:defRPr/>
            </a:pPr>
            <a:r>
              <a:rPr lang="fr-FR" altLang="fr-FR" dirty="0" smtClean="0"/>
              <a:t>Trame envoyée périodiquement par l’AP (SSID broadcast)</a:t>
            </a:r>
          </a:p>
          <a:p>
            <a:pPr lvl="3">
              <a:defRPr/>
            </a:pPr>
            <a:r>
              <a:rPr lang="fr-FR" altLang="fr-FR" dirty="0" smtClean="0"/>
              <a:t>Contient les informations du WLAN (SSID, normes prises en charge, type de sécurité utilisé, …)</a:t>
            </a:r>
          </a:p>
          <a:p>
            <a:pPr lvl="3">
              <a:defRPr/>
            </a:pPr>
            <a:r>
              <a:rPr lang="fr-FR" altLang="fr-FR" dirty="0" smtClean="0"/>
              <a:t>Permet aux clients d’afficher la liste des réseaux sans fil disponibles. </a:t>
            </a:r>
          </a:p>
          <a:p>
            <a:pPr lvl="1">
              <a:defRPr/>
            </a:pPr>
            <a:r>
              <a:rPr lang="fr-FR" altLang="fr-FR" dirty="0" smtClean="0">
                <a:solidFill>
                  <a:srgbClr val="0070C0"/>
                </a:solidFill>
              </a:rPr>
              <a:t>Ecoute active</a:t>
            </a:r>
          </a:p>
          <a:p>
            <a:pPr lvl="2">
              <a:defRPr/>
            </a:pPr>
            <a:r>
              <a:rPr lang="fr-FR" altLang="fr-FR" dirty="0">
                <a:solidFill>
                  <a:srgbClr val="808000"/>
                </a:solidFill>
              </a:rPr>
              <a:t>Probe </a:t>
            </a:r>
            <a:r>
              <a:rPr lang="fr-FR" altLang="fr-FR" dirty="0" err="1">
                <a:solidFill>
                  <a:srgbClr val="808000"/>
                </a:solidFill>
              </a:rPr>
              <a:t>Request</a:t>
            </a:r>
            <a:r>
              <a:rPr lang="fr-FR" altLang="fr-FR" dirty="0">
                <a:solidFill>
                  <a:srgbClr val="808000"/>
                </a:solidFill>
              </a:rPr>
              <a:t> Frame </a:t>
            </a:r>
            <a:endParaRPr lang="fr-FR" altLang="fr-FR" dirty="0" smtClean="0">
              <a:solidFill>
                <a:srgbClr val="808000"/>
              </a:solidFill>
            </a:endParaRPr>
          </a:p>
          <a:p>
            <a:pPr lvl="3">
              <a:defRPr/>
            </a:pPr>
            <a:r>
              <a:rPr lang="fr-FR" altLang="fr-FR" dirty="0" smtClean="0"/>
              <a:t>La station essaie de trouver un AP en émettant une trame de demande d’enquête</a:t>
            </a:r>
          </a:p>
          <a:p>
            <a:pPr lvl="3">
              <a:defRPr/>
            </a:pPr>
            <a:r>
              <a:rPr lang="fr-FR" altLang="fr-FR" dirty="0" smtClean="0"/>
              <a:t>Nécessite de connaître le SSID sauf si le</a:t>
            </a:r>
            <a:r>
              <a:rPr lang="fr-FR" dirty="0" smtClean="0"/>
              <a:t> point d'accès est configuré pour diffuser des trames de balise </a:t>
            </a:r>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535</a:t>
            </a:fld>
            <a:endParaRPr lang="fr-BE" dirty="0"/>
          </a:p>
        </p:txBody>
      </p:sp>
    </p:spTree>
    <p:extLst>
      <p:ext uri="{BB962C8B-B14F-4D97-AF65-F5344CB8AC3E}">
        <p14:creationId xmlns:p14="http://schemas.microsoft.com/office/powerpoint/2010/main" val="3799531342"/>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re 1"/>
          <p:cNvSpPr>
            <a:spLocks noGrp="1"/>
          </p:cNvSpPr>
          <p:nvPr>
            <p:ph type="title"/>
          </p:nvPr>
        </p:nvSpPr>
        <p:spPr/>
        <p:txBody>
          <a:bodyPr/>
          <a:lstStyle/>
          <a:p>
            <a:r>
              <a:rPr lang="fr-FR" altLang="fr-FR" smtClean="0"/>
              <a:t>Principe d’association à un AP</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S’authentifier auprès d’un AP</a:t>
            </a:r>
          </a:p>
          <a:p>
            <a:pPr marL="857250" lvl="1" indent="-342900" eaLnBrk="1" hangingPunct="1">
              <a:lnSpc>
                <a:spcPct val="90000"/>
              </a:lnSpc>
              <a:defRPr/>
            </a:pPr>
            <a:r>
              <a:rPr lang="fr-BE" altLang="fr-FR" sz="2200" dirty="0" smtClean="0">
                <a:solidFill>
                  <a:srgbClr val="0070C0"/>
                </a:solidFill>
              </a:rPr>
              <a:t>Authentification ouverte (NULL ou open)</a:t>
            </a:r>
          </a:p>
          <a:p>
            <a:pPr marL="1219200" lvl="2" indent="-304800" eaLnBrk="1" hangingPunct="1">
              <a:lnSpc>
                <a:spcPct val="90000"/>
              </a:lnSpc>
              <a:defRPr/>
            </a:pPr>
            <a:r>
              <a:rPr lang="fr-BE" altLang="fr-FR" dirty="0" smtClean="0"/>
              <a:t>Le client émet une trame d’authentification « authentifie-moi », et le point d’accès répond « oui ».</a:t>
            </a:r>
          </a:p>
          <a:p>
            <a:pPr marL="857250" lvl="1" indent="-342900" eaLnBrk="1" hangingPunct="1">
              <a:lnSpc>
                <a:spcPct val="90000"/>
              </a:lnSpc>
              <a:defRPr/>
            </a:pPr>
            <a:r>
              <a:rPr lang="fr-BE" altLang="fr-FR" sz="2200" dirty="0" smtClean="0">
                <a:solidFill>
                  <a:srgbClr val="0070C0"/>
                </a:solidFill>
              </a:rPr>
              <a:t>Authentification par clé partagée</a:t>
            </a:r>
          </a:p>
          <a:p>
            <a:pPr marL="1219200" lvl="2" indent="-304800" eaLnBrk="1" hangingPunct="1">
              <a:lnSpc>
                <a:spcPct val="90000"/>
              </a:lnSpc>
              <a:defRPr/>
            </a:pPr>
            <a:r>
              <a:rPr lang="fr-BE" altLang="fr-FR" dirty="0" smtClean="0"/>
              <a:t>Technique basée sur une clé secrète partagée entre le client et l’AP</a:t>
            </a:r>
          </a:p>
          <a:p>
            <a:pPr marL="1676400" lvl="3" indent="-304800" eaLnBrk="1" hangingPunct="1">
              <a:lnSpc>
                <a:spcPct val="90000"/>
              </a:lnSpc>
              <a:defRPr/>
            </a:pPr>
            <a:r>
              <a:rPr lang="fr-BE" altLang="fr-FR" sz="1600" dirty="0" smtClean="0"/>
              <a:t>Le client envoie une trame d’authentification au point d’accès. </a:t>
            </a:r>
          </a:p>
          <a:p>
            <a:pPr marL="1676400" lvl="3" indent="-304800" eaLnBrk="1" hangingPunct="1">
              <a:lnSpc>
                <a:spcPct val="90000"/>
              </a:lnSpc>
              <a:defRPr/>
            </a:pPr>
            <a:r>
              <a:rPr lang="fr-BE" altLang="fr-FR" sz="1600" dirty="0" smtClean="0"/>
              <a:t>Le point d’accès envoie un texte de vérification au client. </a:t>
            </a:r>
          </a:p>
          <a:p>
            <a:pPr marL="1676400" lvl="3" indent="-304800" eaLnBrk="1" hangingPunct="1">
              <a:lnSpc>
                <a:spcPct val="90000"/>
              </a:lnSpc>
              <a:defRPr/>
            </a:pPr>
            <a:r>
              <a:rPr lang="fr-BE" altLang="fr-FR" sz="1600" dirty="0" smtClean="0"/>
              <a:t>Le client chiffre le message au moyen de sa clé partagée et retourne le texte chiffré au point d’accès </a:t>
            </a:r>
          </a:p>
          <a:p>
            <a:pPr marL="1676400" lvl="3" indent="-304800" eaLnBrk="1" hangingPunct="1">
              <a:lnSpc>
                <a:spcPct val="90000"/>
              </a:lnSpc>
              <a:defRPr/>
            </a:pPr>
            <a:r>
              <a:rPr lang="fr-BE" altLang="fr-FR" sz="1600" dirty="0" smtClean="0"/>
              <a:t>L’AP "déchiffre" au moyen de sa clé. S’il y a correspondance, l’AP authentifie la station. </a:t>
            </a:r>
          </a:p>
          <a:p>
            <a:pPr marL="1676400" lvl="3" indent="-304800" eaLnBrk="1" hangingPunct="1">
              <a:lnSpc>
                <a:spcPct val="90000"/>
              </a:lnSpc>
              <a:defRPr/>
            </a:pPr>
            <a:r>
              <a:rPr lang="fr-BE" altLang="fr-FR" sz="1600" dirty="0" smtClean="0"/>
              <a:t>Si les messages ne correspondent pas, le client n’est pas authentifié </a:t>
            </a:r>
            <a:r>
              <a:rPr lang="fr-FR" sz="1600" dirty="0" smtClean="0"/>
              <a:t>et l'accès sans fil est refusé</a:t>
            </a:r>
            <a:r>
              <a:rPr lang="fr-BE" altLang="fr-FR" sz="1600" dirty="0" smtClean="0"/>
              <a:t>.</a:t>
            </a:r>
          </a:p>
          <a:p>
            <a:pPr lvl="2">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536</a:t>
            </a:fld>
            <a:endParaRPr lang="fr-BE" dirty="0"/>
          </a:p>
        </p:txBody>
      </p:sp>
    </p:spTree>
    <p:extLst>
      <p:ext uri="{BB962C8B-B14F-4D97-AF65-F5344CB8AC3E}">
        <p14:creationId xmlns:p14="http://schemas.microsoft.com/office/powerpoint/2010/main" val="1769767624"/>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re 1"/>
          <p:cNvSpPr>
            <a:spLocks noGrp="1"/>
          </p:cNvSpPr>
          <p:nvPr>
            <p:ph type="title"/>
          </p:nvPr>
        </p:nvSpPr>
        <p:spPr/>
        <p:txBody>
          <a:bodyPr/>
          <a:lstStyle/>
          <a:p>
            <a:r>
              <a:rPr lang="fr-FR" altLang="fr-FR" smtClean="0"/>
              <a:t>Principe d’association à un AP</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S’associer à un AP</a:t>
            </a:r>
          </a:p>
          <a:p>
            <a:pPr lvl="1">
              <a:defRPr/>
            </a:pPr>
            <a:r>
              <a:rPr lang="fr-FR" dirty="0" smtClean="0">
                <a:solidFill>
                  <a:srgbClr val="0070C0"/>
                </a:solidFill>
              </a:rPr>
              <a:t>Objectifs</a:t>
            </a:r>
          </a:p>
          <a:p>
            <a:pPr lvl="2">
              <a:defRPr/>
            </a:pPr>
            <a:r>
              <a:rPr lang="fr-FR" dirty="0" smtClean="0"/>
              <a:t>Valider les </a:t>
            </a:r>
            <a:r>
              <a:rPr lang="fr-FR" dirty="0"/>
              <a:t>paramètres </a:t>
            </a:r>
            <a:r>
              <a:rPr lang="fr-FR" dirty="0" smtClean="0"/>
              <a:t>(sécurité, débits, …).</a:t>
            </a:r>
          </a:p>
          <a:p>
            <a:pPr lvl="2">
              <a:defRPr/>
            </a:pPr>
            <a:r>
              <a:rPr lang="fr-FR" dirty="0"/>
              <a:t>E</a:t>
            </a:r>
            <a:r>
              <a:rPr lang="fr-FR" dirty="0" smtClean="0"/>
              <a:t>tablir </a:t>
            </a:r>
            <a:r>
              <a:rPr lang="fr-FR" dirty="0"/>
              <a:t>la liaison de données entre le client </a:t>
            </a:r>
            <a:r>
              <a:rPr lang="fr-FR" dirty="0" smtClean="0"/>
              <a:t>l’AP.</a:t>
            </a:r>
          </a:p>
          <a:p>
            <a:pPr lvl="1">
              <a:defRPr/>
            </a:pPr>
            <a:r>
              <a:rPr lang="fr-FR" dirty="0" smtClean="0">
                <a:solidFill>
                  <a:srgbClr val="0070C0"/>
                </a:solidFill>
              </a:rPr>
              <a:t>Processus </a:t>
            </a:r>
            <a:r>
              <a:rPr lang="fr-FR" dirty="0">
                <a:solidFill>
                  <a:srgbClr val="0070C0"/>
                </a:solidFill>
              </a:rPr>
              <a:t>d’association</a:t>
            </a:r>
            <a:endParaRPr lang="fr-FR" dirty="0" smtClean="0">
              <a:solidFill>
                <a:srgbClr val="0070C0"/>
              </a:solidFill>
            </a:endParaRPr>
          </a:p>
          <a:p>
            <a:pPr lvl="2">
              <a:defRPr/>
            </a:pPr>
            <a:r>
              <a:rPr lang="fr-FR" dirty="0" smtClean="0"/>
              <a:t>Le client envoie </a:t>
            </a:r>
            <a:r>
              <a:rPr lang="fr-FR" dirty="0"/>
              <a:t>une trame de demande </a:t>
            </a:r>
            <a:r>
              <a:rPr lang="fr-FR" dirty="0" smtClean="0"/>
              <a:t>d'association </a:t>
            </a:r>
          </a:p>
          <a:p>
            <a:pPr marL="1371600" lvl="3" indent="0">
              <a:buFontTx/>
              <a:buNone/>
              <a:defRPr/>
            </a:pPr>
            <a:r>
              <a:rPr lang="fr-FR" dirty="0" smtClean="0">
                <a:sym typeface="Wingdings" panose="05000000000000000000" pitchFamily="2" charset="2"/>
              </a:rPr>
              <a:t> </a:t>
            </a:r>
            <a:r>
              <a:rPr lang="fr-FR" dirty="0" smtClean="0"/>
              <a:t>fourni son @ MAC</a:t>
            </a:r>
          </a:p>
          <a:p>
            <a:pPr lvl="2">
              <a:defRPr/>
            </a:pPr>
            <a:r>
              <a:rPr lang="fr-FR" dirty="0" smtClean="0"/>
              <a:t>L’AP répond </a:t>
            </a:r>
            <a:r>
              <a:rPr lang="fr-FR" dirty="0"/>
              <a:t>avec une réponse </a:t>
            </a:r>
            <a:r>
              <a:rPr lang="fr-FR" dirty="0" smtClean="0"/>
              <a:t>d'association </a:t>
            </a:r>
          </a:p>
          <a:p>
            <a:pPr marL="1371600" lvl="3" indent="0">
              <a:buFontTx/>
              <a:buNone/>
              <a:defRPr/>
            </a:pPr>
            <a:r>
              <a:rPr lang="fr-FR" dirty="0" smtClean="0">
                <a:sym typeface="Wingdings" panose="05000000000000000000" pitchFamily="2" charset="2"/>
              </a:rPr>
              <a:t> </a:t>
            </a:r>
            <a:r>
              <a:rPr lang="fr-FR" dirty="0" smtClean="0"/>
              <a:t>fourni son BSSID</a:t>
            </a:r>
          </a:p>
          <a:p>
            <a:pPr lvl="2">
              <a:defRPr/>
            </a:pPr>
            <a:r>
              <a:rPr lang="fr-FR" dirty="0"/>
              <a:t>AID (</a:t>
            </a:r>
            <a:r>
              <a:rPr lang="fr-BE" altLang="fr-FR" dirty="0"/>
              <a:t>Association Identifier</a:t>
            </a:r>
            <a:r>
              <a:rPr lang="fr-BE" altLang="fr-FR" dirty="0" smtClean="0"/>
              <a:t>)</a:t>
            </a:r>
          </a:p>
          <a:p>
            <a:pPr lvl="3">
              <a:defRPr/>
            </a:pPr>
            <a:r>
              <a:rPr lang="fr-FR" dirty="0" smtClean="0"/>
              <a:t>Le </a:t>
            </a:r>
            <a:r>
              <a:rPr lang="fr-FR" dirty="0"/>
              <a:t>point d'accès mappe un port logique </a:t>
            </a:r>
            <a:r>
              <a:rPr lang="fr-FR" dirty="0" smtClean="0"/>
              <a:t>(AID) au </a:t>
            </a:r>
            <a:r>
              <a:rPr lang="fr-FR" dirty="0"/>
              <a:t>client sans </a:t>
            </a:r>
            <a:r>
              <a:rPr lang="fr-FR" dirty="0" smtClean="0"/>
              <a:t>fil.</a:t>
            </a:r>
          </a:p>
          <a:p>
            <a:pPr lvl="3">
              <a:defRPr/>
            </a:pPr>
            <a:r>
              <a:rPr lang="fr-FR" dirty="0" smtClean="0"/>
              <a:t>L’AP annonce l'AID au commutateur du DS.</a:t>
            </a:r>
          </a:p>
          <a:p>
            <a:pPr lvl="3">
              <a:defRPr/>
            </a:pPr>
            <a:r>
              <a:rPr lang="fr-BE" altLang="fr-FR" dirty="0" smtClean="0"/>
              <a:t>L’association </a:t>
            </a:r>
            <a:r>
              <a:rPr lang="fr-BE" altLang="fr-FR" dirty="0"/>
              <a:t>permet au commutateur de l’infrastructure d’effectuer le suivi des trames destinées au client </a:t>
            </a:r>
            <a:r>
              <a:rPr lang="fr-BE" altLang="fr-FR" dirty="0" smtClean="0"/>
              <a:t>WLAN.</a:t>
            </a:r>
            <a:endParaRPr lang="fr-FR" dirty="0" smtClean="0"/>
          </a:p>
          <a:p>
            <a:pPr lvl="3">
              <a:defRPr/>
            </a:pPr>
            <a:endParaRPr lang="fr-FR" dirty="0" smtClean="0"/>
          </a:p>
          <a:p>
            <a:pPr lvl="2">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537</a:t>
            </a:fld>
            <a:endParaRPr lang="fr-BE" dirty="0"/>
          </a:p>
        </p:txBody>
      </p:sp>
    </p:spTree>
    <p:extLst>
      <p:ext uri="{BB962C8B-B14F-4D97-AF65-F5344CB8AC3E}">
        <p14:creationId xmlns:p14="http://schemas.microsoft.com/office/powerpoint/2010/main" val="971165405"/>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re 1"/>
          <p:cNvSpPr>
            <a:spLocks noGrp="1"/>
          </p:cNvSpPr>
          <p:nvPr>
            <p:ph type="title"/>
          </p:nvPr>
        </p:nvSpPr>
        <p:spPr/>
        <p:txBody>
          <a:bodyPr/>
          <a:lstStyle/>
          <a:p>
            <a:r>
              <a:rPr lang="fr-FR" altLang="fr-FR" dirty="0" smtClean="0"/>
              <a:t>Communication 802.11</a:t>
            </a:r>
          </a:p>
        </p:txBody>
      </p:sp>
      <p:sp>
        <p:nvSpPr>
          <p:cNvPr id="52227" name="Espace réservé du contenu 2"/>
          <p:cNvSpPr>
            <a:spLocks noGrp="1"/>
          </p:cNvSpPr>
          <p:nvPr>
            <p:ph idx="1"/>
          </p:nvPr>
        </p:nvSpPr>
        <p:spPr/>
        <p:txBody>
          <a:bodyPr/>
          <a:lstStyle/>
          <a:p>
            <a:pPr>
              <a:lnSpc>
                <a:spcPct val="90000"/>
              </a:lnSpc>
              <a:defRPr/>
            </a:pPr>
            <a:r>
              <a:rPr lang="fr-FR" altLang="fr-FR" dirty="0">
                <a:solidFill>
                  <a:schemeClr val="accent6">
                    <a:lumMod val="75000"/>
                  </a:schemeClr>
                </a:solidFill>
              </a:rPr>
              <a:t>Caractéristiques d’une communication 802.11</a:t>
            </a:r>
          </a:p>
          <a:p>
            <a:pPr lvl="1"/>
            <a:r>
              <a:rPr lang="fr-FR" altLang="fr-FR" dirty="0" smtClean="0"/>
              <a:t>Half duplex avec support partagé</a:t>
            </a:r>
          </a:p>
          <a:p>
            <a:pPr lvl="1"/>
            <a:r>
              <a:rPr lang="fr-FR" altLang="fr-FR" dirty="0" smtClean="0"/>
              <a:t>Impossible de détecter les collisions pendant une émission</a:t>
            </a:r>
          </a:p>
          <a:p>
            <a:pPr lvl="1"/>
            <a:r>
              <a:rPr lang="fr-FR" altLang="fr-FR" dirty="0" smtClean="0"/>
              <a:t>DCF (</a:t>
            </a:r>
            <a:r>
              <a:rPr lang="fr-FR" altLang="fr-FR" dirty="0" err="1" smtClean="0"/>
              <a:t>Distributed</a:t>
            </a:r>
            <a:r>
              <a:rPr lang="fr-FR" altLang="fr-FR" dirty="0" smtClean="0"/>
              <a:t> Coordination </a:t>
            </a:r>
            <a:r>
              <a:rPr lang="fr-FR" altLang="fr-FR" dirty="0" err="1" smtClean="0"/>
              <a:t>Function</a:t>
            </a:r>
            <a:r>
              <a:rPr lang="fr-FR" altLang="fr-FR" dirty="0" smtClean="0"/>
              <a:t>)</a:t>
            </a:r>
          </a:p>
          <a:p>
            <a:pPr lvl="2"/>
            <a:r>
              <a:rPr lang="fr-FR" altLang="fr-FR" dirty="0" smtClean="0"/>
              <a:t>Mécanisme complémentaire d'évitement des collisions, appelé fonction de coordination distribuée (DCF).</a:t>
            </a:r>
          </a:p>
          <a:p>
            <a:pPr lvl="2"/>
            <a:r>
              <a:rPr lang="fr-FR" altLang="fr-FR" dirty="0" smtClean="0"/>
              <a:t>Un client sans fil lance sa transmission uniquement lorsque le canal est libre.</a:t>
            </a:r>
          </a:p>
          <a:p>
            <a:pPr lvl="2"/>
            <a:r>
              <a:rPr lang="fr-FR" altLang="fr-FR" dirty="0" smtClean="0"/>
              <a:t>ACK pour chaque trame.</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538</a:t>
            </a:fld>
            <a:endParaRPr lang="fr-BE" dirty="0"/>
          </a:p>
        </p:txBody>
      </p:sp>
    </p:spTree>
    <p:extLst>
      <p:ext uri="{BB962C8B-B14F-4D97-AF65-F5344CB8AC3E}">
        <p14:creationId xmlns:p14="http://schemas.microsoft.com/office/powerpoint/2010/main" val="181678103"/>
      </p:ext>
    </p:extLst>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type="body" sz="half" idx="1"/>
          </p:nvPr>
        </p:nvSpPr>
        <p:spPr>
          <a:xfrm>
            <a:off x="457200" y="1339850"/>
            <a:ext cx="7715250" cy="1152525"/>
          </a:xfrm>
        </p:spPr>
        <p:txBody>
          <a:bodyPr/>
          <a:lstStyle/>
          <a:p>
            <a:pPr eaLnBrk="1" hangingPunct="1">
              <a:lnSpc>
                <a:spcPct val="80000"/>
              </a:lnSpc>
            </a:pPr>
            <a:r>
              <a:rPr lang="fr-FR" altLang="fr-FR" sz="2800" dirty="0" smtClean="0">
                <a:solidFill>
                  <a:schemeClr val="accent6">
                    <a:lumMod val="75000"/>
                  </a:schemeClr>
                </a:solidFill>
              </a:rPr>
              <a:t>Mécanisme RTS/CTS et nœuds cachés</a:t>
            </a:r>
          </a:p>
          <a:p>
            <a:pPr lvl="1" eaLnBrk="1" hangingPunct="1">
              <a:lnSpc>
                <a:spcPct val="80000"/>
              </a:lnSpc>
            </a:pPr>
            <a:r>
              <a:rPr lang="fr-FR" altLang="fr-FR" sz="2000" dirty="0" err="1" smtClean="0"/>
              <a:t>Request</a:t>
            </a:r>
            <a:r>
              <a:rPr lang="fr-FR" altLang="fr-FR" sz="2000" dirty="0" smtClean="0"/>
              <a:t> to </a:t>
            </a:r>
            <a:r>
              <a:rPr lang="fr-FR" altLang="fr-FR" sz="2000" dirty="0" err="1" smtClean="0"/>
              <a:t>send</a:t>
            </a:r>
            <a:r>
              <a:rPr lang="fr-FR" altLang="fr-FR" sz="2000" dirty="0" smtClean="0"/>
              <a:t>/</a:t>
            </a:r>
            <a:r>
              <a:rPr lang="fr-FR" altLang="fr-FR" sz="2000" dirty="0" err="1" smtClean="0"/>
              <a:t>clear</a:t>
            </a:r>
            <a:r>
              <a:rPr lang="fr-FR" altLang="fr-FR" sz="2000" dirty="0" smtClean="0"/>
              <a:t> to </a:t>
            </a:r>
            <a:r>
              <a:rPr lang="fr-FR" altLang="fr-FR" sz="2000" dirty="0" err="1" smtClean="0"/>
              <a:t>send</a:t>
            </a:r>
            <a:endParaRPr lang="fr-FR" altLang="fr-FR" sz="2000" dirty="0" smtClean="0"/>
          </a:p>
        </p:txBody>
      </p:sp>
      <p:pic>
        <p:nvPicPr>
          <p:cNvPr id="53253"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716016" y="2001516"/>
            <a:ext cx="4176464" cy="3947764"/>
          </a:xfrm>
        </p:spPr>
      </p:pic>
      <p:sp>
        <p:nvSpPr>
          <p:cNvPr id="53254" name="Rectangle 5"/>
          <p:cNvSpPr>
            <a:spLocks noChangeArrowheads="1"/>
          </p:cNvSpPr>
          <p:nvPr/>
        </p:nvSpPr>
        <p:spPr bwMode="auto">
          <a:xfrm>
            <a:off x="468313" y="2133600"/>
            <a:ext cx="3959225"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lvl="1" eaLnBrk="1" hangingPunct="1">
              <a:lnSpc>
                <a:spcPct val="90000"/>
              </a:lnSpc>
            </a:pPr>
            <a:r>
              <a:rPr lang="fr-FR" altLang="fr-FR" sz="2000" dirty="0">
                <a:latin typeface="+mn-lt"/>
              </a:rPr>
              <a:t>Mécanisme optionnel de réservation du canal par échange de paquets</a:t>
            </a:r>
          </a:p>
          <a:p>
            <a:pPr lvl="1" eaLnBrk="1" hangingPunct="1">
              <a:lnSpc>
                <a:spcPct val="90000"/>
              </a:lnSpc>
            </a:pPr>
            <a:r>
              <a:rPr lang="fr-BE" altLang="fr-FR" sz="2000" dirty="0">
                <a:latin typeface="+mn-lt"/>
              </a:rPr>
              <a:t>802.11 y associe un mécanisme d’allocation de vecteur (NAV : Network Allocation </a:t>
            </a:r>
            <a:r>
              <a:rPr lang="fr-BE" altLang="fr-FR" sz="2000" dirty="0" err="1">
                <a:latin typeface="+mn-lt"/>
              </a:rPr>
              <a:t>Vector</a:t>
            </a:r>
            <a:r>
              <a:rPr lang="fr-BE" altLang="fr-FR" sz="2000" dirty="0">
                <a:latin typeface="+mn-lt"/>
              </a:rPr>
              <a:t>)</a:t>
            </a:r>
          </a:p>
          <a:p>
            <a:pPr lvl="1" eaLnBrk="1" hangingPunct="1">
              <a:lnSpc>
                <a:spcPct val="90000"/>
              </a:lnSpc>
            </a:pPr>
            <a:r>
              <a:rPr lang="fr-BE" altLang="fr-FR" sz="2000" dirty="0">
                <a:latin typeface="+mn-lt"/>
              </a:rPr>
              <a:t>L’ensemble permet d’éviter les collisions même en présence de nœuds cachés</a:t>
            </a:r>
          </a:p>
          <a:p>
            <a:pPr lvl="1" eaLnBrk="1" hangingPunct="1">
              <a:lnSpc>
                <a:spcPct val="90000"/>
              </a:lnSpc>
            </a:pPr>
            <a:r>
              <a:rPr lang="fr-BE" altLang="fr-FR" sz="2000" dirty="0">
                <a:latin typeface="+mn-lt"/>
              </a:rPr>
              <a:t>Ce processus n’est intéressant que pour les trames de grandes tailles</a:t>
            </a: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539</a:t>
            </a:fld>
            <a:endParaRPr lang="fr-BE" dirty="0"/>
          </a:p>
        </p:txBody>
      </p:sp>
      <p:sp>
        <p:nvSpPr>
          <p:cNvPr id="10" name="Rectangle 2"/>
          <p:cNvSpPr>
            <a:spLocks noGrp="1" noChangeArrowheads="1"/>
          </p:cNvSpPr>
          <p:nvPr>
            <p:ph type="title"/>
          </p:nvPr>
        </p:nvSpPr>
        <p:spPr>
          <a:xfrm>
            <a:off x="2123728" y="116632"/>
            <a:ext cx="6563072" cy="936104"/>
          </a:xfrm>
        </p:spPr>
        <p:txBody>
          <a:bodyPr>
            <a:normAutofit/>
          </a:bodyPr>
          <a:lstStyle/>
          <a:p>
            <a:pPr eaLnBrk="1" hangingPunct="1"/>
            <a:r>
              <a:rPr lang="fr-FR" altLang="fr-FR" sz="2800" dirty="0"/>
              <a:t>Problèmes des nœuds cachés</a:t>
            </a:r>
          </a:p>
        </p:txBody>
      </p:sp>
    </p:spTree>
    <p:extLst>
      <p:ext uri="{BB962C8B-B14F-4D97-AF65-F5344CB8AC3E}">
        <p14:creationId xmlns:p14="http://schemas.microsoft.com/office/powerpoint/2010/main" val="28814320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04048" y="3501008"/>
            <a:ext cx="4003606" cy="266429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7" name="Rectangle 3"/>
          <p:cNvSpPr>
            <a:spLocks noGrp="1" noChangeArrowheads="1"/>
          </p:cNvSpPr>
          <p:nvPr>
            <p:ph type="body" sz="half" idx="1"/>
          </p:nvPr>
        </p:nvSpPr>
        <p:spPr>
          <a:xfrm>
            <a:off x="250825" y="1600200"/>
            <a:ext cx="4752975" cy="4708525"/>
          </a:xfrm>
        </p:spPr>
        <p:txBody>
          <a:bodyPr/>
          <a:lstStyle/>
          <a:p>
            <a:pPr eaLnBrk="1" hangingPunct="1">
              <a:lnSpc>
                <a:spcPct val="90000"/>
              </a:lnSpc>
            </a:pPr>
            <a:r>
              <a:rPr lang="fr-FR" altLang="fr-FR" sz="2800" dirty="0" smtClean="0">
                <a:solidFill>
                  <a:schemeClr val="accent6">
                    <a:lumMod val="75000"/>
                  </a:schemeClr>
                </a:solidFill>
              </a:rPr>
              <a:t>Problème de boucle?</a:t>
            </a:r>
          </a:p>
          <a:p>
            <a:pPr lvl="1" eaLnBrk="1" hangingPunct="1">
              <a:lnSpc>
                <a:spcPct val="90000"/>
              </a:lnSpc>
            </a:pPr>
            <a:r>
              <a:rPr lang="fr-FR" altLang="fr-FR" sz="2400" dirty="0" smtClean="0">
                <a:solidFill>
                  <a:srgbClr val="0070C0"/>
                </a:solidFill>
              </a:rPr>
              <a:t>Les boucles entraînent une charge UC importante </a:t>
            </a:r>
          </a:p>
          <a:p>
            <a:pPr lvl="2" eaLnBrk="1" hangingPunct="1">
              <a:lnSpc>
                <a:spcPct val="90000"/>
              </a:lnSpc>
              <a:buFontTx/>
              <a:buNone/>
            </a:pPr>
            <a:r>
              <a:rPr lang="fr-FR" altLang="fr-FR" sz="2000" dirty="0" smtClean="0">
                <a:sym typeface="Wingdings" pitchFamily="2" charset="2"/>
              </a:rPr>
              <a:t> dégradation des performances</a:t>
            </a:r>
          </a:p>
          <a:p>
            <a:pPr lvl="1" eaLnBrk="1" hangingPunct="1">
              <a:lnSpc>
                <a:spcPct val="90000"/>
              </a:lnSpc>
            </a:pPr>
            <a:r>
              <a:rPr lang="fr-FR" altLang="fr-FR" sz="2400" dirty="0" smtClean="0">
                <a:solidFill>
                  <a:srgbClr val="0070C0"/>
                </a:solidFill>
                <a:sym typeface="Wingdings" pitchFamily="2" charset="2"/>
              </a:rPr>
              <a:t>Tables d’adresses MAC inconsistantes </a:t>
            </a:r>
          </a:p>
          <a:p>
            <a:pPr lvl="2" eaLnBrk="1" hangingPunct="1">
              <a:lnSpc>
                <a:spcPct val="90000"/>
              </a:lnSpc>
              <a:buFont typeface="Wingdings" pitchFamily="2" charset="2"/>
              <a:buChar char="à"/>
            </a:pPr>
            <a:r>
              <a:rPr lang="fr-FR" altLang="fr-FR" sz="2000" dirty="0" smtClean="0"/>
              <a:t>le commutateur ne sait plus à partir de quel port réacheminer les trames de monodiffusion (</a:t>
            </a:r>
            <a:r>
              <a:rPr lang="fr-FR" altLang="fr-FR" sz="2000" dirty="0" smtClean="0">
                <a:sym typeface="Wingdings" pitchFamily="2" charset="2"/>
              </a:rPr>
              <a:t> </a:t>
            </a:r>
            <a:r>
              <a:rPr lang="fr-FR" altLang="fr-FR" sz="2000" dirty="0" smtClean="0"/>
              <a:t>diffusion)</a:t>
            </a:r>
            <a:endParaRPr lang="fr-FR" altLang="fr-FR" dirty="0" smtClean="0">
              <a:sym typeface="Wingdings" pitchFamily="2" charset="2"/>
            </a:endParaRPr>
          </a:p>
          <a:p>
            <a:pPr lvl="1" eaLnBrk="1" hangingPunct="1">
              <a:lnSpc>
                <a:spcPct val="90000"/>
              </a:lnSpc>
              <a:buFontTx/>
              <a:buNone/>
            </a:pPr>
            <a:r>
              <a:rPr lang="fr-FR" altLang="fr-FR" sz="2400" dirty="0" smtClean="0">
                <a:solidFill>
                  <a:srgbClr val="FF0000"/>
                </a:solidFill>
                <a:sym typeface="Wingdings" pitchFamily="2" charset="2"/>
              </a:rPr>
              <a:t> Tempête de diffusion</a:t>
            </a:r>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54</a:t>
            </a:fld>
            <a:endParaRPr lang="fr-BE" dirty="0"/>
          </a:p>
        </p:txBody>
      </p:sp>
      <p:sp>
        <p:nvSpPr>
          <p:cNvPr id="7"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Problème de boucle</a:t>
            </a:r>
            <a:endParaRPr lang="fr-FR" altLang="fr-FR" sz="2800" dirty="0"/>
          </a:p>
        </p:txBody>
      </p:sp>
    </p:spTree>
    <p:extLst>
      <p:ext uri="{BB962C8B-B14F-4D97-AF65-F5344CB8AC3E}">
        <p14:creationId xmlns:p14="http://schemas.microsoft.com/office/powerpoint/2010/main" val="431457555"/>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r>
              <a:rPr lang="fr-FR" altLang="fr-FR" dirty="0" smtClean="0"/>
              <a:t>Problèmes des nœuds cachés</a:t>
            </a:r>
          </a:p>
        </p:txBody>
      </p:sp>
      <p:sp>
        <p:nvSpPr>
          <p:cNvPr id="54276" name="Rectangle 3"/>
          <p:cNvSpPr>
            <a:spLocks noGrp="1" noChangeArrowheads="1"/>
          </p:cNvSpPr>
          <p:nvPr>
            <p:ph type="body" idx="1"/>
          </p:nvPr>
        </p:nvSpPr>
        <p:spPr>
          <a:xfrm>
            <a:off x="457200" y="1484784"/>
            <a:ext cx="8229600" cy="5257800"/>
          </a:xfrm>
        </p:spPr>
        <p:txBody>
          <a:bodyPr/>
          <a:lstStyle/>
          <a:p>
            <a:pPr eaLnBrk="1" hangingPunct="1">
              <a:lnSpc>
                <a:spcPct val="80000"/>
              </a:lnSpc>
            </a:pPr>
            <a:r>
              <a:rPr lang="fr-FR" altLang="fr-FR" dirty="0" smtClean="0">
                <a:solidFill>
                  <a:schemeClr val="accent6">
                    <a:lumMod val="75000"/>
                  </a:schemeClr>
                </a:solidFill>
              </a:rPr>
              <a:t>Mécanisme RTS/CTS </a:t>
            </a:r>
          </a:p>
          <a:p>
            <a:pPr lvl="1" eaLnBrk="1" hangingPunct="1">
              <a:lnSpc>
                <a:spcPct val="80000"/>
              </a:lnSpc>
            </a:pPr>
            <a:r>
              <a:rPr lang="fr-BE" altLang="fr-FR" sz="2000" dirty="0" smtClean="0">
                <a:solidFill>
                  <a:srgbClr val="0070C0"/>
                </a:solidFill>
              </a:rPr>
              <a:t>RTS</a:t>
            </a:r>
          </a:p>
          <a:p>
            <a:pPr lvl="2" eaLnBrk="1" hangingPunct="1">
              <a:lnSpc>
                <a:spcPct val="80000"/>
              </a:lnSpc>
            </a:pPr>
            <a:r>
              <a:rPr lang="fr-FR" altLang="fr-FR" sz="1800" dirty="0" smtClean="0"/>
              <a:t>La station écoute </a:t>
            </a:r>
          </a:p>
          <a:p>
            <a:pPr lvl="2" eaLnBrk="1" hangingPunct="1">
              <a:lnSpc>
                <a:spcPct val="80000"/>
              </a:lnSpc>
            </a:pPr>
            <a:r>
              <a:rPr lang="fr-FR" altLang="fr-FR" sz="1800" dirty="0" smtClean="0"/>
              <a:t>Si le média est libre pendant un temps donné (appelé </a:t>
            </a:r>
            <a:r>
              <a:rPr lang="fr-FR" altLang="fr-FR" sz="1800" i="1" dirty="0" smtClean="0"/>
              <a:t>DIFS</a:t>
            </a:r>
            <a:r>
              <a:rPr lang="fr-FR" altLang="fr-FR" sz="1800" dirty="0" smtClean="0"/>
              <a:t> pour </a:t>
            </a:r>
            <a:r>
              <a:rPr lang="fr-FR" altLang="fr-FR" sz="1800" i="1" dirty="0" err="1" smtClean="0"/>
              <a:t>Distributed</a:t>
            </a:r>
            <a:r>
              <a:rPr lang="fr-FR" altLang="fr-FR" sz="1800" i="1" dirty="0" smtClean="0"/>
              <a:t> Inter Frame </a:t>
            </a:r>
            <a:r>
              <a:rPr lang="fr-FR" altLang="fr-FR" sz="1800" i="1" dirty="0" err="1" smtClean="0"/>
              <a:t>Space</a:t>
            </a:r>
            <a:r>
              <a:rPr lang="fr-FR" altLang="fr-FR" sz="1800" dirty="0" smtClean="0"/>
              <a:t>), alors la station peut émettre.</a:t>
            </a:r>
          </a:p>
          <a:p>
            <a:pPr lvl="2" eaLnBrk="1" hangingPunct="1">
              <a:lnSpc>
                <a:spcPct val="80000"/>
              </a:lnSpc>
            </a:pPr>
            <a:r>
              <a:rPr lang="fr-BE" altLang="fr-FR" sz="1800" dirty="0" smtClean="0"/>
              <a:t>La station émet une trame </a:t>
            </a:r>
            <a:r>
              <a:rPr lang="fr-BE" altLang="fr-FR" sz="1800" dirty="0" err="1" smtClean="0"/>
              <a:t>Request</a:t>
            </a:r>
            <a:r>
              <a:rPr lang="fr-BE" altLang="fr-FR" sz="1800" dirty="0" smtClean="0"/>
              <a:t> to </a:t>
            </a:r>
            <a:r>
              <a:rPr lang="fr-BE" altLang="fr-FR" sz="1800" dirty="0" err="1" smtClean="0"/>
              <a:t>send</a:t>
            </a:r>
            <a:endParaRPr lang="fr-BE" altLang="fr-FR" sz="1800" dirty="0" smtClean="0"/>
          </a:p>
          <a:p>
            <a:pPr lvl="3" eaLnBrk="1" hangingPunct="1">
              <a:lnSpc>
                <a:spcPct val="80000"/>
              </a:lnSpc>
            </a:pPr>
            <a:r>
              <a:rPr lang="fr-FR" altLang="fr-FR" sz="1600" dirty="0" smtClean="0"/>
              <a:t>Celle-ci contient des informations sur le volume des données qu'elle souhaite émettre et sa vitesse de transmission.</a:t>
            </a:r>
            <a:endParaRPr lang="fr-BE" altLang="fr-FR" sz="1600" dirty="0" smtClean="0"/>
          </a:p>
          <a:p>
            <a:pPr lvl="1" eaLnBrk="1" hangingPunct="1">
              <a:lnSpc>
                <a:spcPct val="80000"/>
              </a:lnSpc>
            </a:pPr>
            <a:r>
              <a:rPr lang="fr-BE" altLang="fr-FR" sz="2000" dirty="0" smtClean="0">
                <a:solidFill>
                  <a:srgbClr val="0070C0"/>
                </a:solidFill>
              </a:rPr>
              <a:t>CTS</a:t>
            </a:r>
          </a:p>
          <a:p>
            <a:pPr lvl="2" eaLnBrk="1" hangingPunct="1">
              <a:lnSpc>
                <a:spcPct val="80000"/>
              </a:lnSpc>
            </a:pPr>
            <a:r>
              <a:rPr lang="fr-FR" altLang="fr-FR" sz="1800" dirty="0" smtClean="0"/>
              <a:t>L’AP répond par une trame </a:t>
            </a:r>
            <a:r>
              <a:rPr lang="fr-FR" altLang="fr-FR" sz="1800" dirty="0" err="1" smtClean="0"/>
              <a:t>Clear</a:t>
            </a:r>
            <a:r>
              <a:rPr lang="fr-FR" altLang="fr-FR" sz="1800" dirty="0" smtClean="0"/>
              <a:t> To </a:t>
            </a:r>
            <a:r>
              <a:rPr lang="fr-FR" altLang="fr-FR" sz="1800" dirty="0" err="1" smtClean="0"/>
              <a:t>Send</a:t>
            </a:r>
            <a:r>
              <a:rPr lang="fr-FR" altLang="fr-FR" sz="1800" dirty="0" smtClean="0"/>
              <a:t>, reçue par tous les clients dans la zone de réception.</a:t>
            </a:r>
          </a:p>
          <a:p>
            <a:pPr lvl="1" eaLnBrk="1" hangingPunct="1">
              <a:lnSpc>
                <a:spcPct val="80000"/>
              </a:lnSpc>
            </a:pPr>
            <a:r>
              <a:rPr lang="fr-BE" altLang="fr-FR" sz="2000" dirty="0" smtClean="0">
                <a:solidFill>
                  <a:srgbClr val="0070C0"/>
                </a:solidFill>
              </a:rPr>
              <a:t>NAV (Network Allocation </a:t>
            </a:r>
            <a:r>
              <a:rPr lang="fr-BE" altLang="fr-FR" sz="2000" dirty="0" err="1" smtClean="0">
                <a:solidFill>
                  <a:srgbClr val="0070C0"/>
                </a:solidFill>
              </a:rPr>
              <a:t>Vector</a:t>
            </a:r>
            <a:r>
              <a:rPr lang="fr-BE" altLang="fr-FR" sz="2000" dirty="0" smtClean="0">
                <a:solidFill>
                  <a:srgbClr val="0070C0"/>
                </a:solidFill>
              </a:rPr>
              <a:t>)</a:t>
            </a:r>
          </a:p>
          <a:p>
            <a:pPr lvl="2" eaLnBrk="1" hangingPunct="1">
              <a:lnSpc>
                <a:spcPct val="80000"/>
              </a:lnSpc>
            </a:pPr>
            <a:r>
              <a:rPr lang="fr-BE" altLang="fr-FR" sz="1800" dirty="0" smtClean="0"/>
              <a:t>Avec le NAV, l’en-tête de chaque trame contient un champ qui indique la  durée d’un cycle complet : RTS + CTS + envoi de données + ACK</a:t>
            </a:r>
          </a:p>
          <a:p>
            <a:pPr lvl="2" eaLnBrk="1" hangingPunct="1">
              <a:lnSpc>
                <a:spcPct val="80000"/>
              </a:lnSpc>
            </a:pPr>
            <a:r>
              <a:rPr lang="fr-BE" altLang="fr-FR" sz="1800" dirty="0" smtClean="0"/>
              <a:t>Les stations lisent le NAV et en déduisent le temps d’attente avant que le support soit disponible.</a:t>
            </a:r>
            <a:endParaRPr lang="fr-FR" altLang="fr-FR" sz="18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540</a:t>
            </a:fld>
            <a:endParaRPr lang="fr-BE" dirty="0"/>
          </a:p>
        </p:txBody>
      </p:sp>
    </p:spTree>
    <p:extLst>
      <p:ext uri="{BB962C8B-B14F-4D97-AF65-F5344CB8AC3E}">
        <p14:creationId xmlns:p14="http://schemas.microsoft.com/office/powerpoint/2010/main" val="3392454114"/>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fr-FR" altLang="fr-FR" dirty="0" smtClean="0"/>
              <a:t>Transmission en 802.11</a:t>
            </a:r>
          </a:p>
        </p:txBody>
      </p:sp>
      <p:sp>
        <p:nvSpPr>
          <p:cNvPr id="86020" name="Rectangle 3"/>
          <p:cNvSpPr>
            <a:spLocks noGrp="1" noChangeArrowheads="1"/>
          </p:cNvSpPr>
          <p:nvPr>
            <p:ph type="body" idx="1"/>
          </p:nvPr>
        </p:nvSpPr>
        <p:spPr>
          <a:xfrm>
            <a:off x="457200" y="1628775"/>
            <a:ext cx="8229600" cy="4525963"/>
          </a:xfrm>
        </p:spPr>
        <p:txBody>
          <a:bodyPr>
            <a:normAutofit/>
          </a:bodyPr>
          <a:lstStyle/>
          <a:p>
            <a:pPr eaLnBrk="1" hangingPunct="1">
              <a:lnSpc>
                <a:spcPct val="90000"/>
              </a:lnSpc>
              <a:defRPr/>
            </a:pPr>
            <a:r>
              <a:rPr lang="fr-FR" altLang="fr-FR" dirty="0" smtClean="0">
                <a:solidFill>
                  <a:schemeClr val="accent6">
                    <a:lumMod val="75000"/>
                  </a:schemeClr>
                </a:solidFill>
              </a:rPr>
              <a:t>Narrow Band</a:t>
            </a:r>
          </a:p>
          <a:p>
            <a:pPr lvl="1" eaLnBrk="1" hangingPunct="1">
              <a:lnSpc>
                <a:spcPct val="90000"/>
              </a:lnSpc>
              <a:defRPr/>
            </a:pPr>
            <a:r>
              <a:rPr lang="fr-FR" altLang="fr-FR" dirty="0" smtClean="0">
                <a:solidFill>
                  <a:srgbClr val="0070C0"/>
                </a:solidFill>
              </a:rPr>
              <a:t>Canal de transmission</a:t>
            </a:r>
          </a:p>
          <a:p>
            <a:pPr lvl="2" eaLnBrk="1" hangingPunct="1">
              <a:lnSpc>
                <a:spcPct val="90000"/>
              </a:lnSpc>
              <a:defRPr/>
            </a:pPr>
            <a:r>
              <a:rPr lang="fr-FR" altLang="fr-FR" dirty="0" smtClean="0"/>
              <a:t>Une bande de fréquences utilisables pour une communication (ITU-R, IBPT)</a:t>
            </a:r>
          </a:p>
          <a:p>
            <a:pPr lvl="2" eaLnBrk="1" hangingPunct="1">
              <a:lnSpc>
                <a:spcPct val="90000"/>
              </a:lnSpc>
              <a:defRPr/>
            </a:pPr>
            <a:r>
              <a:rPr lang="fr-FR" altLang="fr-FR" dirty="0" smtClean="0"/>
              <a:t>Bande étroite (</a:t>
            </a:r>
            <a:r>
              <a:rPr lang="fr-FR" altLang="fr-FR" dirty="0" err="1" smtClean="0"/>
              <a:t>narrow</a:t>
            </a:r>
            <a:r>
              <a:rPr lang="fr-FR" altLang="fr-FR" dirty="0" smtClean="0"/>
              <a:t> band) pour permettre un maximum de communications simultanées</a:t>
            </a:r>
          </a:p>
          <a:p>
            <a:pPr lvl="1" eaLnBrk="1" hangingPunct="1">
              <a:lnSpc>
                <a:spcPct val="90000"/>
              </a:lnSpc>
              <a:defRPr/>
            </a:pPr>
            <a:r>
              <a:rPr lang="fr-FR" altLang="fr-FR" dirty="0" smtClean="0">
                <a:solidFill>
                  <a:srgbClr val="0070C0"/>
                </a:solidFill>
              </a:rPr>
              <a:t>Principe</a:t>
            </a:r>
          </a:p>
          <a:p>
            <a:pPr lvl="2" eaLnBrk="1" hangingPunct="1">
              <a:lnSpc>
                <a:spcPct val="90000"/>
              </a:lnSpc>
              <a:defRPr/>
            </a:pPr>
            <a:r>
              <a:rPr lang="fr-FR" altLang="fr-FR" dirty="0" smtClean="0"/>
              <a:t>Chaque communication utilise un canal différent (multiplexage fréquentiel)</a:t>
            </a:r>
          </a:p>
          <a:p>
            <a:pPr lvl="1" eaLnBrk="1" hangingPunct="1">
              <a:lnSpc>
                <a:spcPct val="90000"/>
              </a:lnSpc>
              <a:defRPr/>
            </a:pPr>
            <a:r>
              <a:rPr lang="fr-FR" altLang="fr-FR" dirty="0" smtClean="0">
                <a:solidFill>
                  <a:srgbClr val="0070C0"/>
                </a:solidFill>
              </a:rPr>
              <a:t>Bande étroite en Wi-Fi?</a:t>
            </a:r>
          </a:p>
          <a:p>
            <a:pPr lvl="2" eaLnBrk="1" hangingPunct="1">
              <a:lnSpc>
                <a:spcPct val="90000"/>
              </a:lnSpc>
              <a:defRPr/>
            </a:pPr>
            <a:r>
              <a:rPr lang="fr-FR" altLang="fr-FR" dirty="0" smtClean="0"/>
              <a:t>La bande de fréquences utilisée (canal) doit être </a:t>
            </a:r>
          </a:p>
          <a:p>
            <a:pPr lvl="3" eaLnBrk="1" hangingPunct="1">
              <a:lnSpc>
                <a:spcPct val="90000"/>
              </a:lnSpc>
              <a:defRPr/>
            </a:pPr>
            <a:r>
              <a:rPr lang="fr-FR" altLang="fr-FR" dirty="0"/>
              <a:t>A</a:t>
            </a:r>
            <a:r>
              <a:rPr lang="fr-FR" altLang="fr-FR" dirty="0" smtClean="0"/>
              <a:t>ussi petite que possible afin de limiter les interférences sur les bandes adjacentes et permettre le multiplexage</a:t>
            </a:r>
          </a:p>
          <a:p>
            <a:pPr lvl="3" eaLnBrk="1" hangingPunct="1">
              <a:lnSpc>
                <a:spcPct val="90000"/>
              </a:lnSpc>
              <a:defRPr/>
            </a:pPr>
            <a:r>
              <a:rPr lang="fr-FR" altLang="fr-FR" dirty="0" smtClean="0"/>
              <a:t>Aussi grande que possible pour offrir un débit important</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541</a:t>
            </a:fld>
            <a:endParaRPr lang="fr-BE" dirty="0"/>
          </a:p>
        </p:txBody>
      </p:sp>
    </p:spTree>
    <p:extLst>
      <p:ext uri="{BB962C8B-B14F-4D97-AF65-F5344CB8AC3E}">
        <p14:creationId xmlns:p14="http://schemas.microsoft.com/office/powerpoint/2010/main" val="3358455374"/>
      </p:ext>
    </p:extLst>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fr-FR" altLang="fr-FR" dirty="0" smtClean="0"/>
              <a:t>Transmission en 802.11</a:t>
            </a:r>
          </a:p>
        </p:txBody>
      </p:sp>
      <p:sp>
        <p:nvSpPr>
          <p:cNvPr id="56324"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Spread </a:t>
            </a:r>
            <a:r>
              <a:rPr lang="fr-FR" altLang="fr-FR" dirty="0" err="1" smtClean="0">
                <a:solidFill>
                  <a:schemeClr val="accent6">
                    <a:lumMod val="75000"/>
                  </a:schemeClr>
                </a:solidFill>
              </a:rPr>
              <a:t>spectrum</a:t>
            </a:r>
            <a:endParaRPr lang="fr-FR" altLang="fr-FR" dirty="0" smtClean="0">
              <a:solidFill>
                <a:schemeClr val="accent6">
                  <a:lumMod val="75000"/>
                </a:schemeClr>
              </a:solidFill>
            </a:endParaRPr>
          </a:p>
          <a:p>
            <a:pPr lvl="1" eaLnBrk="1" hangingPunct="1"/>
            <a:r>
              <a:rPr lang="fr-FR" altLang="fr-FR" dirty="0" err="1" smtClean="0">
                <a:solidFill>
                  <a:srgbClr val="0070C0"/>
                </a:solidFill>
              </a:rPr>
              <a:t>Etalement</a:t>
            </a:r>
            <a:r>
              <a:rPr lang="fr-FR" altLang="fr-FR" dirty="0" smtClean="0">
                <a:solidFill>
                  <a:srgbClr val="0070C0"/>
                </a:solidFill>
              </a:rPr>
              <a:t> de spectre</a:t>
            </a:r>
          </a:p>
          <a:p>
            <a:pPr lvl="2" eaLnBrk="1" hangingPunct="1"/>
            <a:r>
              <a:rPr lang="fr-FR" altLang="fr-FR" dirty="0" smtClean="0"/>
              <a:t>Technique utilisée pour les transmissions radio.</a:t>
            </a:r>
          </a:p>
          <a:p>
            <a:pPr lvl="1" eaLnBrk="1" hangingPunct="1"/>
            <a:r>
              <a:rPr lang="fr-FR" altLang="fr-FR" dirty="0" smtClean="0">
                <a:solidFill>
                  <a:srgbClr val="0070C0"/>
                </a:solidFill>
              </a:rPr>
              <a:t>Principe</a:t>
            </a:r>
          </a:p>
          <a:p>
            <a:pPr lvl="2" eaLnBrk="1" hangingPunct="1"/>
            <a:r>
              <a:rPr lang="fr-FR" altLang="fr-FR" dirty="0" smtClean="0"/>
              <a:t>Utiliser une bande de fréquences plus large en étalant le spectre en utilisant plusieurs fois les mêmes fréquences.</a:t>
            </a:r>
          </a:p>
          <a:p>
            <a:pPr lvl="1" eaLnBrk="1" hangingPunct="1"/>
            <a:r>
              <a:rPr lang="fr-FR" altLang="fr-FR" dirty="0" smtClean="0">
                <a:solidFill>
                  <a:srgbClr val="0070C0"/>
                </a:solidFill>
              </a:rPr>
              <a:t>Avantages</a:t>
            </a:r>
          </a:p>
          <a:p>
            <a:pPr lvl="2" eaLnBrk="1" hangingPunct="1"/>
            <a:r>
              <a:rPr lang="fr-FR" altLang="fr-FR" dirty="0" smtClean="0"/>
              <a:t>Permet aux signaux de mieux résister aux bruits et parasites.</a:t>
            </a:r>
          </a:p>
          <a:p>
            <a:pPr lvl="2" eaLnBrk="1" hangingPunct="1"/>
            <a:r>
              <a:rPr lang="fr-FR" altLang="fr-FR" dirty="0" smtClean="0"/>
              <a:t>Permet aux signaux de mieux cohabiter dans une même bande de fréquences.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542</a:t>
            </a:fld>
            <a:endParaRPr lang="fr-BE" dirty="0"/>
          </a:p>
        </p:txBody>
      </p:sp>
    </p:spTree>
    <p:extLst>
      <p:ext uri="{BB962C8B-B14F-4D97-AF65-F5344CB8AC3E}">
        <p14:creationId xmlns:p14="http://schemas.microsoft.com/office/powerpoint/2010/main" val="133580228"/>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3"/>
          <p:cNvSpPr>
            <a:spLocks noGrp="1" noChangeArrowheads="1"/>
          </p:cNvSpPr>
          <p:nvPr>
            <p:ph type="body" sz="half" idx="1"/>
          </p:nvPr>
        </p:nvSpPr>
        <p:spPr>
          <a:xfrm>
            <a:off x="468313" y="1341438"/>
            <a:ext cx="8229600" cy="3167062"/>
          </a:xfrm>
        </p:spPr>
        <p:txBody>
          <a:bodyPr>
            <a:normAutofit/>
          </a:bodyPr>
          <a:lstStyle/>
          <a:p>
            <a:pPr marL="609600" indent="-609600" eaLnBrk="1" hangingPunct="1">
              <a:defRPr/>
            </a:pPr>
            <a:r>
              <a:rPr lang="fr-FR" altLang="fr-FR" dirty="0" err="1" smtClean="0">
                <a:solidFill>
                  <a:srgbClr val="FF6600"/>
                </a:solidFill>
              </a:rPr>
              <a:t>Frequency-hopping</a:t>
            </a:r>
            <a:r>
              <a:rPr lang="fr-FR" altLang="fr-FR" dirty="0" smtClean="0">
                <a:solidFill>
                  <a:srgbClr val="FF6600"/>
                </a:solidFill>
              </a:rPr>
              <a:t> spread </a:t>
            </a:r>
            <a:r>
              <a:rPr lang="fr-FR" altLang="fr-FR" dirty="0" err="1" smtClean="0">
                <a:solidFill>
                  <a:srgbClr val="FF6600"/>
                </a:solidFill>
              </a:rPr>
              <a:t>spectrum</a:t>
            </a:r>
            <a:endParaRPr lang="fr-FR" altLang="fr-FR" dirty="0" smtClean="0">
              <a:solidFill>
                <a:srgbClr val="FF6600"/>
              </a:solidFill>
            </a:endParaRPr>
          </a:p>
          <a:p>
            <a:pPr marL="990600" lvl="1" indent="-533400" eaLnBrk="1" hangingPunct="1">
              <a:defRPr/>
            </a:pPr>
            <a:r>
              <a:rPr lang="fr-FR" altLang="fr-FR" dirty="0" smtClean="0"/>
              <a:t>Etalement de spectre par saut de fréquence.</a:t>
            </a:r>
          </a:p>
          <a:p>
            <a:pPr marL="990600" lvl="1" indent="-533400" eaLnBrk="1" hangingPunct="1">
              <a:defRPr/>
            </a:pPr>
            <a:r>
              <a:rPr lang="fr-FR" altLang="fr-FR" dirty="0" smtClean="0"/>
              <a:t>Les signaux sont transmis en commutant </a:t>
            </a:r>
            <a:r>
              <a:rPr lang="fr-FR" dirty="0" smtClean="0"/>
              <a:t>rapidement un signal porteur entre plusieurs porteuses </a:t>
            </a:r>
            <a:r>
              <a:rPr lang="fr-FR" altLang="fr-FR" dirty="0" smtClean="0"/>
              <a:t>selon une séquence préétablie.</a:t>
            </a:r>
          </a:p>
          <a:p>
            <a:pPr marL="990600" lvl="1" indent="-533400" eaLnBrk="1" hangingPunct="1">
              <a:defRPr/>
            </a:pPr>
            <a:r>
              <a:rPr lang="fr-FR" dirty="0" smtClean="0"/>
              <a:t>Norme 802.11, </a:t>
            </a:r>
            <a:r>
              <a:rPr lang="fr-FR" dirty="0" err="1" smtClean="0"/>
              <a:t>Talkies-walkies</a:t>
            </a:r>
            <a:r>
              <a:rPr lang="fr-FR" dirty="0" smtClean="0"/>
              <a:t>, téléphones sans fil 900 MHz, Bluetooth (variante FHSS).</a:t>
            </a:r>
          </a:p>
          <a:p>
            <a:pPr marL="990600" lvl="1" indent="-533400" eaLnBrk="1" hangingPunct="1">
              <a:defRPr/>
            </a:pPr>
            <a:r>
              <a:rPr lang="fr-FR" altLang="fr-FR" dirty="0" smtClean="0"/>
              <a:t>Cohabitation possible avec DSSS.</a:t>
            </a:r>
          </a:p>
        </p:txBody>
      </p:sp>
      <p:pic>
        <p:nvPicPr>
          <p:cNvPr id="573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437112"/>
            <a:ext cx="7849567" cy="1692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543</a:t>
            </a:fld>
            <a:endParaRPr lang="fr-BE" dirty="0"/>
          </a:p>
        </p:txBody>
      </p:sp>
      <p:sp>
        <p:nvSpPr>
          <p:cNvPr id="7"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dirty="0" smtClean="0"/>
              <a:t>FHSS</a:t>
            </a:r>
          </a:p>
        </p:txBody>
      </p:sp>
    </p:spTree>
    <p:extLst>
      <p:ext uri="{BB962C8B-B14F-4D97-AF65-F5344CB8AC3E}">
        <p14:creationId xmlns:p14="http://schemas.microsoft.com/office/powerpoint/2010/main" val="1581565941"/>
      </p:ext>
    </p:extLst>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16_barke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516216" y="4653136"/>
            <a:ext cx="1757832" cy="1537593"/>
          </a:xfrm>
          <a:noFill/>
        </p:spPr>
      </p:pic>
      <p:pic>
        <p:nvPicPr>
          <p:cNvPr id="5837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4653136"/>
            <a:ext cx="1894274" cy="1487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37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985" y="4725144"/>
            <a:ext cx="1634828" cy="1390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6564" name="Rectangle 3"/>
          <p:cNvSpPr>
            <a:spLocks noGrp="1" noChangeArrowheads="1"/>
          </p:cNvSpPr>
          <p:nvPr>
            <p:ph type="body" sz="half" idx="1"/>
          </p:nvPr>
        </p:nvSpPr>
        <p:spPr>
          <a:xfrm>
            <a:off x="323850" y="1557338"/>
            <a:ext cx="8496300" cy="3359150"/>
          </a:xfrm>
        </p:spPr>
        <p:txBody>
          <a:bodyPr>
            <a:normAutofit fontScale="92500" lnSpcReduction="10000"/>
          </a:bodyPr>
          <a:lstStyle/>
          <a:p>
            <a:pPr eaLnBrk="1" hangingPunct="1">
              <a:defRPr/>
            </a:pPr>
            <a:r>
              <a:rPr lang="fr-FR" altLang="fr-FR" sz="2600" dirty="0" smtClean="0">
                <a:solidFill>
                  <a:srgbClr val="FF6600"/>
                </a:solidFill>
              </a:rPr>
              <a:t>Direct </a:t>
            </a:r>
            <a:r>
              <a:rPr lang="fr-FR" altLang="fr-FR" sz="2600" dirty="0" err="1" smtClean="0">
                <a:solidFill>
                  <a:srgbClr val="FF6600"/>
                </a:solidFill>
              </a:rPr>
              <a:t>Sequence</a:t>
            </a:r>
            <a:r>
              <a:rPr lang="fr-FR" altLang="fr-FR" sz="2600" dirty="0" smtClean="0">
                <a:solidFill>
                  <a:srgbClr val="FF6600"/>
                </a:solidFill>
              </a:rPr>
              <a:t> spread </a:t>
            </a:r>
            <a:r>
              <a:rPr lang="fr-FR" altLang="fr-FR" sz="2600" dirty="0" err="1" smtClean="0">
                <a:solidFill>
                  <a:srgbClr val="FF6600"/>
                </a:solidFill>
              </a:rPr>
              <a:t>spectrum</a:t>
            </a:r>
            <a:r>
              <a:rPr lang="fr-FR" altLang="fr-FR" sz="2600" dirty="0" smtClean="0">
                <a:solidFill>
                  <a:srgbClr val="FF6600"/>
                </a:solidFill>
              </a:rPr>
              <a:t> (1)</a:t>
            </a:r>
          </a:p>
          <a:p>
            <a:pPr lvl="1" eaLnBrk="1" hangingPunct="1">
              <a:defRPr/>
            </a:pPr>
            <a:r>
              <a:rPr lang="fr-FR" altLang="fr-FR" sz="2200" dirty="0" smtClean="0">
                <a:solidFill>
                  <a:srgbClr val="0070C0"/>
                </a:solidFill>
              </a:rPr>
              <a:t>Principe</a:t>
            </a:r>
          </a:p>
          <a:p>
            <a:pPr lvl="2" eaLnBrk="1" hangingPunct="1">
              <a:defRPr/>
            </a:pPr>
            <a:r>
              <a:rPr lang="fr-FR" altLang="fr-FR" sz="1900" dirty="0" smtClean="0"/>
              <a:t>Le signal est combiné avec un signal pseudo-aléatoire de fréquence beaucoup plus élevée</a:t>
            </a:r>
          </a:p>
          <a:p>
            <a:pPr marL="1371600" lvl="3" indent="0" eaLnBrk="1" hangingPunct="1">
              <a:buFontTx/>
              <a:buNone/>
              <a:defRPr/>
            </a:pPr>
            <a:r>
              <a:rPr lang="fr-FR" altLang="fr-FR" sz="1600" dirty="0" smtClean="0">
                <a:sym typeface="Wingdings" panose="05000000000000000000" pitchFamily="2" charset="2"/>
              </a:rPr>
              <a:t> L</a:t>
            </a:r>
            <a:r>
              <a:rPr lang="fr-FR" altLang="fr-FR" sz="1600" dirty="0" smtClean="0"/>
              <a:t>e signal résultant occupe une bande de fréquence plus large</a:t>
            </a:r>
          </a:p>
          <a:p>
            <a:pPr marL="1371600" lvl="3" indent="0" eaLnBrk="1" hangingPunct="1">
              <a:buFontTx/>
              <a:buNone/>
              <a:defRPr/>
            </a:pPr>
            <a:r>
              <a:rPr lang="fr-FR" altLang="fr-FR" sz="1600" dirty="0" smtClean="0">
                <a:sym typeface="Wingdings" panose="05000000000000000000" pitchFamily="2" charset="2"/>
              </a:rPr>
              <a:t> </a:t>
            </a:r>
            <a:r>
              <a:rPr lang="fr-FR" altLang="fr-FR" sz="1600" dirty="0" smtClean="0"/>
              <a:t>Cela introduit des informations redondantes</a:t>
            </a:r>
          </a:p>
          <a:p>
            <a:pPr lvl="1" eaLnBrk="1" hangingPunct="1">
              <a:defRPr/>
            </a:pPr>
            <a:r>
              <a:rPr lang="fr-FR" altLang="fr-FR" sz="2200" dirty="0" smtClean="0">
                <a:solidFill>
                  <a:srgbClr val="0070C0"/>
                </a:solidFill>
              </a:rPr>
              <a:t>Avantages </a:t>
            </a:r>
          </a:p>
          <a:p>
            <a:pPr lvl="2" eaLnBrk="1" hangingPunct="1">
              <a:defRPr/>
            </a:pPr>
            <a:r>
              <a:rPr lang="fr-FR" altLang="fr-FR" sz="1900" dirty="0" smtClean="0"/>
              <a:t>DSSS offre une meilleur bande passante</a:t>
            </a:r>
          </a:p>
          <a:p>
            <a:pPr lvl="2" eaLnBrk="1" hangingPunct="1">
              <a:defRPr/>
            </a:pPr>
            <a:r>
              <a:rPr lang="fr-FR" altLang="fr-FR" sz="1900" dirty="0" smtClean="0"/>
              <a:t>Signaux plus résistants aux brouillages</a:t>
            </a:r>
          </a:p>
          <a:p>
            <a:pPr lvl="2" eaLnBrk="1" hangingPunct="1">
              <a:defRPr/>
            </a:pPr>
            <a:r>
              <a:rPr lang="fr-FR" altLang="fr-FR" sz="1900" dirty="0" smtClean="0"/>
              <a:t>Récepteur capable de corriger un grand nombre d’erreurs, donc de réduire les retransmissions</a:t>
            </a:r>
          </a:p>
        </p:txBody>
      </p:sp>
      <p:cxnSp>
        <p:nvCxnSpPr>
          <p:cNvPr id="3" name="Connecteur droit avec flèche 2"/>
          <p:cNvCxnSpPr/>
          <p:nvPr/>
        </p:nvCxnSpPr>
        <p:spPr>
          <a:xfrm>
            <a:off x="2436813" y="5397673"/>
            <a:ext cx="1127125" cy="0"/>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544</a:t>
            </a:fld>
            <a:endParaRPr lang="fr-BE" dirty="0"/>
          </a:p>
        </p:txBody>
      </p:sp>
      <p:sp>
        <p:nvSpPr>
          <p:cNvPr id="2" name="ZoneTexte 1"/>
          <p:cNvSpPr txBox="1"/>
          <p:nvPr/>
        </p:nvSpPr>
        <p:spPr>
          <a:xfrm>
            <a:off x="6084168" y="6093876"/>
            <a:ext cx="2847254" cy="215444"/>
          </a:xfrm>
          <a:prstGeom prst="rect">
            <a:avLst/>
          </a:prstGeom>
          <a:noFill/>
        </p:spPr>
        <p:txBody>
          <a:bodyPr wrap="none" rtlCol="0">
            <a:spAutoFit/>
          </a:bodyPr>
          <a:lstStyle/>
          <a:p>
            <a:r>
              <a:rPr lang="fr-FR" altLang="fr-FR" sz="800" dirty="0"/>
              <a:t>Source </a:t>
            </a:r>
            <a:r>
              <a:rPr lang="fr-FR" altLang="fr-FR" sz="800" dirty="0" smtClean="0"/>
              <a:t>: </a:t>
            </a:r>
            <a:r>
              <a:rPr lang="fr-FR" altLang="fr-FR" sz="800" dirty="0"/>
              <a:t>http://</a:t>
            </a:r>
            <a:r>
              <a:rPr lang="fr-FR" altLang="fr-FR" sz="800" dirty="0" smtClean="0"/>
              <a:t>www.pckado-pro.com/e-marketing/wifi/images/barker.gif</a:t>
            </a:r>
            <a:endParaRPr lang="fr-FR" altLang="fr-FR" sz="800" dirty="0"/>
          </a:p>
        </p:txBody>
      </p:sp>
      <p:sp>
        <p:nvSpPr>
          <p:cNvPr id="11"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dirty="0" smtClean="0"/>
              <a:t>DSSS</a:t>
            </a:r>
          </a:p>
        </p:txBody>
      </p:sp>
    </p:spTree>
    <p:extLst>
      <p:ext uri="{BB962C8B-B14F-4D97-AF65-F5344CB8AC3E}">
        <p14:creationId xmlns:p14="http://schemas.microsoft.com/office/powerpoint/2010/main" val="3602242361"/>
      </p:ext>
    </p:extLst>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3"/>
          <p:cNvSpPr>
            <a:spLocks noGrp="1" noChangeArrowheads="1"/>
          </p:cNvSpPr>
          <p:nvPr>
            <p:ph type="body" sz="half" idx="1"/>
          </p:nvPr>
        </p:nvSpPr>
        <p:spPr>
          <a:xfrm>
            <a:off x="468313" y="1412875"/>
            <a:ext cx="8229600" cy="1008063"/>
          </a:xfrm>
        </p:spPr>
        <p:txBody>
          <a:bodyPr/>
          <a:lstStyle/>
          <a:p>
            <a:pPr eaLnBrk="1" hangingPunct="1"/>
            <a:r>
              <a:rPr lang="fr-FR" altLang="fr-FR" dirty="0" smtClean="0">
                <a:solidFill>
                  <a:srgbClr val="FF6600"/>
                </a:solidFill>
              </a:rPr>
              <a:t>Direct </a:t>
            </a:r>
            <a:r>
              <a:rPr lang="fr-FR" altLang="fr-FR" dirty="0" err="1" smtClean="0">
                <a:solidFill>
                  <a:srgbClr val="FF6600"/>
                </a:solidFill>
              </a:rPr>
              <a:t>Sequence</a:t>
            </a:r>
            <a:r>
              <a:rPr lang="fr-FR" altLang="fr-FR" dirty="0" smtClean="0">
                <a:solidFill>
                  <a:srgbClr val="FF6600"/>
                </a:solidFill>
              </a:rPr>
              <a:t> Spread Spectrum (2)</a:t>
            </a:r>
          </a:p>
          <a:p>
            <a:pPr lvl="1" eaLnBrk="1" hangingPunct="1"/>
            <a:r>
              <a:rPr lang="fr-FR" altLang="fr-FR" dirty="0" err="1" smtClean="0"/>
              <a:t>Etalement</a:t>
            </a:r>
            <a:r>
              <a:rPr lang="fr-FR" altLang="fr-FR" dirty="0" smtClean="0"/>
              <a:t> de spectre à séquence directe</a:t>
            </a:r>
          </a:p>
        </p:txBody>
      </p:sp>
      <p:pic>
        <p:nvPicPr>
          <p:cNvPr id="59397" name="Picture 4" descr="09_canaux wifi"/>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475656" y="2348880"/>
            <a:ext cx="6120532" cy="3624039"/>
          </a:xfrm>
          <a:noFill/>
        </p:spPr>
      </p:pic>
      <p:sp>
        <p:nvSpPr>
          <p:cNvPr id="2" name="ZoneTexte 1"/>
          <p:cNvSpPr txBox="1"/>
          <p:nvPr/>
        </p:nvSpPr>
        <p:spPr>
          <a:xfrm>
            <a:off x="1403648" y="5949280"/>
            <a:ext cx="2605200" cy="215444"/>
          </a:xfrm>
          <a:prstGeom prst="rect">
            <a:avLst/>
          </a:prstGeom>
          <a:noFill/>
        </p:spPr>
        <p:txBody>
          <a:bodyPr wrap="none" rtlCol="0">
            <a:spAutoFit/>
          </a:bodyPr>
          <a:lstStyle/>
          <a:p>
            <a:r>
              <a:rPr lang="fr-FR" altLang="fr-FR" sz="800" dirty="0"/>
              <a:t>Source de l’image : http://</a:t>
            </a:r>
            <a:r>
              <a:rPr lang="fr-FR" altLang="fr-FR" sz="800" dirty="0" smtClean="0"/>
              <a:t>hot.spots.pl/articles/teoria/img/2350.jpg</a:t>
            </a:r>
            <a:endParaRPr lang="fr-FR" altLang="fr-FR" sz="800"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545</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dirty="0" smtClean="0"/>
              <a:t>DSSS</a:t>
            </a:r>
          </a:p>
        </p:txBody>
      </p:sp>
    </p:spTree>
    <p:extLst>
      <p:ext uri="{BB962C8B-B14F-4D97-AF65-F5344CB8AC3E}">
        <p14:creationId xmlns:p14="http://schemas.microsoft.com/office/powerpoint/2010/main" val="206613969"/>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fr-FR" altLang="fr-FR" smtClean="0"/>
              <a:t>Utilisation des canaux</a:t>
            </a:r>
          </a:p>
        </p:txBody>
      </p:sp>
      <p:pic>
        <p:nvPicPr>
          <p:cNvPr id="60420" name="Picture 3" descr="emiss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68538" y="1558925"/>
            <a:ext cx="4319587" cy="4319588"/>
          </a:xfrm>
          <a:noFill/>
        </p:spPr>
      </p:pic>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546</a:t>
            </a:fld>
            <a:endParaRPr lang="fr-BE" dirty="0"/>
          </a:p>
        </p:txBody>
      </p:sp>
      <p:sp>
        <p:nvSpPr>
          <p:cNvPr id="2" name="ZoneTexte 1"/>
          <p:cNvSpPr txBox="1"/>
          <p:nvPr/>
        </p:nvSpPr>
        <p:spPr>
          <a:xfrm>
            <a:off x="6208826" y="3383704"/>
            <a:ext cx="2682145" cy="369332"/>
          </a:xfrm>
          <a:prstGeom prst="rect">
            <a:avLst/>
          </a:prstGeom>
          <a:noFill/>
          <a:ln w="6350">
            <a:solidFill>
              <a:schemeClr val="tx1"/>
            </a:solidFill>
          </a:ln>
        </p:spPr>
        <p:txBody>
          <a:bodyPr wrap="none" rtlCol="0">
            <a:spAutoFit/>
          </a:bodyPr>
          <a:lstStyle/>
          <a:p>
            <a:r>
              <a:rPr lang="fr-FR" dirty="0" smtClean="0"/>
              <a:t>Le mieux = canaux 1 , 7 et 13</a:t>
            </a:r>
            <a:endParaRPr lang="fr-FR" dirty="0"/>
          </a:p>
        </p:txBody>
      </p:sp>
    </p:spTree>
    <p:extLst>
      <p:ext uri="{BB962C8B-B14F-4D97-AF65-F5344CB8AC3E}">
        <p14:creationId xmlns:p14="http://schemas.microsoft.com/office/powerpoint/2010/main" val="2194428845"/>
      </p:ext>
    </p:extLst>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fr-FR" altLang="fr-FR" smtClean="0"/>
              <a:t>OFDM</a:t>
            </a:r>
          </a:p>
        </p:txBody>
      </p:sp>
      <p:sp>
        <p:nvSpPr>
          <p:cNvPr id="61444" name="Rectangle 3"/>
          <p:cNvSpPr>
            <a:spLocks noGrp="1" noChangeArrowheads="1"/>
          </p:cNvSpPr>
          <p:nvPr>
            <p:ph type="body" idx="1"/>
          </p:nvPr>
        </p:nvSpPr>
        <p:spPr>
          <a:xfrm>
            <a:off x="457200" y="1600200"/>
            <a:ext cx="8229600" cy="4924425"/>
          </a:xfrm>
        </p:spPr>
        <p:txBody>
          <a:bodyPr/>
          <a:lstStyle/>
          <a:p>
            <a:pPr eaLnBrk="1" hangingPunct="1">
              <a:lnSpc>
                <a:spcPct val="90000"/>
              </a:lnSpc>
            </a:pPr>
            <a:r>
              <a:rPr lang="fr-FR" altLang="fr-FR" sz="2400" dirty="0" smtClean="0">
                <a:solidFill>
                  <a:srgbClr val="FF6600"/>
                </a:solidFill>
              </a:rPr>
              <a:t>Orthogonal </a:t>
            </a:r>
            <a:r>
              <a:rPr lang="fr-FR" altLang="fr-FR" sz="2400" dirty="0" err="1" smtClean="0">
                <a:solidFill>
                  <a:srgbClr val="FF6600"/>
                </a:solidFill>
              </a:rPr>
              <a:t>Frequency</a:t>
            </a:r>
            <a:r>
              <a:rPr lang="fr-FR" altLang="fr-FR" sz="2400" dirty="0" smtClean="0">
                <a:solidFill>
                  <a:srgbClr val="FF6600"/>
                </a:solidFill>
              </a:rPr>
              <a:t> Division </a:t>
            </a:r>
            <a:r>
              <a:rPr lang="fr-FR" altLang="fr-FR" sz="2400" dirty="0" err="1" smtClean="0">
                <a:solidFill>
                  <a:srgbClr val="FF6600"/>
                </a:solidFill>
              </a:rPr>
              <a:t>Multiplexing</a:t>
            </a:r>
            <a:endParaRPr lang="fr-FR" altLang="fr-FR" sz="2400" dirty="0" smtClean="0">
              <a:solidFill>
                <a:srgbClr val="FF6600"/>
              </a:solidFill>
            </a:endParaRPr>
          </a:p>
          <a:p>
            <a:pPr lvl="1" eaLnBrk="1" hangingPunct="1">
              <a:lnSpc>
                <a:spcPct val="90000"/>
              </a:lnSpc>
            </a:pPr>
            <a:r>
              <a:rPr lang="fr-FR" altLang="fr-FR" dirty="0" smtClean="0">
                <a:solidFill>
                  <a:srgbClr val="0070C0"/>
                </a:solidFill>
              </a:rPr>
              <a:t>Multiplexage et modulation </a:t>
            </a:r>
          </a:p>
          <a:p>
            <a:pPr lvl="2" eaLnBrk="1" hangingPunct="1">
              <a:lnSpc>
                <a:spcPct val="90000"/>
              </a:lnSpc>
            </a:pPr>
            <a:r>
              <a:rPr lang="fr-FR" altLang="fr-FR" sz="1800" dirty="0" smtClean="0"/>
              <a:t>Procédé de codage de signaux numériques par répartition en fréquences orthogonales sous forme de multiples sous-porteuses</a:t>
            </a:r>
          </a:p>
          <a:p>
            <a:pPr lvl="2" eaLnBrk="1" hangingPunct="1">
              <a:lnSpc>
                <a:spcPct val="90000"/>
              </a:lnSpc>
            </a:pPr>
            <a:r>
              <a:rPr lang="fr-FR" altLang="fr-FR" sz="1800" dirty="0" smtClean="0"/>
              <a:t>Ce codage est associé à des modulations (QPSK ou QAM) </a:t>
            </a:r>
          </a:p>
          <a:p>
            <a:pPr lvl="2" eaLnBrk="1" hangingPunct="1">
              <a:lnSpc>
                <a:spcPct val="90000"/>
              </a:lnSpc>
            </a:pPr>
            <a:r>
              <a:rPr lang="fr-FR" altLang="fr-FR" sz="1800" dirty="0" smtClean="0"/>
              <a:t>OFDM divise les canaux primaires en une multitude de sous-canaux</a:t>
            </a:r>
          </a:p>
          <a:p>
            <a:pPr eaLnBrk="1" hangingPunct="1">
              <a:lnSpc>
                <a:spcPct val="90000"/>
              </a:lnSpc>
            </a:pPr>
            <a:r>
              <a:rPr lang="fr-FR" altLang="fr-FR" sz="2400" dirty="0" smtClean="0">
                <a:solidFill>
                  <a:schemeClr val="accent6">
                    <a:lumMod val="75000"/>
                  </a:schemeClr>
                </a:solidFill>
              </a:rPr>
              <a:t>Avantages</a:t>
            </a:r>
          </a:p>
          <a:p>
            <a:pPr lvl="1" eaLnBrk="1" hangingPunct="1">
              <a:lnSpc>
                <a:spcPct val="90000"/>
              </a:lnSpc>
            </a:pPr>
            <a:r>
              <a:rPr lang="fr-FR" altLang="fr-FR" sz="2000" dirty="0" smtClean="0"/>
              <a:t>Augmente le débit en transmettant des</a:t>
            </a:r>
            <a:r>
              <a:rPr lang="fr-FR" altLang="fr-FR" sz="2000" dirty="0" smtClean="0">
                <a:sym typeface="Wingdings" pitchFamily="2" charset="2"/>
              </a:rPr>
              <a:t> bas débits sur plusieurs porteuses</a:t>
            </a:r>
          </a:p>
          <a:p>
            <a:pPr lvl="1" eaLnBrk="1" hangingPunct="1">
              <a:lnSpc>
                <a:spcPct val="90000"/>
              </a:lnSpc>
            </a:pPr>
            <a:r>
              <a:rPr lang="fr-FR" altLang="fr-FR" sz="2000" dirty="0" smtClean="0"/>
              <a:t>Meilleure occupation du spectre car les sous-canaux se recouvrent partiellement</a:t>
            </a:r>
          </a:p>
          <a:p>
            <a:pPr lvl="1" eaLnBrk="1" hangingPunct="1">
              <a:lnSpc>
                <a:spcPct val="90000"/>
              </a:lnSpc>
            </a:pPr>
            <a:r>
              <a:rPr lang="fr-FR" altLang="fr-FR" sz="2000" dirty="0" smtClean="0"/>
              <a:t>Technique mieux adaptée à la technologie MIMO</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547</a:t>
            </a:fld>
            <a:endParaRPr lang="fr-BE" dirty="0"/>
          </a:p>
        </p:txBody>
      </p:sp>
    </p:spTree>
    <p:extLst>
      <p:ext uri="{BB962C8B-B14F-4D97-AF65-F5344CB8AC3E}">
        <p14:creationId xmlns:p14="http://schemas.microsoft.com/office/powerpoint/2010/main" val="2195847799"/>
      </p:ext>
    </p:extLst>
  </p:cSld>
  <p:clrMapOvr>
    <a:masterClrMapping/>
  </p:clrMapOvr>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fr-FR" altLang="fr-FR" smtClean="0"/>
              <a:t>OFDM</a:t>
            </a:r>
          </a:p>
        </p:txBody>
      </p:sp>
      <p:sp>
        <p:nvSpPr>
          <p:cNvPr id="2" name="Espace réservé du contenu 1"/>
          <p:cNvSpPr>
            <a:spLocks noGrp="1"/>
          </p:cNvSpPr>
          <p:nvPr>
            <p:ph idx="1"/>
          </p:nvPr>
        </p:nvSpPr>
        <p:spPr/>
        <p:txBody>
          <a:bodyPr/>
          <a:lstStyle/>
          <a:p>
            <a:endParaRPr lang="fr-FR"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412776"/>
            <a:ext cx="6772275"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971600" y="5877852"/>
            <a:ext cx="3023585" cy="215444"/>
          </a:xfrm>
          <a:prstGeom prst="rect">
            <a:avLst/>
          </a:prstGeom>
          <a:noFill/>
        </p:spPr>
        <p:txBody>
          <a:bodyPr wrap="none" rtlCol="0">
            <a:spAutoFit/>
          </a:bodyPr>
          <a:lstStyle/>
          <a:p>
            <a:r>
              <a:rPr lang="fr-FR" altLang="fr-FR" sz="800" dirty="0"/>
              <a:t>Source de l’image : http://</a:t>
            </a:r>
            <a:r>
              <a:rPr lang="fr-FR" altLang="fr-FR" sz="800" dirty="0" smtClean="0"/>
              <a:t>pagesperso-orange.fr/guide-wifi/img/les-canaux.gif</a:t>
            </a:r>
            <a:endParaRPr lang="fr-FR" altLang="fr-FR" sz="800"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548</a:t>
            </a:fld>
            <a:endParaRPr lang="fr-BE" dirty="0"/>
          </a:p>
        </p:txBody>
      </p:sp>
    </p:spTree>
    <p:extLst>
      <p:ext uri="{BB962C8B-B14F-4D97-AF65-F5344CB8AC3E}">
        <p14:creationId xmlns:p14="http://schemas.microsoft.com/office/powerpoint/2010/main" val="1588619890"/>
      </p:ext>
    </p:extLst>
  </p:cSld>
  <p:clrMapOvr>
    <a:masterClrMapping/>
  </p:clrMapOvr>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fr-FR" altLang="fr-FR" dirty="0" smtClean="0"/>
              <a:t>Transmission en 802.11</a:t>
            </a:r>
          </a:p>
        </p:txBody>
      </p:sp>
      <p:sp>
        <p:nvSpPr>
          <p:cNvPr id="63492"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Compatibilité</a:t>
            </a:r>
          </a:p>
          <a:p>
            <a:pPr lvl="1" eaLnBrk="1" hangingPunct="1"/>
            <a:r>
              <a:rPr lang="fr-FR" altLang="fr-FR" dirty="0" smtClean="0"/>
              <a:t>FHSS, DSSS et OFDM ne sont pas compatibles mais peuvent cohabiter</a:t>
            </a:r>
          </a:p>
          <a:p>
            <a:pPr eaLnBrk="1" hangingPunct="1"/>
            <a:r>
              <a:rPr lang="fr-FR" altLang="fr-FR" dirty="0" smtClean="0">
                <a:solidFill>
                  <a:schemeClr val="accent6">
                    <a:lumMod val="75000"/>
                  </a:schemeClr>
                </a:solidFill>
              </a:rPr>
              <a:t>Interférences</a:t>
            </a:r>
          </a:p>
          <a:p>
            <a:pPr lvl="1" eaLnBrk="1" hangingPunct="1"/>
            <a:r>
              <a:rPr lang="fr-FR" altLang="fr-FR" dirty="0" smtClean="0"/>
              <a:t>FHSS, DSSS et OFDM sont des parasites les uns pour les autres (utilisation des mêmes bandes de fréquences)</a:t>
            </a:r>
          </a:p>
          <a:p>
            <a:pPr lvl="1" eaLnBrk="1" hangingPunct="1"/>
            <a:r>
              <a:rPr lang="fr-FR" altLang="fr-FR" dirty="0" smtClean="0"/>
              <a:t>Il existe une chute des performances lorsqu'ils sont utilisés simultanément dans un réseau</a:t>
            </a:r>
          </a:p>
          <a:p>
            <a:pPr lvl="2" eaLnBrk="1" hangingPunct="1"/>
            <a:r>
              <a:rPr lang="fr-FR" altLang="fr-FR" dirty="0" smtClean="0"/>
              <a:t>Les points d’accès doivent sans cesse basculer d’une technique à l’autre</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549</a:t>
            </a:fld>
            <a:endParaRPr lang="fr-BE" dirty="0"/>
          </a:p>
        </p:txBody>
      </p:sp>
    </p:spTree>
    <p:extLst>
      <p:ext uri="{BB962C8B-B14F-4D97-AF65-F5344CB8AC3E}">
        <p14:creationId xmlns:p14="http://schemas.microsoft.com/office/powerpoint/2010/main" val="9434868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fr-FR" altLang="fr-FR" smtClean="0"/>
              <a:t>Problème de boucle</a:t>
            </a:r>
          </a:p>
        </p:txBody>
      </p:sp>
      <p:sp>
        <p:nvSpPr>
          <p:cNvPr id="58372" name="Rectangle 3"/>
          <p:cNvSpPr>
            <a:spLocks noGrp="1" noChangeArrowheads="1"/>
          </p:cNvSpPr>
          <p:nvPr>
            <p:ph type="body" idx="1"/>
          </p:nvPr>
        </p:nvSpPr>
        <p:spPr/>
        <p:txBody>
          <a:bodyPr>
            <a:normAutofit/>
          </a:bodyPr>
          <a:lstStyle/>
          <a:p>
            <a:pPr eaLnBrk="1" hangingPunct="1">
              <a:lnSpc>
                <a:spcPct val="90000"/>
              </a:lnSpc>
              <a:defRPr/>
            </a:pPr>
            <a:r>
              <a:rPr lang="fr-FR" altLang="fr-FR" dirty="0" smtClean="0">
                <a:solidFill>
                  <a:schemeClr val="accent6">
                    <a:lumMod val="75000"/>
                  </a:schemeClr>
                </a:solidFill>
              </a:rPr>
              <a:t>Tempêtes de diffusion</a:t>
            </a:r>
          </a:p>
          <a:p>
            <a:pPr lvl="1" eaLnBrk="1" hangingPunct="1">
              <a:lnSpc>
                <a:spcPct val="90000"/>
              </a:lnSpc>
              <a:defRPr/>
            </a:pPr>
            <a:r>
              <a:rPr lang="fr-FR" altLang="fr-FR" dirty="0" smtClean="0">
                <a:solidFill>
                  <a:srgbClr val="0070C0"/>
                </a:solidFill>
              </a:rPr>
              <a:t>Bande passante</a:t>
            </a:r>
          </a:p>
          <a:p>
            <a:pPr lvl="2" eaLnBrk="1" hangingPunct="1">
              <a:lnSpc>
                <a:spcPct val="90000"/>
              </a:lnSpc>
              <a:defRPr/>
            </a:pPr>
            <a:r>
              <a:rPr lang="fr-FR" altLang="fr-FR" dirty="0" smtClean="0">
                <a:solidFill>
                  <a:srgbClr val="00B0F0"/>
                </a:solidFill>
              </a:rPr>
              <a:t>Toute la BP disponible est consommée </a:t>
            </a:r>
            <a:r>
              <a:rPr lang="fr-FR" altLang="fr-FR" dirty="0" smtClean="0"/>
              <a:t>par les trames de diffusion (DHCP, ARP, …)</a:t>
            </a:r>
          </a:p>
          <a:p>
            <a:pPr lvl="2" eaLnBrk="1" hangingPunct="1">
              <a:lnSpc>
                <a:spcPct val="90000"/>
              </a:lnSpc>
              <a:defRPr/>
            </a:pPr>
            <a:r>
              <a:rPr lang="fr-FR" altLang="fr-FR" dirty="0" smtClean="0"/>
              <a:t>Inévitable en présence de boucle sur Ethernet</a:t>
            </a:r>
          </a:p>
          <a:p>
            <a:pPr lvl="1" eaLnBrk="1" hangingPunct="1">
              <a:lnSpc>
                <a:spcPct val="90000"/>
              </a:lnSpc>
              <a:defRPr/>
            </a:pPr>
            <a:r>
              <a:rPr lang="fr-FR" altLang="fr-FR" dirty="0" smtClean="0">
                <a:solidFill>
                  <a:srgbClr val="0070C0"/>
                </a:solidFill>
              </a:rPr>
              <a:t>Charge sur les hôtes</a:t>
            </a:r>
          </a:p>
          <a:p>
            <a:pPr lvl="2" eaLnBrk="1" hangingPunct="1">
              <a:lnSpc>
                <a:spcPct val="90000"/>
              </a:lnSpc>
              <a:defRPr/>
            </a:pPr>
            <a:r>
              <a:rPr lang="fr-FR" altLang="fr-FR" dirty="0" smtClean="0"/>
              <a:t>Trafic de diffusion </a:t>
            </a:r>
            <a:r>
              <a:rPr lang="fr-FR" altLang="fr-FR" dirty="0" smtClean="0">
                <a:sym typeface="Wingdings" pitchFamily="2" charset="2"/>
              </a:rPr>
              <a:t> </a:t>
            </a:r>
            <a:r>
              <a:rPr lang="fr-FR" altLang="fr-FR" dirty="0" smtClean="0"/>
              <a:t>tous les périphériques connectés traitent l’intégralité du trafic de diffusion </a:t>
            </a:r>
          </a:p>
          <a:p>
            <a:pPr lvl="2" eaLnBrk="1" hangingPunct="1">
              <a:lnSpc>
                <a:spcPct val="90000"/>
              </a:lnSpc>
              <a:defRPr/>
            </a:pPr>
            <a:r>
              <a:rPr lang="fr-FR" altLang="fr-FR" dirty="0" smtClean="0"/>
              <a:t>Cela génère de </a:t>
            </a:r>
            <a:r>
              <a:rPr lang="fr-FR" altLang="fr-FR" dirty="0" smtClean="0">
                <a:solidFill>
                  <a:srgbClr val="00B0F0"/>
                </a:solidFill>
              </a:rPr>
              <a:t>nombreux traitements inutiles </a:t>
            </a:r>
            <a:r>
              <a:rPr lang="fr-FR" altLang="fr-FR" dirty="0" smtClean="0"/>
              <a:t>sur les hôtes</a:t>
            </a:r>
          </a:p>
          <a:p>
            <a:pPr lvl="1" eaLnBrk="1" hangingPunct="1">
              <a:lnSpc>
                <a:spcPct val="90000"/>
              </a:lnSpc>
              <a:defRPr/>
            </a:pPr>
            <a:r>
              <a:rPr lang="fr-FR" altLang="fr-FR" dirty="0" smtClean="0">
                <a:solidFill>
                  <a:srgbClr val="0070C0"/>
                </a:solidFill>
              </a:rPr>
              <a:t>Protocoles applicatifs</a:t>
            </a:r>
          </a:p>
          <a:p>
            <a:pPr lvl="2" eaLnBrk="1" hangingPunct="1">
              <a:lnSpc>
                <a:spcPct val="90000"/>
              </a:lnSpc>
              <a:defRPr/>
            </a:pPr>
            <a:r>
              <a:rPr lang="fr-FR" altLang="fr-FR" dirty="0" smtClean="0"/>
              <a:t>Souvent non conçus pour reconnaître ou gérer les transmissions en double</a:t>
            </a:r>
          </a:p>
          <a:p>
            <a:pPr lvl="3" eaLnBrk="1" hangingPunct="1">
              <a:lnSpc>
                <a:spcPct val="90000"/>
              </a:lnSpc>
              <a:defRPr/>
            </a:pPr>
            <a:r>
              <a:rPr lang="fr-FR" altLang="fr-FR" dirty="0" smtClean="0"/>
              <a:t>Certains protocoles considèrent que la transmission a échoué et que le numéro d’ordre a été recyclé pour une autre session de communication</a:t>
            </a:r>
          </a:p>
          <a:p>
            <a:pPr lvl="2" eaLnBrk="1" hangingPunct="1">
              <a:lnSpc>
                <a:spcPct val="90000"/>
              </a:lnSpc>
              <a:defRPr/>
            </a:pPr>
            <a:endParaRPr lang="fr-FR" altLang="fr-FR" dirty="0" smtClean="0"/>
          </a:p>
          <a:p>
            <a:pPr lvl="2" eaLnBrk="1" hangingPunct="1">
              <a:lnSpc>
                <a:spcPct val="90000"/>
              </a:lnSpc>
              <a:defRPr/>
            </a:pPr>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55</a:t>
            </a:fld>
            <a:endParaRPr lang="fr-BE" dirty="0"/>
          </a:p>
        </p:txBody>
      </p:sp>
    </p:spTree>
    <p:extLst>
      <p:ext uri="{BB962C8B-B14F-4D97-AF65-F5344CB8AC3E}">
        <p14:creationId xmlns:p14="http://schemas.microsoft.com/office/powerpoint/2010/main" val="689569932"/>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eaLnBrk="1" hangingPunct="1"/>
            <a:r>
              <a:rPr lang="en-GB" altLang="fr-FR" smtClean="0"/>
              <a:t>Les débits réels</a:t>
            </a:r>
            <a:endParaRPr lang="fr-BE" altLang="fr-FR" smtClean="0"/>
          </a:p>
        </p:txBody>
      </p:sp>
      <p:sp>
        <p:nvSpPr>
          <p:cNvPr id="71684" name="Rectangle 3"/>
          <p:cNvSpPr>
            <a:spLocks noGrp="1" noChangeArrowheads="1"/>
          </p:cNvSpPr>
          <p:nvPr>
            <p:ph type="body" idx="1"/>
          </p:nvPr>
        </p:nvSpPr>
        <p:spPr/>
        <p:txBody>
          <a:bodyPr/>
          <a:lstStyle/>
          <a:p>
            <a:pPr eaLnBrk="1" hangingPunct="1">
              <a:lnSpc>
                <a:spcPct val="90000"/>
              </a:lnSpc>
            </a:pPr>
            <a:r>
              <a:rPr lang="en-GB" altLang="fr-FR" sz="2400" dirty="0" smtClean="0">
                <a:solidFill>
                  <a:schemeClr val="accent6">
                    <a:lumMod val="75000"/>
                  </a:schemeClr>
                </a:solidFill>
                <a:latin typeface="Verdana" pitchFamily="34" charset="0"/>
              </a:rPr>
              <a:t>Le </a:t>
            </a:r>
            <a:r>
              <a:rPr lang="en-GB" altLang="fr-FR" sz="2400" dirty="0" err="1" smtClean="0">
                <a:solidFill>
                  <a:schemeClr val="accent6">
                    <a:lumMod val="75000"/>
                  </a:schemeClr>
                </a:solidFill>
                <a:latin typeface="Verdana" pitchFamily="34" charset="0"/>
              </a:rPr>
              <a:t>débit</a:t>
            </a:r>
            <a:r>
              <a:rPr lang="en-GB" altLang="fr-FR" sz="2400" dirty="0" smtClean="0">
                <a:solidFill>
                  <a:schemeClr val="accent6">
                    <a:lumMod val="75000"/>
                  </a:schemeClr>
                </a:solidFill>
                <a:latin typeface="Verdana" pitchFamily="34" charset="0"/>
              </a:rPr>
              <a:t> du WLAN </a:t>
            </a:r>
            <a:r>
              <a:rPr lang="en-GB" altLang="fr-FR" sz="2400" dirty="0" err="1" smtClean="0">
                <a:solidFill>
                  <a:schemeClr val="accent6">
                    <a:lumMod val="75000"/>
                  </a:schemeClr>
                </a:solidFill>
                <a:latin typeface="Verdana" pitchFamily="34" charset="0"/>
              </a:rPr>
              <a:t>dépend</a:t>
            </a:r>
            <a:r>
              <a:rPr lang="en-GB" altLang="fr-FR" sz="2400" dirty="0" smtClean="0">
                <a:solidFill>
                  <a:schemeClr val="accent6">
                    <a:lumMod val="75000"/>
                  </a:schemeClr>
                </a:solidFill>
                <a:latin typeface="Verdana" pitchFamily="34" charset="0"/>
              </a:rPr>
              <a:t> de </a:t>
            </a:r>
            <a:r>
              <a:rPr lang="en-GB" altLang="fr-FR" sz="2400" dirty="0" err="1" smtClean="0">
                <a:solidFill>
                  <a:schemeClr val="accent6">
                    <a:lumMod val="75000"/>
                  </a:schemeClr>
                </a:solidFill>
                <a:latin typeface="Verdana" pitchFamily="34" charset="0"/>
              </a:rPr>
              <a:t>nombreux</a:t>
            </a:r>
            <a:r>
              <a:rPr lang="en-GB" altLang="fr-FR" sz="2400" dirty="0" smtClean="0">
                <a:solidFill>
                  <a:schemeClr val="accent6">
                    <a:lumMod val="75000"/>
                  </a:schemeClr>
                </a:solidFill>
                <a:latin typeface="Verdana" pitchFamily="34" charset="0"/>
              </a:rPr>
              <a:t> </a:t>
            </a:r>
            <a:r>
              <a:rPr lang="en-GB" altLang="fr-FR" sz="2400" dirty="0" err="1" smtClean="0">
                <a:solidFill>
                  <a:schemeClr val="accent6">
                    <a:lumMod val="75000"/>
                  </a:schemeClr>
                </a:solidFill>
                <a:latin typeface="Verdana" pitchFamily="34" charset="0"/>
              </a:rPr>
              <a:t>facteurs</a:t>
            </a:r>
            <a:r>
              <a:rPr lang="en-GB" altLang="fr-FR" sz="2400" dirty="0" smtClean="0">
                <a:solidFill>
                  <a:schemeClr val="accent6">
                    <a:lumMod val="75000"/>
                  </a:schemeClr>
                </a:solidFill>
                <a:latin typeface="Verdana" pitchFamily="34" charset="0"/>
              </a:rPr>
              <a:t>, </a:t>
            </a:r>
            <a:r>
              <a:rPr lang="en-GB" altLang="fr-FR" sz="2400" dirty="0" err="1" smtClean="0">
                <a:solidFill>
                  <a:schemeClr val="accent6">
                    <a:lumMod val="75000"/>
                  </a:schemeClr>
                </a:solidFill>
                <a:latin typeface="Verdana" pitchFamily="34" charset="0"/>
              </a:rPr>
              <a:t>dont</a:t>
            </a:r>
            <a:r>
              <a:rPr lang="en-GB" altLang="fr-FR" sz="2400" dirty="0" smtClean="0">
                <a:solidFill>
                  <a:schemeClr val="accent6">
                    <a:lumMod val="75000"/>
                  </a:schemeClr>
                </a:solidFill>
                <a:latin typeface="Verdana" pitchFamily="34" charset="0"/>
              </a:rPr>
              <a:t> :</a:t>
            </a:r>
          </a:p>
          <a:p>
            <a:pPr lvl="1" eaLnBrk="1" hangingPunct="1">
              <a:lnSpc>
                <a:spcPct val="90000"/>
              </a:lnSpc>
            </a:pPr>
            <a:r>
              <a:rPr lang="en-GB" altLang="fr-FR" dirty="0"/>
              <a:t>le </a:t>
            </a:r>
            <a:r>
              <a:rPr lang="en-GB" altLang="fr-FR" dirty="0" err="1"/>
              <a:t>nombre</a:t>
            </a:r>
            <a:r>
              <a:rPr lang="en-GB" altLang="fr-FR" dirty="0"/>
              <a:t> </a:t>
            </a:r>
            <a:r>
              <a:rPr lang="en-GB" altLang="fr-FR" dirty="0" err="1"/>
              <a:t>d’utilisateurs</a:t>
            </a:r>
            <a:endParaRPr lang="en-GB" altLang="fr-FR" dirty="0"/>
          </a:p>
          <a:p>
            <a:pPr lvl="1" eaLnBrk="1" hangingPunct="1">
              <a:lnSpc>
                <a:spcPct val="90000"/>
              </a:lnSpc>
            </a:pPr>
            <a:r>
              <a:rPr lang="en-GB" altLang="fr-FR" dirty="0"/>
              <a:t>la </a:t>
            </a:r>
            <a:r>
              <a:rPr lang="en-GB" altLang="fr-FR" dirty="0" err="1"/>
              <a:t>portée</a:t>
            </a:r>
            <a:endParaRPr lang="en-GB" altLang="fr-FR" dirty="0"/>
          </a:p>
          <a:p>
            <a:pPr lvl="1" eaLnBrk="1" hangingPunct="1">
              <a:lnSpc>
                <a:spcPct val="90000"/>
              </a:lnSpc>
            </a:pPr>
            <a:r>
              <a:rPr lang="en-GB" altLang="fr-FR" dirty="0"/>
              <a:t>les </a:t>
            </a:r>
            <a:r>
              <a:rPr lang="en-GB" altLang="fr-FR" dirty="0" err="1"/>
              <a:t>interférences</a:t>
            </a:r>
            <a:endParaRPr lang="en-GB" altLang="fr-FR" dirty="0"/>
          </a:p>
          <a:p>
            <a:pPr lvl="1" eaLnBrk="1" hangingPunct="1">
              <a:lnSpc>
                <a:spcPct val="90000"/>
              </a:lnSpc>
            </a:pPr>
            <a:r>
              <a:rPr lang="en-GB" altLang="fr-FR" dirty="0"/>
              <a:t>la propagation </a:t>
            </a:r>
            <a:r>
              <a:rPr lang="en-GB" altLang="fr-FR" dirty="0" err="1"/>
              <a:t>sur</a:t>
            </a:r>
            <a:r>
              <a:rPr lang="en-GB" altLang="fr-FR" dirty="0"/>
              <a:t> de multiples </a:t>
            </a:r>
            <a:r>
              <a:rPr lang="en-GB" altLang="fr-FR" dirty="0" err="1"/>
              <a:t>chemins</a:t>
            </a:r>
            <a:endParaRPr lang="en-GB" altLang="fr-FR" dirty="0"/>
          </a:p>
          <a:p>
            <a:pPr lvl="1" eaLnBrk="1" hangingPunct="1">
              <a:lnSpc>
                <a:spcPct val="90000"/>
              </a:lnSpc>
            </a:pPr>
            <a:r>
              <a:rPr lang="en-GB" altLang="fr-FR" dirty="0"/>
              <a:t>les </a:t>
            </a:r>
            <a:r>
              <a:rPr lang="en-GB" altLang="fr-FR" dirty="0" err="1"/>
              <a:t>protocoles</a:t>
            </a:r>
            <a:r>
              <a:rPr lang="en-GB" altLang="fr-FR" dirty="0"/>
              <a:t> </a:t>
            </a:r>
            <a:r>
              <a:rPr lang="en-GB" altLang="fr-FR" dirty="0" err="1"/>
              <a:t>supplémentaires</a:t>
            </a:r>
            <a:endParaRPr lang="en-GB" altLang="fr-FR" dirty="0"/>
          </a:p>
          <a:p>
            <a:pPr lvl="1" eaLnBrk="1" hangingPunct="1">
              <a:lnSpc>
                <a:spcPct val="90000"/>
              </a:lnSpc>
            </a:pPr>
            <a:r>
              <a:rPr lang="en-GB" altLang="fr-FR" dirty="0"/>
              <a:t>les </a:t>
            </a:r>
            <a:r>
              <a:rPr lang="en-GB" altLang="fr-FR" dirty="0" err="1"/>
              <a:t>règles</a:t>
            </a:r>
            <a:r>
              <a:rPr lang="en-GB" altLang="fr-FR" dirty="0"/>
              <a:t> </a:t>
            </a:r>
            <a:r>
              <a:rPr lang="en-GB" altLang="fr-FR" dirty="0" err="1"/>
              <a:t>d'accès</a:t>
            </a:r>
            <a:endParaRPr lang="en-GB" altLang="fr-FR" dirty="0"/>
          </a:p>
          <a:p>
            <a:pPr lvl="1" eaLnBrk="1" hangingPunct="1">
              <a:lnSpc>
                <a:spcPct val="90000"/>
              </a:lnSpc>
            </a:pPr>
            <a:r>
              <a:rPr lang="en-GB" altLang="fr-FR" dirty="0"/>
              <a:t>Les temps de </a:t>
            </a:r>
            <a:r>
              <a:rPr lang="en-GB" altLang="fr-FR" dirty="0" err="1"/>
              <a:t>latences</a:t>
            </a:r>
            <a:endParaRPr lang="en-GB" altLang="fr-FR" dirty="0"/>
          </a:p>
          <a:p>
            <a:pPr lvl="1" eaLnBrk="1" hangingPunct="1">
              <a:lnSpc>
                <a:spcPct val="90000"/>
              </a:lnSpc>
            </a:pPr>
            <a:r>
              <a:rPr lang="en-GB" altLang="fr-FR" dirty="0" err="1"/>
              <a:t>L’overhead</a:t>
            </a:r>
            <a:endParaRPr lang="en-GB" altLang="fr-FR" dirty="0"/>
          </a:p>
          <a:p>
            <a:pPr lvl="1" eaLnBrk="1" hangingPunct="1">
              <a:lnSpc>
                <a:spcPct val="90000"/>
              </a:lnSpc>
            </a:pPr>
            <a:r>
              <a:rPr lang="fr-BE" altLang="fr-FR" dirty="0" smtClean="0"/>
              <a:t>Les techniques utilisées (type de modulation,…)</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550</a:t>
            </a:fld>
            <a:endParaRPr lang="fr-BE" dirty="0"/>
          </a:p>
        </p:txBody>
      </p:sp>
    </p:spTree>
    <p:extLst>
      <p:ext uri="{BB962C8B-B14F-4D97-AF65-F5344CB8AC3E}">
        <p14:creationId xmlns:p14="http://schemas.microsoft.com/office/powerpoint/2010/main" val="31246461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68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68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68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68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eaLnBrk="1" hangingPunct="1"/>
            <a:r>
              <a:rPr lang="en-GB" altLang="fr-FR" smtClean="0"/>
              <a:t>Débit en fonction de la portée</a:t>
            </a:r>
            <a:endParaRPr lang="fr-BE" altLang="fr-FR" smtClean="0"/>
          </a:p>
        </p:txBody>
      </p:sp>
      <p:pic>
        <p:nvPicPr>
          <p:cNvPr id="65540"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15616" y="1412776"/>
            <a:ext cx="6985000" cy="4521200"/>
          </a:xfrm>
          <a:noFill/>
        </p:spPr>
      </p:pic>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551</a:t>
            </a:fld>
            <a:endParaRPr lang="fr-BE" dirty="0"/>
          </a:p>
        </p:txBody>
      </p:sp>
    </p:spTree>
    <p:extLst>
      <p:ext uri="{BB962C8B-B14F-4D97-AF65-F5344CB8AC3E}">
        <p14:creationId xmlns:p14="http://schemas.microsoft.com/office/powerpoint/2010/main" val="2994556184"/>
      </p:ext>
    </p:extLst>
  </p:cSld>
  <p:clrMapOvr>
    <a:masterClrMapping/>
  </p:clrMapOvr>
  <p:transition/>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re 1"/>
          <p:cNvSpPr>
            <a:spLocks noGrp="1"/>
          </p:cNvSpPr>
          <p:nvPr>
            <p:ph type="title"/>
          </p:nvPr>
        </p:nvSpPr>
        <p:spPr/>
        <p:txBody>
          <a:bodyPr/>
          <a:lstStyle/>
          <a:p>
            <a:r>
              <a:rPr lang="fr-FR" altLang="fr-FR" smtClean="0"/>
              <a:t>Débits</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Débits et modulation</a:t>
            </a:r>
          </a:p>
          <a:p>
            <a:pPr lvl="1">
              <a:defRPr/>
            </a:pPr>
            <a:r>
              <a:rPr lang="fr-FR" dirty="0" smtClean="0">
                <a:solidFill>
                  <a:srgbClr val="0070C0"/>
                </a:solidFill>
              </a:rPr>
              <a:t>La technique de modulation détermine la vitesse de transmission</a:t>
            </a:r>
          </a:p>
          <a:p>
            <a:pPr lvl="2">
              <a:defRPr/>
            </a:pPr>
            <a:r>
              <a:rPr lang="fr-FR" dirty="0" smtClean="0"/>
              <a:t>BPSK : 1 Mbit/s</a:t>
            </a:r>
          </a:p>
          <a:p>
            <a:pPr lvl="2">
              <a:defRPr/>
            </a:pPr>
            <a:r>
              <a:rPr lang="fr-FR" dirty="0" smtClean="0"/>
              <a:t>QPSK : 2 Mbit/s</a:t>
            </a:r>
          </a:p>
          <a:p>
            <a:pPr lvl="2">
              <a:defRPr/>
            </a:pPr>
            <a:r>
              <a:rPr lang="fr-FR" dirty="0" smtClean="0"/>
              <a:t>CCK : 5,5 et 11Mbps</a:t>
            </a:r>
          </a:p>
          <a:p>
            <a:pPr lvl="2">
              <a:defRPr/>
            </a:pPr>
            <a:r>
              <a:rPr lang="fr-FR" dirty="0" smtClean="0"/>
              <a:t>…</a:t>
            </a:r>
          </a:p>
          <a:p>
            <a:pPr lvl="1">
              <a:defRPr/>
            </a:pPr>
            <a:r>
              <a:rPr lang="fr-FR" dirty="0" smtClean="0">
                <a:solidFill>
                  <a:srgbClr val="0070C0"/>
                </a:solidFill>
              </a:rPr>
              <a:t>Variable Rate </a:t>
            </a:r>
            <a:r>
              <a:rPr lang="fr-FR" dirty="0" err="1" smtClean="0">
                <a:solidFill>
                  <a:srgbClr val="0070C0"/>
                </a:solidFill>
              </a:rPr>
              <a:t>Shifting</a:t>
            </a:r>
            <a:r>
              <a:rPr lang="fr-FR" dirty="0" smtClean="0">
                <a:solidFill>
                  <a:srgbClr val="0070C0"/>
                </a:solidFill>
              </a:rPr>
              <a:t> </a:t>
            </a:r>
          </a:p>
          <a:p>
            <a:pPr lvl="2">
              <a:defRPr/>
            </a:pPr>
            <a:r>
              <a:rPr lang="fr-FR" dirty="0" smtClean="0"/>
              <a:t>Variation dynamique du débit </a:t>
            </a:r>
          </a:p>
          <a:p>
            <a:pPr lvl="2">
              <a:defRPr/>
            </a:pPr>
            <a:r>
              <a:rPr lang="fr-FR" dirty="0" smtClean="0"/>
              <a:t>Ce mécanisme permet d’ajuster automatiquement le débit en fonction des variations de l’environnement radio</a:t>
            </a:r>
          </a:p>
          <a:p>
            <a:pPr lvl="2">
              <a:defRPr/>
            </a:pPr>
            <a:r>
              <a:rPr lang="fr-FR" dirty="0" smtClean="0"/>
              <a:t>Exemple de Taux de transfert</a:t>
            </a:r>
          </a:p>
          <a:p>
            <a:pPr lvl="3">
              <a:defRPr/>
            </a:pPr>
            <a:r>
              <a:rPr lang="fr-FR" dirty="0" smtClean="0"/>
              <a:t>802.11b : 11, 5.5, 2, 1 Mbps </a:t>
            </a:r>
          </a:p>
          <a:p>
            <a:pPr lvl="3">
              <a:defRPr/>
            </a:pPr>
            <a:r>
              <a:rPr lang="fr-FR" dirty="0" smtClean="0"/>
              <a:t>802.11g : 54, 48, 36, 24, 18, 12, 9, 6 Mbps</a:t>
            </a:r>
          </a:p>
          <a:p>
            <a:pPr>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552</a:t>
            </a:fld>
            <a:endParaRPr lang="fr-BE" dirty="0"/>
          </a:p>
        </p:txBody>
      </p:sp>
    </p:spTree>
    <p:extLst>
      <p:ext uri="{BB962C8B-B14F-4D97-AF65-F5344CB8AC3E}">
        <p14:creationId xmlns:p14="http://schemas.microsoft.com/office/powerpoint/2010/main" val="3350548593"/>
      </p:ext>
    </p:extLst>
  </p:cSld>
  <p:clrMapOvr>
    <a:masterClrMapping/>
  </p:clrMapOvr>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re 1"/>
          <p:cNvSpPr>
            <a:spLocks noGrp="1"/>
          </p:cNvSpPr>
          <p:nvPr>
            <p:ph type="title"/>
          </p:nvPr>
        </p:nvSpPr>
        <p:spPr/>
        <p:txBody>
          <a:bodyPr/>
          <a:lstStyle/>
          <a:p>
            <a:r>
              <a:rPr lang="fr-BE" altLang="fr-FR" smtClean="0"/>
              <a:t>Menaces sur les WLAN</a:t>
            </a:r>
            <a:endParaRPr lang="fr-FR" altLang="fr-FR" smtClean="0"/>
          </a:p>
        </p:txBody>
      </p:sp>
      <p:sp>
        <p:nvSpPr>
          <p:cNvPr id="3" name="Espace réservé du contenu 2"/>
          <p:cNvSpPr>
            <a:spLocks noGrp="1"/>
          </p:cNvSpPr>
          <p:nvPr>
            <p:ph idx="1"/>
          </p:nvPr>
        </p:nvSpPr>
        <p:spPr/>
        <p:txBody>
          <a:bodyPr>
            <a:normAutofit/>
          </a:bodyPr>
          <a:lstStyle/>
          <a:p>
            <a:pPr>
              <a:defRPr/>
            </a:pPr>
            <a:r>
              <a:rPr lang="fr-FR" dirty="0">
                <a:solidFill>
                  <a:schemeClr val="accent6">
                    <a:lumMod val="75000"/>
                  </a:schemeClr>
                </a:solidFill>
              </a:rPr>
              <a:t>I</a:t>
            </a:r>
            <a:r>
              <a:rPr lang="fr-FR" dirty="0" smtClean="0">
                <a:solidFill>
                  <a:schemeClr val="accent6">
                    <a:lumMod val="75000"/>
                  </a:schemeClr>
                </a:solidFill>
              </a:rPr>
              <a:t>ntrusions sans fil</a:t>
            </a:r>
          </a:p>
          <a:p>
            <a:pPr lvl="1" eaLnBrk="1" hangingPunct="1">
              <a:lnSpc>
                <a:spcPct val="80000"/>
              </a:lnSpc>
              <a:defRPr/>
            </a:pPr>
            <a:r>
              <a:rPr lang="fr-BE" altLang="fr-FR" dirty="0" smtClean="0">
                <a:solidFill>
                  <a:srgbClr val="0070C0"/>
                </a:solidFill>
              </a:rPr>
              <a:t>La portée du réseau</a:t>
            </a:r>
          </a:p>
          <a:p>
            <a:pPr lvl="2" eaLnBrk="1" hangingPunct="1">
              <a:lnSpc>
                <a:spcPct val="80000"/>
              </a:lnSpc>
              <a:defRPr/>
            </a:pPr>
            <a:r>
              <a:rPr lang="fr-BE" altLang="fr-FR" dirty="0" smtClean="0"/>
              <a:t>Impossible de déterminer précisément jusqu’où s’étend le réseau</a:t>
            </a:r>
          </a:p>
          <a:p>
            <a:pPr lvl="2" eaLnBrk="1" hangingPunct="1">
              <a:lnSpc>
                <a:spcPct val="80000"/>
              </a:lnSpc>
              <a:defRPr/>
            </a:pPr>
            <a:r>
              <a:rPr lang="fr-BE" altLang="fr-FR" dirty="0" smtClean="0"/>
              <a:t>Impossible de déterminer qui peut potentiellement s’y connecter</a:t>
            </a:r>
            <a:endParaRPr lang="fr-FR" altLang="fr-FR" dirty="0" smtClean="0"/>
          </a:p>
          <a:p>
            <a:pPr lvl="2">
              <a:defRPr/>
            </a:pPr>
            <a:r>
              <a:rPr lang="fr-FR" dirty="0" smtClean="0"/>
              <a:t>Risque d’accès non autorisé au réseau </a:t>
            </a:r>
          </a:p>
          <a:p>
            <a:pPr lvl="3">
              <a:defRPr/>
            </a:pPr>
            <a:r>
              <a:rPr lang="fr-FR" dirty="0"/>
              <a:t>P</a:t>
            </a:r>
            <a:r>
              <a:rPr lang="fr-FR" dirty="0" smtClean="0"/>
              <a:t>our utiliser ses ressources</a:t>
            </a:r>
          </a:p>
          <a:p>
            <a:pPr lvl="3">
              <a:defRPr/>
            </a:pPr>
            <a:r>
              <a:rPr lang="fr-FR" dirty="0" smtClean="0"/>
              <a:t>Pour récolter des informations</a:t>
            </a:r>
          </a:p>
          <a:p>
            <a:pPr lvl="3">
              <a:defRPr/>
            </a:pPr>
            <a:r>
              <a:rPr lang="fr-FR" dirty="0" smtClean="0"/>
              <a:t>Pour lancer des attaques</a:t>
            </a:r>
          </a:p>
          <a:p>
            <a:pPr lvl="1">
              <a:defRPr/>
            </a:pPr>
            <a:r>
              <a:rPr lang="fr-FR" dirty="0">
                <a:solidFill>
                  <a:srgbClr val="0070C0"/>
                </a:solidFill>
              </a:rPr>
              <a:t>Protection</a:t>
            </a:r>
          </a:p>
          <a:p>
            <a:pPr lvl="2">
              <a:defRPr/>
            </a:pPr>
            <a:r>
              <a:rPr lang="fr-FR" dirty="0" smtClean="0"/>
              <a:t>Dissuader/empêcher les intrusions par l'authentification</a:t>
            </a:r>
          </a:p>
          <a:p>
            <a:pPr>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553</a:t>
            </a:fld>
            <a:endParaRPr lang="fr-BE" dirty="0"/>
          </a:p>
        </p:txBody>
      </p:sp>
    </p:spTree>
    <p:extLst>
      <p:ext uri="{BB962C8B-B14F-4D97-AF65-F5344CB8AC3E}">
        <p14:creationId xmlns:p14="http://schemas.microsoft.com/office/powerpoint/2010/main" val="1965485339"/>
      </p:ext>
    </p:extLst>
  </p:cSld>
  <p:clrMapOvr>
    <a:masterClrMapping/>
  </p:clrMapOvr>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re 1"/>
          <p:cNvSpPr>
            <a:spLocks noGrp="1"/>
          </p:cNvSpPr>
          <p:nvPr>
            <p:ph type="title"/>
          </p:nvPr>
        </p:nvSpPr>
        <p:spPr/>
        <p:txBody>
          <a:bodyPr/>
          <a:lstStyle/>
          <a:p>
            <a:r>
              <a:rPr lang="fr-BE" altLang="fr-FR" smtClean="0"/>
              <a:t>Menaces sur les WLAN</a:t>
            </a:r>
            <a:endParaRPr lang="fr-FR" altLang="fr-FR" smtClean="0"/>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Les parasites</a:t>
            </a:r>
          </a:p>
          <a:p>
            <a:pPr lvl="1">
              <a:defRPr/>
            </a:pPr>
            <a:r>
              <a:rPr lang="fr-FR" dirty="0" smtClean="0">
                <a:solidFill>
                  <a:srgbClr val="0070C0"/>
                </a:solidFill>
              </a:rPr>
              <a:t>Parasites</a:t>
            </a:r>
          </a:p>
          <a:p>
            <a:pPr lvl="2">
              <a:defRPr/>
            </a:pPr>
            <a:r>
              <a:rPr lang="fr-FR" dirty="0" smtClean="0"/>
              <a:t>La bande ISM 2,4GHz est sans licence et utilisée par la plupart des produits sans fil grand public </a:t>
            </a:r>
          </a:p>
          <a:p>
            <a:pPr lvl="2">
              <a:defRPr/>
            </a:pPr>
            <a:r>
              <a:rPr lang="fr-FR" dirty="0" smtClean="0"/>
              <a:t>Tous les équipements utilisant ces fréquences créent des parasites (baby phones, les téléphones sans fil et les fours à micro-ondes)</a:t>
            </a:r>
          </a:p>
          <a:p>
            <a:pPr lvl="2">
              <a:defRPr/>
            </a:pPr>
            <a:r>
              <a:rPr lang="fr-FR" dirty="0" smtClean="0"/>
              <a:t>Possible </a:t>
            </a:r>
            <a:r>
              <a:rPr lang="fr-FR" dirty="0" err="1" smtClean="0"/>
              <a:t>DoS</a:t>
            </a:r>
            <a:endParaRPr lang="fr-FR" dirty="0" smtClean="0"/>
          </a:p>
          <a:p>
            <a:pPr lvl="1">
              <a:defRPr/>
            </a:pPr>
            <a:r>
              <a:rPr lang="fr-FR" dirty="0" smtClean="0">
                <a:solidFill>
                  <a:srgbClr val="0070C0"/>
                </a:solidFill>
              </a:rPr>
              <a:t>Solution </a:t>
            </a:r>
          </a:p>
          <a:p>
            <a:pPr lvl="2">
              <a:defRPr/>
            </a:pPr>
            <a:r>
              <a:rPr lang="fr-FR" dirty="0" smtClean="0"/>
              <a:t>Surveiller le WLAN afin de détecter et de résoudre rapidement tout problème d'interférence ou d’AP pirate.</a:t>
            </a:r>
          </a:p>
          <a:p>
            <a:pPr lvl="2">
              <a:defRPr/>
            </a:pPr>
            <a:r>
              <a:rPr lang="fr-FR" dirty="0" smtClean="0"/>
              <a:t>Utiliser la bande des 5GHz</a:t>
            </a:r>
          </a:p>
          <a:p>
            <a:pPr lvl="2">
              <a:defRPr/>
            </a:pPr>
            <a:r>
              <a:rPr lang="fr-FR" dirty="0" smtClean="0"/>
              <a:t>Connaître et contrôler les périphériques du réseau</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554</a:t>
            </a:fld>
            <a:endParaRPr lang="fr-BE" dirty="0"/>
          </a:p>
        </p:txBody>
      </p:sp>
    </p:spTree>
    <p:extLst>
      <p:ext uri="{BB962C8B-B14F-4D97-AF65-F5344CB8AC3E}">
        <p14:creationId xmlns:p14="http://schemas.microsoft.com/office/powerpoint/2010/main" val="3015851125"/>
      </p:ext>
    </p:extLst>
  </p:cSld>
  <p:clrMapOvr>
    <a:masterClrMapping/>
  </p:clrMapOvr>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re 1"/>
          <p:cNvSpPr>
            <a:spLocks noGrp="1"/>
          </p:cNvSpPr>
          <p:nvPr>
            <p:ph type="title"/>
          </p:nvPr>
        </p:nvSpPr>
        <p:spPr/>
        <p:txBody>
          <a:bodyPr/>
          <a:lstStyle/>
          <a:p>
            <a:r>
              <a:rPr lang="fr-BE" altLang="fr-FR" smtClean="0"/>
              <a:t>Menaces sur les WLAN</a:t>
            </a:r>
            <a:endParaRPr lang="fr-FR" altLang="fr-FR" smtClean="0"/>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Déni de service (</a:t>
            </a:r>
            <a:r>
              <a:rPr lang="fr-FR" dirty="0" err="1" smtClean="0">
                <a:solidFill>
                  <a:schemeClr val="accent6">
                    <a:lumMod val="75000"/>
                  </a:schemeClr>
                </a:solidFill>
              </a:rPr>
              <a:t>DoS</a:t>
            </a:r>
            <a:r>
              <a:rPr lang="fr-FR" dirty="0" smtClean="0">
                <a:solidFill>
                  <a:schemeClr val="accent6">
                    <a:lumMod val="75000"/>
                  </a:schemeClr>
                </a:solidFill>
              </a:rPr>
              <a:t>)</a:t>
            </a:r>
          </a:p>
          <a:p>
            <a:pPr lvl="1">
              <a:defRPr/>
            </a:pPr>
            <a:r>
              <a:rPr lang="fr-FR" dirty="0" smtClean="0">
                <a:solidFill>
                  <a:srgbClr val="0070C0"/>
                </a:solidFill>
              </a:rPr>
              <a:t>RTS/CTS</a:t>
            </a:r>
          </a:p>
          <a:p>
            <a:pPr lvl="2">
              <a:defRPr/>
            </a:pPr>
            <a:r>
              <a:rPr lang="fr-FR" dirty="0" smtClean="0"/>
              <a:t>Un pirate peut inonder un AP de messages RTS afin de neutraliser la fonction CSMA/CA des stations.</a:t>
            </a:r>
          </a:p>
          <a:p>
            <a:pPr lvl="1">
              <a:defRPr/>
            </a:pPr>
            <a:r>
              <a:rPr lang="fr-FR" dirty="0" smtClean="0">
                <a:solidFill>
                  <a:srgbClr val="0070C0"/>
                </a:solidFill>
              </a:rPr>
              <a:t>Dissociation</a:t>
            </a:r>
          </a:p>
          <a:p>
            <a:pPr lvl="2">
              <a:defRPr/>
            </a:pPr>
            <a:r>
              <a:rPr lang="fr-FR" dirty="0" smtClean="0"/>
              <a:t>Envoi d’une série de commandes de dissociation pour provoquer la déconnexion de toutes les stations </a:t>
            </a:r>
          </a:p>
          <a:p>
            <a:pPr lvl="2">
              <a:defRPr/>
            </a:pPr>
            <a:r>
              <a:rPr lang="fr-FR" dirty="0" smtClean="0"/>
              <a:t>Après avoir été déconnectées, les stations tentent aussitôt de se réassocier, ce qui provoque une augmentation soudaine du trafic. </a:t>
            </a:r>
          </a:p>
          <a:p>
            <a:pPr lvl="2">
              <a:defRPr/>
            </a:pPr>
            <a:r>
              <a:rPr lang="fr-FR" dirty="0" smtClean="0"/>
              <a:t>Le pirate envoie alors une autre commande de dissociation et le cycle se répète.</a:t>
            </a:r>
          </a:p>
          <a:p>
            <a:pPr lvl="1">
              <a:defRPr/>
            </a:pPr>
            <a:r>
              <a:rPr lang="fr-FR" dirty="0" smtClean="0">
                <a:solidFill>
                  <a:srgbClr val="0070C0"/>
                </a:solidFill>
              </a:rPr>
              <a:t>Solution</a:t>
            </a:r>
          </a:p>
          <a:p>
            <a:pPr lvl="2">
              <a:defRPr/>
            </a:pPr>
            <a:r>
              <a:rPr lang="fr-FR" dirty="0" smtClean="0"/>
              <a:t>Utiliser les normes et options de sécurité : CTS protection mode, Management Frame Protection, ajustement automatique des canaux, 802.11i, 802.11w, …</a:t>
            </a:r>
          </a:p>
          <a:p>
            <a:pPr>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555</a:t>
            </a:fld>
            <a:endParaRPr lang="fr-BE" dirty="0"/>
          </a:p>
        </p:txBody>
      </p:sp>
    </p:spTree>
    <p:extLst>
      <p:ext uri="{BB962C8B-B14F-4D97-AF65-F5344CB8AC3E}">
        <p14:creationId xmlns:p14="http://schemas.microsoft.com/office/powerpoint/2010/main" val="4058349678"/>
      </p:ext>
    </p:extLst>
  </p:cSld>
  <p:clrMapOvr>
    <a:masterClrMapping/>
  </p:clrMapOvr>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356992"/>
            <a:ext cx="6048672" cy="259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660" name="Rectangle 2"/>
          <p:cNvSpPr>
            <a:spLocks noGrp="1" noChangeArrowheads="1"/>
          </p:cNvSpPr>
          <p:nvPr>
            <p:ph type="title"/>
          </p:nvPr>
        </p:nvSpPr>
        <p:spPr/>
        <p:txBody>
          <a:bodyPr/>
          <a:lstStyle/>
          <a:p>
            <a:pPr eaLnBrk="1" hangingPunct="1"/>
            <a:r>
              <a:rPr lang="fr-BE" altLang="fr-FR" smtClean="0"/>
              <a:t>Menaces sur les WLAN</a:t>
            </a:r>
            <a:endParaRPr lang="fr-FR" altLang="fr-FR" smtClean="0"/>
          </a:p>
        </p:txBody>
      </p:sp>
      <p:sp>
        <p:nvSpPr>
          <p:cNvPr id="95237" name="Rectangle 3"/>
          <p:cNvSpPr>
            <a:spLocks noGrp="1" noChangeArrowheads="1"/>
          </p:cNvSpPr>
          <p:nvPr>
            <p:ph type="body" idx="1"/>
          </p:nvPr>
        </p:nvSpPr>
        <p:spPr>
          <a:xfrm>
            <a:off x="457200" y="1600200"/>
            <a:ext cx="8291264" cy="3413125"/>
          </a:xfrm>
        </p:spPr>
        <p:txBody>
          <a:bodyPr>
            <a:normAutofit fontScale="92500"/>
          </a:bodyPr>
          <a:lstStyle/>
          <a:p>
            <a:pPr eaLnBrk="1" hangingPunct="1">
              <a:lnSpc>
                <a:spcPct val="90000"/>
              </a:lnSpc>
              <a:defRPr/>
            </a:pPr>
            <a:r>
              <a:rPr lang="fr-BE" altLang="fr-FR" sz="2600" dirty="0" smtClean="0">
                <a:solidFill>
                  <a:schemeClr val="accent6">
                    <a:lumMod val="75000"/>
                  </a:schemeClr>
                </a:solidFill>
              </a:rPr>
              <a:t>Pirates</a:t>
            </a:r>
          </a:p>
          <a:p>
            <a:pPr lvl="2">
              <a:defRPr/>
            </a:pPr>
            <a:r>
              <a:rPr lang="fr-FR" sz="2100" dirty="0" smtClean="0"/>
              <a:t>Personnes </a:t>
            </a:r>
            <a:r>
              <a:rPr lang="fr-FR" sz="2100" dirty="0"/>
              <a:t>extérieures  et intérieures à l'entreprise </a:t>
            </a:r>
          </a:p>
          <a:p>
            <a:pPr lvl="1">
              <a:defRPr/>
            </a:pPr>
            <a:r>
              <a:rPr lang="fr-FR" sz="2200" dirty="0">
                <a:solidFill>
                  <a:srgbClr val="0070C0"/>
                </a:solidFill>
              </a:rPr>
              <a:t>AP pirates et </a:t>
            </a:r>
            <a:r>
              <a:rPr lang="fr-FR" sz="2200" dirty="0" err="1">
                <a:solidFill>
                  <a:srgbClr val="0070C0"/>
                </a:solidFill>
              </a:rPr>
              <a:t>hotspot</a:t>
            </a:r>
            <a:r>
              <a:rPr lang="fr-FR" sz="2200" dirty="0">
                <a:solidFill>
                  <a:srgbClr val="0070C0"/>
                </a:solidFill>
              </a:rPr>
              <a:t> </a:t>
            </a:r>
            <a:r>
              <a:rPr lang="fr-FR" sz="2200" dirty="0" smtClean="0">
                <a:solidFill>
                  <a:srgbClr val="0070C0"/>
                </a:solidFill>
              </a:rPr>
              <a:t>personnel</a:t>
            </a:r>
            <a:endParaRPr lang="fr-FR" sz="2200" dirty="0">
              <a:solidFill>
                <a:srgbClr val="0070C0"/>
              </a:solidFill>
            </a:endParaRPr>
          </a:p>
          <a:p>
            <a:pPr lvl="2">
              <a:defRPr/>
            </a:pPr>
            <a:r>
              <a:rPr lang="fr-FR" sz="2100" dirty="0"/>
              <a:t>Les employés peuvent placer des </a:t>
            </a:r>
            <a:r>
              <a:rPr lang="fr-FR" sz="2100" dirty="0" smtClean="0"/>
              <a:t>AP non </a:t>
            </a:r>
            <a:r>
              <a:rPr lang="fr-FR" sz="2100" dirty="0"/>
              <a:t>autorisés et mal configurés sur le réseau</a:t>
            </a:r>
          </a:p>
          <a:p>
            <a:pPr lvl="1" eaLnBrk="1" hangingPunct="1">
              <a:lnSpc>
                <a:spcPct val="90000"/>
              </a:lnSpc>
              <a:defRPr/>
            </a:pPr>
            <a:r>
              <a:rPr lang="fr-FR" altLang="fr-FR" sz="2200" dirty="0" smtClean="0">
                <a:solidFill>
                  <a:srgbClr val="0070C0"/>
                </a:solidFill>
              </a:rPr>
              <a:t>Attaques de l’intercepteur</a:t>
            </a:r>
          </a:p>
          <a:p>
            <a:pPr lvl="2" eaLnBrk="1" hangingPunct="1">
              <a:lnSpc>
                <a:spcPct val="90000"/>
              </a:lnSpc>
              <a:defRPr/>
            </a:pPr>
            <a:r>
              <a:rPr lang="fr-BE" altLang="fr-FR" sz="2100" dirty="0" smtClean="0"/>
              <a:t>En sans fil, le pirate n'est pas obligé d’accéder physiquement au réseau</a:t>
            </a:r>
          </a:p>
          <a:p>
            <a:pPr lvl="2" eaLnBrk="1" hangingPunct="1">
              <a:lnSpc>
                <a:spcPct val="90000"/>
              </a:lnSpc>
              <a:defRPr/>
            </a:pPr>
            <a:r>
              <a:rPr lang="fr-FR" altLang="fr-FR" sz="2100" dirty="0" smtClean="0"/>
              <a:t>Hameçonnage au point d'accès : les employés se connectent à un AP pirate qui intercepte toutes les trames et peut les analyser</a:t>
            </a:r>
            <a:endParaRPr lang="fr-BE" altLang="fr-FR" sz="2100" dirty="0" smtClean="0"/>
          </a:p>
          <a:p>
            <a:pPr lvl="2" eaLnBrk="1" hangingPunct="1">
              <a:lnSpc>
                <a:spcPct val="90000"/>
              </a:lnSpc>
              <a:defRPr/>
            </a:pPr>
            <a:r>
              <a:rPr lang="fr-FR" altLang="fr-FR" dirty="0" smtClean="0">
                <a:solidFill>
                  <a:srgbClr val="00B050"/>
                </a:solidFill>
              </a:rPr>
              <a:t>Solution : connaitre tous les périphériques et surveiller le réseau</a:t>
            </a:r>
          </a:p>
          <a:p>
            <a:pPr lvl="2" eaLnBrk="1" hangingPunct="1">
              <a:lnSpc>
                <a:spcPct val="90000"/>
              </a:lnSpc>
              <a:defRPr/>
            </a:pPr>
            <a:endParaRPr lang="fr-FR" altLang="fr-FR" dirty="0" smtClean="0">
              <a:solidFill>
                <a:srgbClr val="00B050"/>
              </a:solidFill>
            </a:endParaRPr>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556</a:t>
            </a:fld>
            <a:endParaRPr lang="fr-BE" dirty="0"/>
          </a:p>
        </p:txBody>
      </p:sp>
    </p:spTree>
    <p:extLst>
      <p:ext uri="{BB962C8B-B14F-4D97-AF65-F5344CB8AC3E}">
        <p14:creationId xmlns:p14="http://schemas.microsoft.com/office/powerpoint/2010/main" val="345563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fade">
                                      <p:cBhvr>
                                        <p:cTn id="7" dur="500"/>
                                        <p:tgtEl>
                                          <p:spTgt spid="70658"/>
                                        </p:tgtEl>
                                      </p:cBhvr>
                                    </p:animEffect>
                                  </p:childTnLst>
                                  <p:subTnLst>
                                    <p:set>
                                      <p:cBhvr override="childStyle">
                                        <p:cTn dur="1" fill="hold" display="0" masterRel="nextClick" afterEffect="1"/>
                                        <p:tgtEl>
                                          <p:spTgt spid="7065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5237">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5237">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5237">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52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re 1"/>
          <p:cNvSpPr>
            <a:spLocks noGrp="1"/>
          </p:cNvSpPr>
          <p:nvPr>
            <p:ph type="title"/>
          </p:nvPr>
        </p:nvSpPr>
        <p:spPr/>
        <p:txBody>
          <a:bodyPr/>
          <a:lstStyle/>
          <a:p>
            <a:r>
              <a:rPr lang="fr-BE" altLang="fr-FR" smtClean="0"/>
              <a:t>Sécuriser un WLAN</a:t>
            </a:r>
            <a:endParaRPr lang="fr-FR" altLang="fr-FR" smtClean="0"/>
          </a:p>
        </p:txBody>
      </p:sp>
      <p:sp>
        <p:nvSpPr>
          <p:cNvPr id="3" name="Espace réservé du contenu 2"/>
          <p:cNvSpPr>
            <a:spLocks noGrp="1"/>
          </p:cNvSpPr>
          <p:nvPr>
            <p:ph idx="1"/>
          </p:nvPr>
        </p:nvSpPr>
        <p:spPr/>
        <p:txBody>
          <a:bodyPr>
            <a:normAutofit fontScale="92500" lnSpcReduction="10000"/>
          </a:bodyPr>
          <a:lstStyle/>
          <a:p>
            <a:pPr>
              <a:defRPr/>
            </a:pPr>
            <a:r>
              <a:rPr lang="fr-FR" sz="2600" dirty="0" smtClean="0">
                <a:solidFill>
                  <a:schemeClr val="accent6">
                    <a:lumMod val="75000"/>
                  </a:schemeClr>
                </a:solidFill>
              </a:rPr>
              <a:t>Réduire les risques</a:t>
            </a:r>
          </a:p>
          <a:p>
            <a:pPr lvl="1">
              <a:defRPr/>
            </a:pPr>
            <a:r>
              <a:rPr lang="fr-FR" dirty="0" smtClean="0">
                <a:solidFill>
                  <a:srgbClr val="0070C0"/>
                </a:solidFill>
              </a:rPr>
              <a:t>Recenser les périphériques</a:t>
            </a:r>
          </a:p>
          <a:p>
            <a:pPr lvl="2">
              <a:defRPr/>
            </a:pPr>
            <a:r>
              <a:rPr lang="fr-FR" dirty="0" smtClean="0"/>
              <a:t>Connaître son réseau permet de détecter plus facilement les problèmes.</a:t>
            </a:r>
          </a:p>
          <a:p>
            <a:pPr lvl="1">
              <a:defRPr/>
            </a:pPr>
            <a:r>
              <a:rPr lang="fr-FR" dirty="0" smtClean="0">
                <a:solidFill>
                  <a:srgbClr val="0070C0"/>
                </a:solidFill>
              </a:rPr>
              <a:t>Authentifier les utilisateurs</a:t>
            </a:r>
          </a:p>
          <a:p>
            <a:pPr lvl="2">
              <a:defRPr/>
            </a:pPr>
            <a:r>
              <a:rPr lang="fr-FR" dirty="0" smtClean="0"/>
              <a:t>Ce qui permet aussi une certaine traçabilité.</a:t>
            </a:r>
          </a:p>
          <a:p>
            <a:pPr lvl="1">
              <a:defRPr/>
            </a:pPr>
            <a:r>
              <a:rPr lang="fr-FR" dirty="0" smtClean="0">
                <a:solidFill>
                  <a:srgbClr val="0070C0"/>
                </a:solidFill>
              </a:rPr>
              <a:t>Surveiller le réseau pour repérer le trafic suspect</a:t>
            </a:r>
          </a:p>
          <a:p>
            <a:pPr lvl="2">
              <a:defRPr/>
            </a:pPr>
            <a:r>
              <a:rPr lang="fr-FR" dirty="0" smtClean="0"/>
              <a:t>Par exemple un point d’accès plus actif que la normale</a:t>
            </a:r>
          </a:p>
          <a:p>
            <a:pPr lvl="1">
              <a:defRPr/>
            </a:pPr>
            <a:r>
              <a:rPr lang="fr-FR" dirty="0" smtClean="0">
                <a:solidFill>
                  <a:srgbClr val="0070C0"/>
                </a:solidFill>
              </a:rPr>
              <a:t>Utiliser les outils spécifiques</a:t>
            </a:r>
          </a:p>
          <a:p>
            <a:pPr lvl="2">
              <a:defRPr/>
            </a:pPr>
            <a:r>
              <a:rPr lang="fr-FR" dirty="0" smtClean="0"/>
              <a:t>Dispositifs d’analyse, qui identifient les points d’accès non autorisés et les réseaux ad hoc.</a:t>
            </a:r>
          </a:p>
          <a:p>
            <a:pPr lvl="2">
              <a:defRPr/>
            </a:pPr>
            <a:r>
              <a:rPr lang="fr-FR" dirty="0" smtClean="0"/>
              <a:t>Systèmes de gestion des ressources radio, qui surveillent l’activité et la charge des points d’accès en analysant la bande RF.</a:t>
            </a:r>
          </a:p>
          <a:p>
            <a:pPr lvl="2">
              <a:defRPr/>
            </a:pPr>
            <a:r>
              <a:rPr lang="fr-FR" dirty="0" smtClean="0"/>
              <a:t>…</a:t>
            </a:r>
          </a:p>
          <a:p>
            <a:pPr lvl="1">
              <a:defRPr/>
            </a:pPr>
            <a:r>
              <a:rPr lang="fr-FR" dirty="0" smtClean="0">
                <a:solidFill>
                  <a:srgbClr val="0070C0"/>
                </a:solidFill>
              </a:rPr>
              <a:t>Crypter les communications</a:t>
            </a:r>
          </a:p>
          <a:p>
            <a:pPr lvl="1">
              <a:defRPr/>
            </a:pPr>
            <a:r>
              <a:rPr lang="fr-FR" dirty="0" smtClean="0">
                <a:solidFill>
                  <a:srgbClr val="0070C0"/>
                </a:solidFill>
              </a:rPr>
              <a:t>Effectuer les mises à jour</a:t>
            </a:r>
          </a:p>
          <a:p>
            <a:pPr>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557</a:t>
            </a:fld>
            <a:endParaRPr lang="fr-BE" dirty="0"/>
          </a:p>
        </p:txBody>
      </p:sp>
    </p:spTree>
    <p:extLst>
      <p:ext uri="{BB962C8B-B14F-4D97-AF65-F5344CB8AC3E}">
        <p14:creationId xmlns:p14="http://schemas.microsoft.com/office/powerpoint/2010/main" val="3125630315"/>
      </p:ext>
    </p:extLst>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fr-BE" altLang="fr-FR" smtClean="0"/>
              <a:t>Sécuriser un WLAN</a:t>
            </a:r>
            <a:endParaRPr lang="fr-FR" altLang="fr-FR" smtClean="0"/>
          </a:p>
        </p:txBody>
      </p:sp>
      <p:sp>
        <p:nvSpPr>
          <p:cNvPr id="72708" name="Rectangle 3"/>
          <p:cNvSpPr>
            <a:spLocks noGrp="1" noChangeArrowheads="1"/>
          </p:cNvSpPr>
          <p:nvPr>
            <p:ph type="body" idx="1"/>
          </p:nvPr>
        </p:nvSpPr>
        <p:spPr/>
        <p:txBody>
          <a:bodyPr/>
          <a:lstStyle/>
          <a:p>
            <a:pPr eaLnBrk="1" hangingPunct="1">
              <a:lnSpc>
                <a:spcPct val="90000"/>
              </a:lnSpc>
            </a:pPr>
            <a:r>
              <a:rPr lang="fr-BE" altLang="fr-FR" dirty="0" smtClean="0">
                <a:solidFill>
                  <a:schemeClr val="accent6">
                    <a:lumMod val="75000"/>
                  </a:schemeClr>
                </a:solidFill>
              </a:rPr>
              <a:t>Désactiver la diffusion du SSID</a:t>
            </a:r>
          </a:p>
          <a:p>
            <a:pPr lvl="1" eaLnBrk="1" hangingPunct="1">
              <a:lnSpc>
                <a:spcPct val="90000"/>
              </a:lnSpc>
            </a:pPr>
            <a:r>
              <a:rPr lang="fr-BE" altLang="fr-FR" dirty="0" smtClean="0">
                <a:solidFill>
                  <a:srgbClr val="0070C0"/>
                </a:solidFill>
              </a:rPr>
              <a:t>Réseau plus sécurisé ?</a:t>
            </a:r>
          </a:p>
          <a:p>
            <a:pPr lvl="2" eaLnBrk="1" hangingPunct="1">
              <a:lnSpc>
                <a:spcPct val="90000"/>
              </a:lnSpc>
            </a:pPr>
            <a:r>
              <a:rPr lang="fr-BE" altLang="fr-FR" dirty="0" smtClean="0"/>
              <a:t>Consiste simplement à omettre le nom du réseau dans chaque trame balise.</a:t>
            </a:r>
          </a:p>
          <a:p>
            <a:pPr lvl="3" eaLnBrk="1" hangingPunct="1">
              <a:lnSpc>
                <a:spcPct val="90000"/>
              </a:lnSpc>
            </a:pPr>
            <a:r>
              <a:rPr lang="fr-BE" altLang="fr-FR" sz="1700" dirty="0" smtClean="0"/>
              <a:t>Il suffit à un client d’envoyer des « </a:t>
            </a:r>
            <a:r>
              <a:rPr lang="fr-BE" altLang="fr-FR" sz="1700" i="1" dirty="0" smtClean="0"/>
              <a:t>probe </a:t>
            </a:r>
            <a:r>
              <a:rPr lang="fr-BE" altLang="fr-FR" sz="1700" i="1" dirty="0" err="1" smtClean="0"/>
              <a:t>requests</a:t>
            </a:r>
            <a:r>
              <a:rPr lang="fr-BE" altLang="fr-FR" sz="1700" i="1" dirty="0" smtClean="0"/>
              <a:t> »</a:t>
            </a:r>
            <a:r>
              <a:rPr lang="fr-BE" altLang="fr-FR" sz="1700" dirty="0" smtClean="0"/>
              <a:t> aux AP.</a:t>
            </a:r>
          </a:p>
          <a:p>
            <a:pPr lvl="3" eaLnBrk="1" hangingPunct="1">
              <a:lnSpc>
                <a:spcPct val="90000"/>
              </a:lnSpc>
            </a:pPr>
            <a:r>
              <a:rPr lang="fr-BE" altLang="fr-FR" sz="1700" dirty="0" smtClean="0"/>
              <a:t>Chaque AP qui reçoit un </a:t>
            </a:r>
            <a:r>
              <a:rPr lang="fr-BE" altLang="fr-FR" sz="1700" i="1" dirty="0" smtClean="0"/>
              <a:t>probe </a:t>
            </a:r>
            <a:r>
              <a:rPr lang="fr-BE" altLang="fr-FR" sz="1700" i="1" dirty="0" err="1" smtClean="0"/>
              <a:t>request</a:t>
            </a:r>
            <a:r>
              <a:rPr lang="fr-BE" altLang="fr-FR" sz="1700" dirty="0" smtClean="0"/>
              <a:t> doit envoyer un </a:t>
            </a:r>
            <a:r>
              <a:rPr lang="fr-BE" altLang="fr-FR" sz="1700" i="1" dirty="0" smtClean="0"/>
              <a:t>probe </a:t>
            </a:r>
            <a:r>
              <a:rPr lang="fr-BE" altLang="fr-FR" sz="1700" i="1" dirty="0" err="1" smtClean="0"/>
              <a:t>response</a:t>
            </a:r>
            <a:r>
              <a:rPr lang="fr-BE" altLang="fr-FR" sz="1700" dirty="0" smtClean="0"/>
              <a:t> qui transporte le SSID.</a:t>
            </a:r>
          </a:p>
          <a:p>
            <a:pPr lvl="2" eaLnBrk="1" hangingPunct="1">
              <a:lnSpc>
                <a:spcPct val="90000"/>
              </a:lnSpc>
            </a:pPr>
            <a:r>
              <a:rPr lang="fr-FR" altLang="fr-FR" dirty="0" smtClean="0"/>
              <a:t>Désactiver sa diffusion rend la tâche de l'administrateur plus difficile.</a:t>
            </a:r>
            <a:endParaRPr lang="fr-BE" altLang="fr-FR" dirty="0" smtClean="0"/>
          </a:p>
          <a:p>
            <a:pPr eaLnBrk="1" hangingPunct="1">
              <a:lnSpc>
                <a:spcPct val="90000"/>
              </a:lnSpc>
            </a:pPr>
            <a:r>
              <a:rPr lang="fr-BE" altLang="fr-FR" dirty="0" smtClean="0">
                <a:solidFill>
                  <a:schemeClr val="accent6">
                    <a:lumMod val="75000"/>
                  </a:schemeClr>
                </a:solidFill>
              </a:rPr>
              <a:t>Activer le filtrage MAC</a:t>
            </a:r>
          </a:p>
          <a:p>
            <a:pPr lvl="2" eaLnBrk="1" hangingPunct="1">
              <a:lnSpc>
                <a:spcPct val="90000"/>
              </a:lnSpc>
            </a:pPr>
            <a:r>
              <a:rPr lang="fr-BE" altLang="fr-FR" dirty="0" smtClean="0"/>
              <a:t>Nécessite d’encoder toutes les adresses MAC autorisées.</a:t>
            </a:r>
          </a:p>
          <a:p>
            <a:pPr lvl="2" eaLnBrk="1" hangingPunct="1">
              <a:lnSpc>
                <a:spcPct val="90000"/>
              </a:lnSpc>
            </a:pPr>
            <a:r>
              <a:rPr lang="fr-BE" altLang="fr-FR" dirty="0" smtClean="0"/>
              <a:t>Peu fiable car les adresses MAC des machines peuvent être modifiées (usurpation).</a:t>
            </a:r>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558</a:t>
            </a:fld>
            <a:endParaRPr lang="fr-BE" dirty="0"/>
          </a:p>
        </p:txBody>
      </p:sp>
    </p:spTree>
    <p:extLst>
      <p:ext uri="{BB962C8B-B14F-4D97-AF65-F5344CB8AC3E}">
        <p14:creationId xmlns:p14="http://schemas.microsoft.com/office/powerpoint/2010/main" val="1236573014"/>
      </p:ext>
    </p:extLst>
  </p:cSld>
  <p:clrMapOvr>
    <a:masterClrMapping/>
  </p:clrMapOvr>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re 1"/>
          <p:cNvSpPr>
            <a:spLocks noGrp="1"/>
          </p:cNvSpPr>
          <p:nvPr>
            <p:ph type="title"/>
          </p:nvPr>
        </p:nvSpPr>
        <p:spPr/>
        <p:txBody>
          <a:bodyPr/>
          <a:lstStyle/>
          <a:p>
            <a:r>
              <a:rPr lang="fr-BE" altLang="fr-FR" smtClean="0"/>
              <a:t>Sécuriser un WLAN</a:t>
            </a:r>
            <a:endParaRPr lang="fr-FR" altLang="fr-FR" smtClean="0"/>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Utiliser un système d’authentification et de chiffrement</a:t>
            </a:r>
          </a:p>
          <a:p>
            <a:pPr lvl="1">
              <a:defRPr/>
            </a:pPr>
            <a:r>
              <a:rPr lang="fr-FR" dirty="0" smtClean="0">
                <a:solidFill>
                  <a:srgbClr val="0070C0"/>
                </a:solidFill>
              </a:rPr>
              <a:t>Authentification ouverte</a:t>
            </a:r>
          </a:p>
          <a:p>
            <a:pPr lvl="2">
              <a:defRPr/>
            </a:pPr>
            <a:r>
              <a:rPr lang="fr-FR" dirty="0" smtClean="0"/>
              <a:t>Signifie pas d’authentification</a:t>
            </a:r>
          </a:p>
          <a:p>
            <a:pPr lvl="2">
              <a:defRPr/>
            </a:pPr>
            <a:r>
              <a:rPr lang="fr-FR" dirty="0" smtClean="0"/>
              <a:t>A utiliser uniquement lorsque la sécurité n'est pas une préoccupation</a:t>
            </a:r>
          </a:p>
          <a:p>
            <a:pPr lvl="3">
              <a:defRPr/>
            </a:pPr>
            <a:r>
              <a:rPr lang="fr-FR" dirty="0" smtClean="0"/>
              <a:t>Pour offrir un accès Internet gratuit (cafés, hôtels)</a:t>
            </a:r>
          </a:p>
          <a:p>
            <a:pPr lvl="1">
              <a:defRPr/>
            </a:pPr>
            <a:r>
              <a:rPr lang="fr-FR" dirty="0" smtClean="0">
                <a:solidFill>
                  <a:srgbClr val="0070C0"/>
                </a:solidFill>
              </a:rPr>
              <a:t>Authentification par clé partagée</a:t>
            </a:r>
          </a:p>
          <a:p>
            <a:pPr lvl="2">
              <a:defRPr/>
            </a:pPr>
            <a:r>
              <a:rPr lang="fr-FR" dirty="0" smtClean="0"/>
              <a:t>Permet d’authentifier un client et de chiffrer les données entre un client sans fil et un point d'accès. </a:t>
            </a:r>
          </a:p>
          <a:p>
            <a:pPr lvl="2">
              <a:defRPr/>
            </a:pPr>
            <a:r>
              <a:rPr lang="fr-FR" dirty="0" smtClean="0"/>
              <a:t>Un mot de passe doit être partagé au préalable entre les deux parties à connecter.</a:t>
            </a: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559</a:t>
            </a:fld>
            <a:endParaRPr lang="fr-BE" dirty="0"/>
          </a:p>
        </p:txBody>
      </p:sp>
    </p:spTree>
    <p:extLst>
      <p:ext uri="{BB962C8B-B14F-4D97-AF65-F5344CB8AC3E}">
        <p14:creationId xmlns:p14="http://schemas.microsoft.com/office/powerpoint/2010/main" val="42317769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617" y="3356992"/>
            <a:ext cx="2938351" cy="2728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5"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sym typeface="Wingdings" pitchFamily="2" charset="2"/>
              </a:rPr>
              <a:t>Boucles dans les locaux techniques</a:t>
            </a:r>
          </a:p>
          <a:p>
            <a:pPr lvl="1" eaLnBrk="1" hangingPunct="1"/>
            <a:r>
              <a:rPr lang="fr-FR" altLang="fr-FR" sz="2400" dirty="0" smtClean="0">
                <a:sym typeface="Wingdings" pitchFamily="2" charset="2"/>
              </a:rPr>
              <a:t>Au minimum, une boucle pourra entraîner une dégradation significative des performances de manière localisée</a:t>
            </a:r>
          </a:p>
          <a:p>
            <a:pPr lvl="1" eaLnBrk="1" hangingPunct="1"/>
            <a:r>
              <a:rPr lang="fr-FR" altLang="fr-FR" sz="2400" dirty="0" smtClean="0">
                <a:sym typeface="Wingdings" pitchFamily="2" charset="2"/>
              </a:rPr>
              <a:t>Au pire, de manière généralisée sur le réseau</a:t>
            </a:r>
          </a:p>
        </p:txBody>
      </p:sp>
      <p:pic>
        <p:nvPicPr>
          <p:cNvPr id="10246" name="Picture 11"/>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076056" y="3423410"/>
            <a:ext cx="2952254" cy="272307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llipse 5"/>
          <p:cNvSpPr/>
          <p:nvPr/>
        </p:nvSpPr>
        <p:spPr>
          <a:xfrm>
            <a:off x="2700338" y="5300663"/>
            <a:ext cx="647700" cy="57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 name="Forme libre 7"/>
          <p:cNvSpPr/>
          <p:nvPr/>
        </p:nvSpPr>
        <p:spPr>
          <a:xfrm>
            <a:off x="6076950" y="4589463"/>
            <a:ext cx="1054100" cy="1076325"/>
          </a:xfrm>
          <a:custGeom>
            <a:avLst/>
            <a:gdLst>
              <a:gd name="connsiteX0" fmla="*/ 255485 w 1054372"/>
              <a:gd name="connsiteY0" fmla="*/ 105814 h 1077178"/>
              <a:gd name="connsiteX1" fmla="*/ 883282 w 1054372"/>
              <a:gd name="connsiteY1" fmla="*/ 51223 h 1077178"/>
              <a:gd name="connsiteX2" fmla="*/ 992464 w 1054372"/>
              <a:gd name="connsiteY2" fmla="*/ 610781 h 1077178"/>
              <a:gd name="connsiteX3" fmla="*/ 37121 w 1054372"/>
              <a:gd name="connsiteY3" fmla="*/ 1074805 h 1077178"/>
              <a:gd name="connsiteX4" fmla="*/ 200894 w 1054372"/>
              <a:gd name="connsiteY4" fmla="*/ 760906 h 1077178"/>
              <a:gd name="connsiteX5" fmla="*/ 255485 w 1054372"/>
              <a:gd name="connsiteY5" fmla="*/ 105814 h 107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4372" h="1077178">
                <a:moveTo>
                  <a:pt x="255485" y="105814"/>
                </a:moveTo>
                <a:cubicBezTo>
                  <a:pt x="369216" y="-12466"/>
                  <a:pt x="760452" y="-32938"/>
                  <a:pt x="883282" y="51223"/>
                </a:cubicBezTo>
                <a:cubicBezTo>
                  <a:pt x="1006112" y="135384"/>
                  <a:pt x="1133491" y="440184"/>
                  <a:pt x="992464" y="610781"/>
                </a:cubicBezTo>
                <a:cubicBezTo>
                  <a:pt x="851437" y="781378"/>
                  <a:pt x="169049" y="1049784"/>
                  <a:pt x="37121" y="1074805"/>
                </a:cubicBezTo>
                <a:cubicBezTo>
                  <a:pt x="-94807" y="1099826"/>
                  <a:pt x="164500" y="922404"/>
                  <a:pt x="200894" y="760906"/>
                </a:cubicBezTo>
                <a:cubicBezTo>
                  <a:pt x="237288" y="599408"/>
                  <a:pt x="141754" y="224094"/>
                  <a:pt x="255485" y="1058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56</a:t>
            </a:fld>
            <a:endParaRPr lang="fr-BE" dirty="0"/>
          </a:p>
        </p:txBody>
      </p:sp>
      <p:sp>
        <p:nvSpPr>
          <p:cNvPr id="11"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Problème de boucle</a:t>
            </a:r>
            <a:endParaRPr lang="fr-FR" altLang="fr-FR" sz="2800" dirty="0"/>
          </a:p>
        </p:txBody>
      </p:sp>
    </p:spTree>
    <p:extLst>
      <p:ext uri="{BB962C8B-B14F-4D97-AF65-F5344CB8AC3E}">
        <p14:creationId xmlns:p14="http://schemas.microsoft.com/office/powerpoint/2010/main" val="282905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r>
              <a:rPr lang="fr-BE" altLang="fr-FR" smtClean="0"/>
              <a:t>Sécuriser un WLAN</a:t>
            </a:r>
            <a:endParaRPr lang="fr-FR" altLang="fr-FR" smtClean="0"/>
          </a:p>
        </p:txBody>
      </p:sp>
      <p:sp>
        <p:nvSpPr>
          <p:cNvPr id="136196" name="Rectangle 3"/>
          <p:cNvSpPr>
            <a:spLocks noGrp="1" noChangeArrowheads="1"/>
          </p:cNvSpPr>
          <p:nvPr>
            <p:ph type="body" idx="1"/>
          </p:nvPr>
        </p:nvSpPr>
        <p:spPr/>
        <p:txBody>
          <a:bodyPr>
            <a:normAutofit/>
          </a:bodyPr>
          <a:lstStyle/>
          <a:p>
            <a:pPr eaLnBrk="1" hangingPunct="1">
              <a:lnSpc>
                <a:spcPct val="90000"/>
              </a:lnSpc>
              <a:defRPr/>
            </a:pPr>
            <a:r>
              <a:rPr lang="fr-BE" altLang="fr-FR" dirty="0" smtClean="0">
                <a:solidFill>
                  <a:schemeClr val="accent6">
                    <a:lumMod val="75000"/>
                  </a:schemeClr>
                </a:solidFill>
              </a:rPr>
              <a:t>WEP</a:t>
            </a:r>
          </a:p>
          <a:p>
            <a:pPr lvl="2" eaLnBrk="1" hangingPunct="1">
              <a:lnSpc>
                <a:spcPct val="90000"/>
              </a:lnSpc>
              <a:defRPr/>
            </a:pPr>
            <a:r>
              <a:rPr lang="fr-BE" altLang="fr-FR" sz="1800" dirty="0" err="1" smtClean="0"/>
              <a:t>Wired</a:t>
            </a:r>
            <a:r>
              <a:rPr lang="fr-BE" altLang="fr-FR" sz="1800" dirty="0" smtClean="0"/>
              <a:t> Equivalent </a:t>
            </a:r>
            <a:r>
              <a:rPr lang="fr-BE" altLang="fr-FR" sz="1800" dirty="0" err="1" smtClean="0"/>
              <a:t>Privacy</a:t>
            </a:r>
            <a:r>
              <a:rPr lang="fr-BE" altLang="fr-FR" sz="1800" dirty="0" smtClean="0"/>
              <a:t> </a:t>
            </a:r>
            <a:r>
              <a:rPr lang="fr-BE" altLang="fr-FR" sz="1800" dirty="0" smtClean="0">
                <a:solidFill>
                  <a:srgbClr val="FF0000"/>
                </a:solidFill>
                <a:sym typeface="Wingdings" panose="05000000000000000000" pitchFamily="2" charset="2"/>
              </a:rPr>
              <a:t> Obsolète</a:t>
            </a:r>
            <a:endParaRPr lang="fr-BE" altLang="fr-FR" sz="1800" dirty="0" smtClean="0">
              <a:solidFill>
                <a:srgbClr val="FF0000"/>
              </a:solidFill>
            </a:endParaRPr>
          </a:p>
          <a:p>
            <a:pPr lvl="1" eaLnBrk="1" hangingPunct="1">
              <a:lnSpc>
                <a:spcPct val="90000"/>
              </a:lnSpc>
              <a:defRPr/>
            </a:pPr>
            <a:r>
              <a:rPr lang="fr-BE" altLang="fr-FR" sz="2000" dirty="0" smtClean="0">
                <a:solidFill>
                  <a:srgbClr val="0070C0"/>
                </a:solidFill>
              </a:rPr>
              <a:t>Avantages</a:t>
            </a:r>
          </a:p>
          <a:p>
            <a:pPr lvl="2" eaLnBrk="1" hangingPunct="1">
              <a:lnSpc>
                <a:spcPct val="90000"/>
              </a:lnSpc>
              <a:defRPr/>
            </a:pPr>
            <a:r>
              <a:rPr lang="fr-BE" altLang="fr-FR" sz="1800" dirty="0" smtClean="0"/>
              <a:t>Permet l’authentification des stations (basé sur leur adresse MAC)</a:t>
            </a:r>
          </a:p>
          <a:p>
            <a:pPr lvl="2" eaLnBrk="1" hangingPunct="1">
              <a:lnSpc>
                <a:spcPct val="90000"/>
              </a:lnSpc>
              <a:defRPr/>
            </a:pPr>
            <a:r>
              <a:rPr lang="fr-BE" altLang="fr-FR" sz="1800" dirty="0" smtClean="0"/>
              <a:t>Permet le cryptage des données</a:t>
            </a:r>
          </a:p>
          <a:p>
            <a:pPr lvl="2" eaLnBrk="1" hangingPunct="1">
              <a:lnSpc>
                <a:spcPct val="90000"/>
              </a:lnSpc>
              <a:defRPr/>
            </a:pPr>
            <a:r>
              <a:rPr lang="fr-FR" altLang="fr-FR" sz="1800" dirty="0" smtClean="0"/>
              <a:t>Seul mécanisme de protection intégré aux technologies Wi-Fi jusqu'à début 2003 </a:t>
            </a:r>
            <a:endParaRPr lang="fr-BE" altLang="fr-FR" sz="1800" dirty="0" smtClean="0"/>
          </a:p>
          <a:p>
            <a:pPr lvl="1" eaLnBrk="1" hangingPunct="1">
              <a:lnSpc>
                <a:spcPct val="90000"/>
              </a:lnSpc>
              <a:defRPr/>
            </a:pPr>
            <a:r>
              <a:rPr lang="fr-BE" altLang="fr-FR" sz="2000" dirty="0" smtClean="0">
                <a:solidFill>
                  <a:srgbClr val="0070C0"/>
                </a:solidFill>
              </a:rPr>
              <a:t>Inconvénients</a:t>
            </a:r>
          </a:p>
          <a:p>
            <a:pPr lvl="2" eaLnBrk="1" hangingPunct="1">
              <a:lnSpc>
                <a:spcPct val="90000"/>
              </a:lnSpc>
              <a:defRPr/>
            </a:pPr>
            <a:r>
              <a:rPr lang="fr-BE" altLang="fr-FR" sz="1800" dirty="0" smtClean="0"/>
              <a:t>Utilise une méthode </a:t>
            </a:r>
            <a:r>
              <a:rPr lang="fr-FR" sz="1800" dirty="0" smtClean="0"/>
              <a:t>RC4 pour le chiffrement et CRC-32 pour l’intégrité</a:t>
            </a:r>
          </a:p>
          <a:p>
            <a:pPr lvl="2" eaLnBrk="1" hangingPunct="1">
              <a:lnSpc>
                <a:spcPct val="90000"/>
              </a:lnSpc>
              <a:defRPr/>
            </a:pPr>
            <a:r>
              <a:rPr lang="fr-FR" altLang="fr-FR" sz="1800" dirty="0" smtClean="0"/>
              <a:t>Utilise un clé statique (toujours la même)</a:t>
            </a:r>
            <a:endParaRPr lang="fr-BE" altLang="fr-FR" sz="1800" dirty="0" smtClean="0"/>
          </a:p>
          <a:p>
            <a:pPr lvl="2" eaLnBrk="1" hangingPunct="1">
              <a:lnSpc>
                <a:spcPct val="90000"/>
              </a:lnSpc>
              <a:defRPr/>
            </a:pPr>
            <a:r>
              <a:rPr lang="fr-BE" altLang="fr-FR" sz="1800" dirty="0" smtClean="0"/>
              <a:t>L’ensemble de la trame n’est pas cryptée et la taille de la clé est trop petite</a:t>
            </a:r>
          </a:p>
          <a:p>
            <a:pPr lvl="2" eaLnBrk="1" hangingPunct="1">
              <a:lnSpc>
                <a:spcPct val="90000"/>
              </a:lnSpc>
              <a:defRPr/>
            </a:pPr>
            <a:r>
              <a:rPr lang="fr-BE" altLang="fr-FR" sz="1800" dirty="0" smtClean="0"/>
              <a:t>Problème lié à la distribution des clés</a:t>
            </a:r>
          </a:p>
          <a:p>
            <a:pPr lvl="2" eaLnBrk="1" hangingPunct="1">
              <a:lnSpc>
                <a:spcPct val="90000"/>
              </a:lnSpc>
              <a:defRPr/>
            </a:pPr>
            <a:r>
              <a:rPr lang="fr-BE" altLang="fr-FR" sz="1800" dirty="0" smtClean="0"/>
              <a:t>Authentification faible car les adresses MAC peuvent être falsifiées</a:t>
            </a:r>
            <a:endParaRPr lang="fr-FR" altLang="fr-FR" sz="18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560</a:t>
            </a:fld>
            <a:endParaRPr lang="fr-BE" dirty="0"/>
          </a:p>
        </p:txBody>
      </p:sp>
    </p:spTree>
    <p:extLst>
      <p:ext uri="{BB962C8B-B14F-4D97-AF65-F5344CB8AC3E}">
        <p14:creationId xmlns:p14="http://schemas.microsoft.com/office/powerpoint/2010/main" val="798395546"/>
      </p:ext>
    </p:extLst>
  </p:cSld>
  <p:clrMapOvr>
    <a:masterClrMapping/>
  </p:clrMapOvr>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pPr eaLnBrk="1" hangingPunct="1"/>
            <a:r>
              <a:rPr lang="fr-BE" altLang="fr-FR" smtClean="0"/>
              <a:t>Sécuriser un WLAN</a:t>
            </a:r>
            <a:endParaRPr lang="fr-FR" altLang="fr-FR" smtClean="0"/>
          </a:p>
        </p:txBody>
      </p:sp>
      <p:sp>
        <p:nvSpPr>
          <p:cNvPr id="75780" name="Rectangle 3"/>
          <p:cNvSpPr>
            <a:spLocks noGrp="1" noChangeArrowheads="1"/>
          </p:cNvSpPr>
          <p:nvPr>
            <p:ph type="body" idx="1"/>
          </p:nvPr>
        </p:nvSpPr>
        <p:spPr>
          <a:xfrm>
            <a:off x="457200" y="1600200"/>
            <a:ext cx="8229600" cy="4637088"/>
          </a:xfrm>
        </p:spPr>
        <p:txBody>
          <a:bodyPr/>
          <a:lstStyle/>
          <a:p>
            <a:pPr eaLnBrk="1" hangingPunct="1"/>
            <a:r>
              <a:rPr lang="fr-BE" altLang="fr-FR" dirty="0" smtClean="0">
                <a:solidFill>
                  <a:schemeClr val="accent6">
                    <a:lumMod val="75000"/>
                  </a:schemeClr>
                </a:solidFill>
              </a:rPr>
              <a:t>WPA</a:t>
            </a:r>
            <a:endParaRPr lang="fr-FR" altLang="fr-FR" dirty="0" smtClean="0">
              <a:solidFill>
                <a:schemeClr val="accent6">
                  <a:lumMod val="75000"/>
                </a:schemeClr>
              </a:solidFill>
            </a:endParaRPr>
          </a:p>
          <a:p>
            <a:pPr lvl="1" eaLnBrk="1" hangingPunct="1"/>
            <a:r>
              <a:rPr lang="fr-FR" altLang="fr-FR" dirty="0" smtClean="0">
                <a:solidFill>
                  <a:srgbClr val="0070C0"/>
                </a:solidFill>
              </a:rPr>
              <a:t>Wi-Fi </a:t>
            </a:r>
            <a:r>
              <a:rPr lang="fr-FR" altLang="fr-FR" dirty="0" err="1" smtClean="0">
                <a:solidFill>
                  <a:srgbClr val="0070C0"/>
                </a:solidFill>
              </a:rPr>
              <a:t>Protected</a:t>
            </a:r>
            <a:r>
              <a:rPr lang="fr-FR" altLang="fr-FR" dirty="0" smtClean="0">
                <a:solidFill>
                  <a:srgbClr val="0070C0"/>
                </a:solidFill>
              </a:rPr>
              <a:t> Access</a:t>
            </a:r>
          </a:p>
          <a:p>
            <a:pPr lvl="2" eaLnBrk="1" hangingPunct="1"/>
            <a:r>
              <a:rPr lang="fr-BE" altLang="fr-FR" dirty="0" smtClean="0"/>
              <a:t>Solution intermédiaire pour remplacer le WEP en attendant que la norme 802.11i soit terminée</a:t>
            </a:r>
          </a:p>
          <a:p>
            <a:pPr lvl="2" eaLnBrk="1" hangingPunct="1"/>
            <a:r>
              <a:rPr lang="fr-BE" altLang="fr-FR" dirty="0" smtClean="0"/>
              <a:t>Respecte la majorité de la norme IEEE 802.11i</a:t>
            </a:r>
          </a:p>
          <a:p>
            <a:pPr lvl="1" eaLnBrk="1" hangingPunct="1"/>
            <a:r>
              <a:rPr lang="fr-BE" altLang="fr-FR" dirty="0" smtClean="0">
                <a:solidFill>
                  <a:srgbClr val="0070C0"/>
                </a:solidFill>
              </a:rPr>
              <a:t>Principe</a:t>
            </a:r>
          </a:p>
          <a:p>
            <a:pPr lvl="2" eaLnBrk="1" hangingPunct="1"/>
            <a:r>
              <a:rPr lang="fr-BE" altLang="fr-FR" sz="1900" dirty="0" smtClean="0"/>
              <a:t>WPA est basé sur le WEP</a:t>
            </a:r>
          </a:p>
          <a:p>
            <a:pPr lvl="3" eaLnBrk="1" hangingPunct="1"/>
            <a:r>
              <a:rPr lang="fr-FR" altLang="fr-FR" sz="1800" dirty="0" smtClean="0"/>
              <a:t>Ajout d’un algorithme de chiffrement plus robuste TKIP (Temporal Key </a:t>
            </a:r>
            <a:r>
              <a:rPr lang="fr-FR" altLang="fr-FR" sz="1800" dirty="0" err="1" smtClean="0"/>
              <a:t>Integrity</a:t>
            </a:r>
            <a:r>
              <a:rPr lang="fr-FR" altLang="fr-FR" sz="1800" dirty="0" smtClean="0"/>
              <a:t> Protocol) qui modifie la clé pour chaque paquet</a:t>
            </a:r>
            <a:endParaRPr lang="fr-BE" altLang="fr-FR" sz="1800" dirty="0" smtClean="0"/>
          </a:p>
          <a:p>
            <a:pPr lvl="3" eaLnBrk="1" hangingPunct="1"/>
            <a:r>
              <a:rPr lang="fr-BE" altLang="fr-FR" sz="1800" dirty="0" smtClean="0"/>
              <a:t>Permet de </a:t>
            </a:r>
            <a:r>
              <a:rPr lang="fr-FR" altLang="fr-FR" sz="1800" dirty="0" smtClean="0"/>
              <a:t>conserver le matériel supportant WEP en offrant une meilleure sécurité</a:t>
            </a:r>
          </a:p>
          <a:p>
            <a:pPr lvl="3" eaLnBrk="1" hangingPunct="1"/>
            <a:r>
              <a:rPr lang="fr-FR" altLang="fr-FR" sz="1800" dirty="0" smtClean="0"/>
              <a:t>Utilise MIC pour l’intégrité (Message </a:t>
            </a:r>
            <a:r>
              <a:rPr lang="fr-FR" altLang="fr-FR" sz="1800" dirty="0" err="1" smtClean="0"/>
              <a:t>Integrity</a:t>
            </a:r>
            <a:r>
              <a:rPr lang="fr-FR" altLang="fr-FR" sz="1800" dirty="0" smtClean="0"/>
              <a:t> Check)</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561</a:t>
            </a:fld>
            <a:endParaRPr lang="fr-BE" dirty="0"/>
          </a:p>
        </p:txBody>
      </p:sp>
    </p:spTree>
    <p:extLst>
      <p:ext uri="{BB962C8B-B14F-4D97-AF65-F5344CB8AC3E}">
        <p14:creationId xmlns:p14="http://schemas.microsoft.com/office/powerpoint/2010/main" val="2319159787"/>
      </p:ext>
    </p:extLst>
  </p:cSld>
  <p:clrMapOvr>
    <a:masterClrMapping/>
  </p:clrMapOvr>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pPr eaLnBrk="1" hangingPunct="1"/>
            <a:r>
              <a:rPr lang="fr-BE" altLang="fr-FR" smtClean="0"/>
              <a:t>Sécuriser un WLAN</a:t>
            </a:r>
            <a:endParaRPr lang="fr-FR" altLang="fr-FR" smtClean="0"/>
          </a:p>
        </p:txBody>
      </p:sp>
      <p:sp>
        <p:nvSpPr>
          <p:cNvPr id="76804" name="Rectangle 3"/>
          <p:cNvSpPr>
            <a:spLocks noGrp="1" noChangeArrowheads="1"/>
          </p:cNvSpPr>
          <p:nvPr>
            <p:ph type="body" idx="1"/>
          </p:nvPr>
        </p:nvSpPr>
        <p:spPr>
          <a:xfrm>
            <a:off x="457200" y="1600200"/>
            <a:ext cx="8229600" cy="4924425"/>
          </a:xfrm>
        </p:spPr>
        <p:txBody>
          <a:bodyPr/>
          <a:lstStyle/>
          <a:p>
            <a:pPr eaLnBrk="1" hangingPunct="1">
              <a:lnSpc>
                <a:spcPct val="80000"/>
              </a:lnSpc>
            </a:pPr>
            <a:r>
              <a:rPr lang="fr-FR" altLang="fr-FR" dirty="0" smtClean="0">
                <a:solidFill>
                  <a:schemeClr val="accent6">
                    <a:lumMod val="75000"/>
                  </a:schemeClr>
                </a:solidFill>
              </a:rPr>
              <a:t>IEEE 802.11i</a:t>
            </a:r>
          </a:p>
          <a:p>
            <a:pPr lvl="1" eaLnBrk="1" hangingPunct="1">
              <a:lnSpc>
                <a:spcPct val="80000"/>
              </a:lnSpc>
            </a:pPr>
            <a:r>
              <a:rPr lang="fr-BE" altLang="fr-FR" dirty="0" smtClean="0">
                <a:solidFill>
                  <a:srgbClr val="0070C0"/>
                </a:solidFill>
              </a:rPr>
              <a:t>WPA2</a:t>
            </a:r>
          </a:p>
          <a:p>
            <a:pPr lvl="2" eaLnBrk="1" hangingPunct="1">
              <a:lnSpc>
                <a:spcPct val="80000"/>
              </a:lnSpc>
            </a:pPr>
            <a:r>
              <a:rPr lang="fr-FR" altLang="fr-FR" dirty="0" smtClean="0"/>
              <a:t>WPA2 est le nom donné par la Wi-Fi Alliance à la certification de conformité à la norme IEEE 802.11i.</a:t>
            </a:r>
          </a:p>
          <a:p>
            <a:pPr lvl="2" eaLnBrk="1" hangingPunct="1">
              <a:lnSpc>
                <a:spcPct val="80000"/>
              </a:lnSpc>
            </a:pPr>
            <a:r>
              <a:rPr lang="fr-FR" altLang="fr-FR" dirty="0" smtClean="0"/>
              <a:t>Utilise le mode de chiffrement AES (Advanced </a:t>
            </a:r>
            <a:r>
              <a:rPr lang="fr-FR" altLang="fr-FR" dirty="0" err="1" smtClean="0"/>
              <a:t>Encryption</a:t>
            </a:r>
            <a:r>
              <a:rPr lang="fr-FR" altLang="fr-FR" dirty="0" smtClean="0"/>
              <a:t> Standard).</a:t>
            </a:r>
          </a:p>
          <a:p>
            <a:pPr lvl="2" eaLnBrk="1" hangingPunct="1">
              <a:lnSpc>
                <a:spcPct val="80000"/>
              </a:lnSpc>
            </a:pPr>
            <a:r>
              <a:rPr lang="fr-FR" altLang="fr-FR" dirty="0" smtClean="0"/>
              <a:t>Utilise CCM pour l’intégrité.</a:t>
            </a:r>
            <a:endParaRPr lang="fr-BE" altLang="fr-FR" dirty="0" smtClean="0"/>
          </a:p>
          <a:p>
            <a:pPr lvl="1" eaLnBrk="1" hangingPunct="1">
              <a:lnSpc>
                <a:spcPct val="80000"/>
              </a:lnSpc>
            </a:pPr>
            <a:r>
              <a:rPr lang="fr-FR" altLang="fr-FR" dirty="0" smtClean="0">
                <a:solidFill>
                  <a:srgbClr val="0070C0"/>
                </a:solidFill>
              </a:rPr>
              <a:t>Deux modes de fonctionnement (1)</a:t>
            </a:r>
          </a:p>
          <a:p>
            <a:pPr lvl="2" eaLnBrk="1" hangingPunct="1">
              <a:lnSpc>
                <a:spcPct val="80000"/>
              </a:lnSpc>
            </a:pPr>
            <a:r>
              <a:rPr lang="fr-BE" altLang="fr-FR" dirty="0" smtClean="0">
                <a:solidFill>
                  <a:schemeClr val="accent5">
                    <a:lumMod val="75000"/>
                  </a:schemeClr>
                </a:solidFill>
              </a:rPr>
              <a:t>WPA2 </a:t>
            </a:r>
            <a:r>
              <a:rPr lang="fr-BE" altLang="fr-FR" dirty="0" err="1" smtClean="0">
                <a:solidFill>
                  <a:schemeClr val="accent5">
                    <a:lumMod val="75000"/>
                  </a:schemeClr>
                </a:solidFill>
              </a:rPr>
              <a:t>Personal</a:t>
            </a:r>
            <a:endParaRPr lang="fr-BE" altLang="fr-FR" dirty="0" smtClean="0">
              <a:solidFill>
                <a:schemeClr val="accent5">
                  <a:lumMod val="75000"/>
                </a:schemeClr>
              </a:solidFill>
            </a:endParaRPr>
          </a:p>
          <a:p>
            <a:pPr lvl="3" eaLnBrk="1" hangingPunct="1">
              <a:lnSpc>
                <a:spcPct val="80000"/>
              </a:lnSpc>
            </a:pPr>
            <a:r>
              <a:rPr lang="fr-BE" altLang="fr-FR" dirty="0" smtClean="0"/>
              <a:t>Permet de se passer d’un serveur d'authentification</a:t>
            </a:r>
          </a:p>
          <a:p>
            <a:pPr lvl="4" eaLnBrk="1" hangingPunct="1">
              <a:lnSpc>
                <a:spcPct val="80000"/>
              </a:lnSpc>
            </a:pPr>
            <a:r>
              <a:rPr lang="fr-BE" altLang="fr-FR" sz="1800" dirty="0" smtClean="0"/>
              <a:t>Utile pour les petites structures.</a:t>
            </a:r>
          </a:p>
          <a:p>
            <a:pPr lvl="3" eaLnBrk="1" hangingPunct="1">
              <a:lnSpc>
                <a:spcPct val="80000"/>
              </a:lnSpc>
            </a:pPr>
            <a:r>
              <a:rPr lang="fr-BE" altLang="fr-FR" dirty="0" smtClean="0"/>
              <a:t>Repose sur l'utilisation d'une clé partagée, appelée PSK (</a:t>
            </a:r>
            <a:r>
              <a:rPr lang="fr-BE" altLang="fr-FR" dirty="0" err="1" smtClean="0"/>
              <a:t>Pre-shared</a:t>
            </a:r>
            <a:r>
              <a:rPr lang="fr-BE" altLang="fr-FR" dirty="0" smtClean="0"/>
              <a:t> Key) </a:t>
            </a:r>
          </a:p>
          <a:p>
            <a:pPr lvl="4" eaLnBrk="1" hangingPunct="1">
              <a:lnSpc>
                <a:spcPct val="80000"/>
              </a:lnSpc>
            </a:pPr>
            <a:r>
              <a:rPr lang="fr-BE" altLang="fr-FR" sz="1800" dirty="0" smtClean="0"/>
              <a:t>Tous les utilisateurs partagent une même phrase secrète.</a:t>
            </a:r>
            <a:r>
              <a:rPr lang="fr-FR" altLang="fr-FR" sz="1800" dirty="0" smtClean="0"/>
              <a:t>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562</a:t>
            </a:fld>
            <a:endParaRPr lang="fr-BE" dirty="0"/>
          </a:p>
        </p:txBody>
      </p:sp>
    </p:spTree>
    <p:extLst>
      <p:ext uri="{BB962C8B-B14F-4D97-AF65-F5344CB8AC3E}">
        <p14:creationId xmlns:p14="http://schemas.microsoft.com/office/powerpoint/2010/main" val="2690573739"/>
      </p:ext>
    </p:extLst>
  </p:cSld>
  <p:clrMapOvr>
    <a:masterClrMapping/>
  </p:clrMapOvr>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3" y="2564905"/>
            <a:ext cx="7939037" cy="3576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826" name="Titre 1"/>
          <p:cNvSpPr>
            <a:spLocks noGrp="1"/>
          </p:cNvSpPr>
          <p:nvPr>
            <p:ph type="title"/>
          </p:nvPr>
        </p:nvSpPr>
        <p:spPr/>
        <p:txBody>
          <a:bodyPr/>
          <a:lstStyle/>
          <a:p>
            <a:r>
              <a:rPr lang="fr-BE" altLang="fr-FR" smtClean="0"/>
              <a:t>Sécuriser un WLAN</a:t>
            </a:r>
            <a:endParaRPr lang="fr-FR" altLang="fr-FR" smtClean="0"/>
          </a:p>
        </p:txBody>
      </p:sp>
      <p:sp>
        <p:nvSpPr>
          <p:cNvPr id="77827" name="Espace réservé du contenu 2"/>
          <p:cNvSpPr>
            <a:spLocks noGrp="1"/>
          </p:cNvSpPr>
          <p:nvPr>
            <p:ph idx="1"/>
          </p:nvPr>
        </p:nvSpPr>
        <p:spPr/>
        <p:txBody>
          <a:bodyPr/>
          <a:lstStyle/>
          <a:p>
            <a:pPr lvl="1" eaLnBrk="1" hangingPunct="1">
              <a:lnSpc>
                <a:spcPct val="80000"/>
              </a:lnSpc>
            </a:pPr>
            <a:r>
              <a:rPr lang="fr-FR" altLang="fr-FR" dirty="0" smtClean="0">
                <a:solidFill>
                  <a:srgbClr val="0070C0"/>
                </a:solidFill>
              </a:rPr>
              <a:t>Deux modes de fonctionnement (2)</a:t>
            </a:r>
          </a:p>
          <a:p>
            <a:pPr lvl="2" eaLnBrk="1" hangingPunct="1">
              <a:lnSpc>
                <a:spcPct val="80000"/>
              </a:lnSpc>
            </a:pPr>
            <a:r>
              <a:rPr lang="fr-BE" altLang="fr-FR" dirty="0" smtClean="0">
                <a:solidFill>
                  <a:schemeClr val="accent5">
                    <a:lumMod val="75000"/>
                  </a:schemeClr>
                </a:solidFill>
              </a:rPr>
              <a:t>WPA2 Enterprise</a:t>
            </a:r>
          </a:p>
          <a:p>
            <a:pPr lvl="3" eaLnBrk="1" hangingPunct="1">
              <a:lnSpc>
                <a:spcPct val="80000"/>
              </a:lnSpc>
            </a:pPr>
            <a:r>
              <a:rPr lang="fr-BE" altLang="fr-FR" sz="1800" dirty="0" smtClean="0"/>
              <a:t>Impose l'utilisation d'une infrastructure d'authentification 802.1x (contrôleur réseau +  serveur d'authentification).</a:t>
            </a:r>
            <a:endParaRPr lang="fr-FR" altLang="fr-FR" sz="1800" dirty="0" smtClean="0"/>
          </a:p>
          <a:p>
            <a:endParaRPr lang="fr-FR" altLang="fr-FR" dirty="0" smtClean="0"/>
          </a:p>
        </p:txBody>
      </p:sp>
      <p:sp>
        <p:nvSpPr>
          <p:cNvPr id="77830" name="ZoneTexte 4"/>
          <p:cNvSpPr txBox="1">
            <a:spLocks noChangeArrowheads="1"/>
          </p:cNvSpPr>
          <p:nvPr/>
        </p:nvSpPr>
        <p:spPr bwMode="auto">
          <a:xfrm>
            <a:off x="958973" y="2674442"/>
            <a:ext cx="1390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CC66FF"/>
                </a:solidFill>
              </a:rPr>
              <a:t>Demandeur</a:t>
            </a:r>
          </a:p>
        </p:txBody>
      </p:sp>
      <p:sp>
        <p:nvSpPr>
          <p:cNvPr id="77831" name="ZoneTexte 5"/>
          <p:cNvSpPr txBox="1">
            <a:spLocks noChangeArrowheads="1"/>
          </p:cNvSpPr>
          <p:nvPr/>
        </p:nvSpPr>
        <p:spPr bwMode="auto">
          <a:xfrm>
            <a:off x="3943473" y="2858592"/>
            <a:ext cx="1787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CC66FF"/>
                </a:solidFill>
              </a:rPr>
              <a:t>Authentificateur</a:t>
            </a:r>
          </a:p>
        </p:txBody>
      </p:sp>
      <p:sp>
        <p:nvSpPr>
          <p:cNvPr id="77832" name="ZoneTexte 6"/>
          <p:cNvSpPr txBox="1">
            <a:spLocks noChangeArrowheads="1"/>
          </p:cNvSpPr>
          <p:nvPr/>
        </p:nvSpPr>
        <p:spPr bwMode="auto">
          <a:xfrm>
            <a:off x="6356350" y="3420740"/>
            <a:ext cx="278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CC66FF"/>
                </a:solidFill>
              </a:rPr>
              <a:t>Serveur d’authentification</a:t>
            </a:r>
          </a:p>
        </p:txBody>
      </p:sp>
      <p:sp>
        <p:nvSpPr>
          <p:cNvPr id="77833" name="ZoneTexte 7"/>
          <p:cNvSpPr txBox="1">
            <a:spLocks noChangeArrowheads="1"/>
          </p:cNvSpPr>
          <p:nvPr/>
        </p:nvSpPr>
        <p:spPr bwMode="auto">
          <a:xfrm>
            <a:off x="1219230" y="5579591"/>
            <a:ext cx="1262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err="1">
                <a:solidFill>
                  <a:srgbClr val="00B050"/>
                </a:solidFill>
              </a:rPr>
              <a:t>Supplicant</a:t>
            </a:r>
            <a:endParaRPr lang="fr-FR" altLang="fr-FR" sz="1800" dirty="0">
              <a:solidFill>
                <a:srgbClr val="00B050"/>
              </a:solidFill>
            </a:endParaRPr>
          </a:p>
        </p:txBody>
      </p:sp>
      <p:sp>
        <p:nvSpPr>
          <p:cNvPr id="77834" name="ZoneTexte 9"/>
          <p:cNvSpPr txBox="1">
            <a:spLocks noChangeArrowheads="1"/>
          </p:cNvSpPr>
          <p:nvPr/>
        </p:nvSpPr>
        <p:spPr bwMode="auto">
          <a:xfrm>
            <a:off x="3654548" y="5549404"/>
            <a:ext cx="1544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err="1">
                <a:solidFill>
                  <a:srgbClr val="00B050"/>
                </a:solidFill>
              </a:rPr>
              <a:t>Authenticator</a:t>
            </a:r>
            <a:endParaRPr lang="fr-FR" altLang="fr-FR" sz="1800" dirty="0">
              <a:solidFill>
                <a:srgbClr val="00B050"/>
              </a:solidFill>
            </a:endParaRPr>
          </a:p>
        </p:txBody>
      </p:sp>
      <p:sp>
        <p:nvSpPr>
          <p:cNvPr id="77835" name="ZoneTexte 10"/>
          <p:cNvSpPr txBox="1">
            <a:spLocks noChangeArrowheads="1"/>
          </p:cNvSpPr>
          <p:nvPr/>
        </p:nvSpPr>
        <p:spPr bwMode="auto">
          <a:xfrm>
            <a:off x="7005761" y="5374779"/>
            <a:ext cx="239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00B050"/>
                </a:solidFill>
              </a:rPr>
              <a:t>Authentication Server</a:t>
            </a:r>
          </a:p>
        </p:txBody>
      </p:sp>
      <p:sp>
        <p:nvSpPr>
          <p:cNvPr id="12" name="Line 7"/>
          <p:cNvSpPr>
            <a:spLocks noChangeShapeType="1"/>
          </p:cNvSpPr>
          <p:nvPr/>
        </p:nvSpPr>
        <p:spPr bwMode="auto">
          <a:xfrm>
            <a:off x="2114673" y="3068142"/>
            <a:ext cx="1828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3" name="Line 7"/>
          <p:cNvSpPr>
            <a:spLocks noChangeShapeType="1"/>
          </p:cNvSpPr>
          <p:nvPr/>
        </p:nvSpPr>
        <p:spPr bwMode="auto">
          <a:xfrm flipH="1">
            <a:off x="2070223" y="3212604"/>
            <a:ext cx="1828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4" name="Line 7"/>
          <p:cNvSpPr>
            <a:spLocks noChangeShapeType="1"/>
          </p:cNvSpPr>
          <p:nvPr/>
        </p:nvSpPr>
        <p:spPr bwMode="auto">
          <a:xfrm>
            <a:off x="2114673" y="3317379"/>
            <a:ext cx="6086475" cy="7921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cxnSp>
        <p:nvCxnSpPr>
          <p:cNvPr id="17" name="Connecteur en arc 16"/>
          <p:cNvCxnSpPr/>
          <p:nvPr/>
        </p:nvCxnSpPr>
        <p:spPr>
          <a:xfrm rot="10800000">
            <a:off x="2114673" y="3604717"/>
            <a:ext cx="6008688" cy="831850"/>
          </a:xfrm>
          <a:prstGeom prst="curvedConnector3">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en arc 18"/>
          <p:cNvCxnSpPr/>
          <p:nvPr/>
        </p:nvCxnSpPr>
        <p:spPr>
          <a:xfrm>
            <a:off x="2070223" y="3785692"/>
            <a:ext cx="6053138" cy="866775"/>
          </a:xfrm>
          <a:prstGeom prst="curvedConnector3">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563</a:t>
            </a:fld>
            <a:endParaRPr lang="fr-BE" dirty="0"/>
          </a:p>
        </p:txBody>
      </p:sp>
    </p:spTree>
    <p:extLst>
      <p:ext uri="{BB962C8B-B14F-4D97-AF65-F5344CB8AC3E}">
        <p14:creationId xmlns:p14="http://schemas.microsoft.com/office/powerpoint/2010/main" val="75603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re 1"/>
          <p:cNvSpPr>
            <a:spLocks noGrp="1"/>
          </p:cNvSpPr>
          <p:nvPr>
            <p:ph type="title"/>
          </p:nvPr>
        </p:nvSpPr>
        <p:spPr/>
        <p:txBody>
          <a:bodyPr/>
          <a:lstStyle/>
          <a:p>
            <a:r>
              <a:rPr lang="fr-FR" altLang="fr-FR" smtClean="0"/>
              <a:t>Principe 802.1x</a:t>
            </a:r>
          </a:p>
        </p:txBody>
      </p:sp>
      <p:sp>
        <p:nvSpPr>
          <p:cNvPr id="78851" name="Espace réservé du contenu 2"/>
          <p:cNvSpPr>
            <a:spLocks noGrp="1"/>
          </p:cNvSpPr>
          <p:nvPr>
            <p:ph idx="1"/>
          </p:nvPr>
        </p:nvSpPr>
        <p:spPr/>
        <p:txBody>
          <a:bodyPr/>
          <a:lstStyle/>
          <a:p>
            <a:pPr marL="514350" indent="-514350">
              <a:lnSpc>
                <a:spcPct val="80000"/>
              </a:lnSpc>
              <a:buFontTx/>
              <a:buAutoNum type="arabicPeriod"/>
            </a:pPr>
            <a:r>
              <a:rPr lang="fr-FR" altLang="fr-FR" sz="2200" dirty="0" smtClean="0">
                <a:solidFill>
                  <a:srgbClr val="0070C0"/>
                </a:solidFill>
              </a:rPr>
              <a:t>Le demandeur souhaite se connecter à l’AP</a:t>
            </a:r>
          </a:p>
          <a:p>
            <a:pPr lvl="1">
              <a:lnSpc>
                <a:spcPct val="80000"/>
              </a:lnSpc>
            </a:pPr>
            <a:r>
              <a:rPr lang="fr-FR" altLang="fr-FR" sz="2000" dirty="0" smtClean="0"/>
              <a:t>Le processus d’association 802.11 crée un port virtuel </a:t>
            </a:r>
          </a:p>
          <a:p>
            <a:pPr lvl="1">
              <a:lnSpc>
                <a:spcPct val="80000"/>
              </a:lnSpc>
            </a:pPr>
            <a:r>
              <a:rPr lang="fr-FR" altLang="fr-FR" sz="2000" dirty="0" smtClean="0"/>
              <a:t>Seules les trames 802.1x sont autorisées à passer par le port</a:t>
            </a:r>
          </a:p>
          <a:p>
            <a:pPr marL="514350" indent="-514350">
              <a:lnSpc>
                <a:spcPct val="80000"/>
              </a:lnSpc>
              <a:buFontTx/>
              <a:buAutoNum type="arabicPeriod"/>
            </a:pPr>
            <a:r>
              <a:rPr lang="fr-FR" altLang="fr-FR" sz="2200" dirty="0" smtClean="0">
                <a:solidFill>
                  <a:srgbClr val="0070C0"/>
                </a:solidFill>
              </a:rPr>
              <a:t>L’authentificateur demande l’identité du demandeur</a:t>
            </a:r>
          </a:p>
          <a:p>
            <a:pPr marL="514350" indent="-514350">
              <a:lnSpc>
                <a:spcPct val="80000"/>
              </a:lnSpc>
              <a:buFontTx/>
              <a:buAutoNum type="arabicPeriod"/>
            </a:pPr>
            <a:r>
              <a:rPr lang="fr-FR" altLang="fr-FR" sz="2200" dirty="0" smtClean="0">
                <a:solidFill>
                  <a:srgbClr val="0070C0"/>
                </a:solidFill>
              </a:rPr>
              <a:t>Le demandeur fournit son identité </a:t>
            </a:r>
          </a:p>
          <a:p>
            <a:pPr lvl="1">
              <a:lnSpc>
                <a:spcPct val="80000"/>
              </a:lnSpc>
            </a:pPr>
            <a:r>
              <a:rPr lang="fr-FR" altLang="fr-FR" sz="2000" dirty="0" smtClean="0"/>
              <a:t>L’authentificateur transmet  l’identité au serveur d’authentification</a:t>
            </a:r>
          </a:p>
          <a:p>
            <a:pPr lvl="1">
              <a:lnSpc>
                <a:spcPct val="80000"/>
              </a:lnSpc>
            </a:pPr>
            <a:r>
              <a:rPr lang="fr-FR" altLang="fr-FR" sz="2000" dirty="0" smtClean="0"/>
              <a:t>Serveur AAA (Authentification, Autorisation et de comptabilisation  (</a:t>
            </a:r>
            <a:r>
              <a:rPr lang="fr-FR" altLang="fr-FR" sz="2000" dirty="0" err="1" smtClean="0"/>
              <a:t>Accounting</a:t>
            </a:r>
            <a:r>
              <a:rPr lang="fr-FR" altLang="fr-FR" sz="2000" dirty="0" smtClean="0"/>
              <a:t>) utilisant un protocole spécifique (RADIUS, TACACS). </a:t>
            </a:r>
          </a:p>
          <a:p>
            <a:pPr marL="514350" indent="-514350">
              <a:lnSpc>
                <a:spcPct val="80000"/>
              </a:lnSpc>
              <a:buFontTx/>
              <a:buAutoNum type="arabicPeriod"/>
            </a:pPr>
            <a:r>
              <a:rPr lang="fr-FR" altLang="fr-FR" sz="2200" dirty="0" smtClean="0">
                <a:solidFill>
                  <a:srgbClr val="0070C0"/>
                </a:solidFill>
              </a:rPr>
              <a:t>Authentification </a:t>
            </a:r>
          </a:p>
          <a:p>
            <a:pPr lvl="1">
              <a:lnSpc>
                <a:spcPct val="80000"/>
              </a:lnSpc>
            </a:pPr>
            <a:r>
              <a:rPr lang="fr-FR" altLang="fr-FR" sz="2000" dirty="0" smtClean="0"/>
              <a:t>Le serveur d’authentification envoie une demande d’authentification avec EAP</a:t>
            </a:r>
          </a:p>
          <a:p>
            <a:pPr lvl="1">
              <a:lnSpc>
                <a:spcPct val="80000"/>
              </a:lnSpc>
            </a:pPr>
            <a:r>
              <a:rPr lang="fr-FR" altLang="fr-FR" sz="2000" dirty="0" smtClean="0"/>
              <a:t>Le demandeur répond à la demande d’authentification</a:t>
            </a:r>
          </a:p>
          <a:p>
            <a:pPr lvl="1">
              <a:lnSpc>
                <a:spcPct val="80000"/>
              </a:lnSpc>
            </a:pPr>
            <a:r>
              <a:rPr lang="fr-FR" altLang="fr-FR" sz="2000" dirty="0" smtClean="0"/>
              <a:t>Le serveur d’authentification  traite la réponse</a:t>
            </a:r>
          </a:p>
          <a:p>
            <a:pPr marL="514350" indent="-514350">
              <a:lnSpc>
                <a:spcPct val="80000"/>
              </a:lnSpc>
            </a:pPr>
            <a:endParaRPr lang="fr-FR" altLang="fr-FR" sz="22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564</a:t>
            </a:fld>
            <a:endParaRPr lang="fr-BE" dirty="0"/>
          </a:p>
        </p:txBody>
      </p:sp>
    </p:spTree>
    <p:extLst>
      <p:ext uri="{BB962C8B-B14F-4D97-AF65-F5344CB8AC3E}">
        <p14:creationId xmlns:p14="http://schemas.microsoft.com/office/powerpoint/2010/main" val="1218559939"/>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p:txBody>
          <a:bodyPr/>
          <a:lstStyle/>
          <a:p>
            <a:pPr eaLnBrk="1" hangingPunct="1"/>
            <a:r>
              <a:rPr lang="fr-FR" altLang="fr-FR" smtClean="0"/>
              <a:t>Principe 802.1x</a:t>
            </a:r>
          </a:p>
        </p:txBody>
      </p:sp>
      <p:sp>
        <p:nvSpPr>
          <p:cNvPr id="79876" name="Rectangle 3"/>
          <p:cNvSpPr>
            <a:spLocks noGrp="1" noChangeArrowheads="1"/>
          </p:cNvSpPr>
          <p:nvPr>
            <p:ph type="body" idx="1"/>
          </p:nvPr>
        </p:nvSpPr>
        <p:spPr>
          <a:xfrm>
            <a:off x="457200" y="1600200"/>
            <a:ext cx="8229600" cy="4708525"/>
          </a:xfrm>
        </p:spPr>
        <p:txBody>
          <a:bodyPr/>
          <a:lstStyle/>
          <a:p>
            <a:pPr eaLnBrk="1" hangingPunct="1">
              <a:lnSpc>
                <a:spcPct val="90000"/>
              </a:lnSpc>
            </a:pPr>
            <a:r>
              <a:rPr lang="fr-BE" altLang="fr-FR" sz="2400" dirty="0" smtClean="0">
                <a:solidFill>
                  <a:schemeClr val="accent6">
                    <a:lumMod val="75000"/>
                  </a:schemeClr>
                </a:solidFill>
              </a:rPr>
              <a:t>802.1x</a:t>
            </a:r>
          </a:p>
          <a:p>
            <a:pPr lvl="2" eaLnBrk="1" hangingPunct="1">
              <a:lnSpc>
                <a:spcPct val="90000"/>
              </a:lnSpc>
            </a:pPr>
            <a:r>
              <a:rPr lang="fr-FR" altLang="fr-FR" sz="1800" dirty="0" smtClean="0"/>
              <a:t>Fournit des mécanismes d'authentification de couche 2 permettant de contrôler l'accès au réseau (indépendant du support)</a:t>
            </a:r>
          </a:p>
          <a:p>
            <a:pPr lvl="2" eaLnBrk="1" hangingPunct="1">
              <a:lnSpc>
                <a:spcPct val="90000"/>
              </a:lnSpc>
            </a:pPr>
            <a:r>
              <a:rPr lang="fr-FR" altLang="fr-FR" sz="1800" dirty="0" smtClean="0"/>
              <a:t>Diverses méthodes d'authentification sont possibles</a:t>
            </a:r>
          </a:p>
          <a:p>
            <a:pPr lvl="3" eaLnBrk="1" hangingPunct="1">
              <a:lnSpc>
                <a:spcPct val="90000"/>
              </a:lnSpc>
            </a:pPr>
            <a:r>
              <a:rPr lang="fr-FR" altLang="fr-FR" sz="1400" dirty="0" smtClean="0"/>
              <a:t>login / </a:t>
            </a:r>
            <a:r>
              <a:rPr lang="fr-FR" altLang="fr-FR" sz="1400" dirty="0" err="1" smtClean="0"/>
              <a:t>password</a:t>
            </a:r>
            <a:r>
              <a:rPr lang="fr-FR" altLang="fr-FR" sz="1400" dirty="0" smtClean="0"/>
              <a:t> </a:t>
            </a:r>
            <a:r>
              <a:rPr lang="fr-FR" altLang="fr-FR" sz="1400" dirty="0" smtClean="0">
                <a:sym typeface="Wingdings" pitchFamily="2" charset="2"/>
              </a:rPr>
              <a:t> </a:t>
            </a:r>
            <a:r>
              <a:rPr lang="fr-FR" altLang="fr-FR" sz="1400" dirty="0" smtClean="0"/>
              <a:t> l'authentification forte par certificats</a:t>
            </a:r>
          </a:p>
          <a:p>
            <a:pPr lvl="1" eaLnBrk="1" hangingPunct="1">
              <a:lnSpc>
                <a:spcPct val="90000"/>
              </a:lnSpc>
            </a:pPr>
            <a:r>
              <a:rPr lang="fr-FR" altLang="fr-FR" sz="2000" dirty="0" smtClean="0">
                <a:solidFill>
                  <a:srgbClr val="0070C0"/>
                </a:solidFill>
              </a:rPr>
              <a:t>Caractéristiques</a:t>
            </a:r>
          </a:p>
          <a:p>
            <a:pPr lvl="2" eaLnBrk="1" hangingPunct="1">
              <a:lnSpc>
                <a:spcPct val="90000"/>
              </a:lnSpc>
            </a:pPr>
            <a:r>
              <a:rPr lang="fr-FR" altLang="fr-FR" sz="1800" dirty="0" smtClean="0"/>
              <a:t>Authentification </a:t>
            </a:r>
            <a:r>
              <a:rPr lang="fr-BE" altLang="fr-FR" sz="1800" dirty="0" smtClean="0"/>
              <a:t>grâce à un serveur d'authentification </a:t>
            </a:r>
          </a:p>
          <a:p>
            <a:pPr lvl="3" eaLnBrk="1" hangingPunct="1">
              <a:lnSpc>
                <a:spcPct val="90000"/>
              </a:lnSpc>
            </a:pPr>
            <a:r>
              <a:rPr lang="fr-FR" altLang="fr-FR" sz="1400" dirty="0" smtClean="0"/>
              <a:t>Identification d'utilisateur centralisée + gestion des comptes</a:t>
            </a:r>
          </a:p>
          <a:p>
            <a:pPr lvl="3" eaLnBrk="1" hangingPunct="1">
              <a:lnSpc>
                <a:spcPct val="90000"/>
              </a:lnSpc>
            </a:pPr>
            <a:r>
              <a:rPr lang="fr-BE" altLang="fr-FR" sz="1400" dirty="0" smtClean="0"/>
              <a:t>RADIUS, TACACS, …</a:t>
            </a:r>
          </a:p>
          <a:p>
            <a:pPr lvl="2" eaLnBrk="1" hangingPunct="1">
              <a:lnSpc>
                <a:spcPct val="90000"/>
              </a:lnSpc>
            </a:pPr>
            <a:r>
              <a:rPr lang="fr-FR" altLang="fr-FR" sz="1800" dirty="0" smtClean="0"/>
              <a:t>Gestion dynamique de clés</a:t>
            </a:r>
          </a:p>
          <a:p>
            <a:pPr lvl="2" eaLnBrk="1" hangingPunct="1">
              <a:lnSpc>
                <a:spcPct val="90000"/>
              </a:lnSpc>
            </a:pPr>
            <a:r>
              <a:rPr lang="fr-BE" altLang="fr-FR" sz="1600" dirty="0" smtClean="0"/>
              <a:t>802.1x est basé sur EAP (Extensible </a:t>
            </a:r>
            <a:r>
              <a:rPr lang="fr-BE" altLang="fr-FR" sz="1600" dirty="0" err="1" smtClean="0"/>
              <a:t>Authentication</a:t>
            </a:r>
            <a:r>
              <a:rPr lang="fr-BE" altLang="fr-FR" sz="1600" dirty="0" smtClean="0"/>
              <a:t> Protocol)</a:t>
            </a:r>
          </a:p>
          <a:p>
            <a:pPr lvl="3" eaLnBrk="1" hangingPunct="1">
              <a:lnSpc>
                <a:spcPct val="90000"/>
              </a:lnSpc>
            </a:pPr>
            <a:r>
              <a:rPr lang="fr-BE" altLang="fr-FR" sz="1400" dirty="0" smtClean="0"/>
              <a:t>Le rôle d’EAP est de transporter les informations d'identification des utilisateurs afin de </a:t>
            </a:r>
            <a:r>
              <a:rPr lang="fr-BE" altLang="fr-FR" sz="1400" smtClean="0"/>
              <a:t>les authentifier.</a:t>
            </a:r>
            <a:endParaRPr lang="fr-BE" altLang="fr-FR" sz="1400" dirty="0" smtClean="0"/>
          </a:p>
          <a:p>
            <a:pPr lvl="3" eaLnBrk="1" hangingPunct="1">
              <a:lnSpc>
                <a:spcPct val="90000"/>
              </a:lnSpc>
            </a:pPr>
            <a:r>
              <a:rPr lang="fr-FR" altLang="fr-FR" sz="1400" dirty="0" smtClean="0"/>
              <a:t>Plusieurs méthodes d'authentification sont supportées</a:t>
            </a:r>
          </a:p>
          <a:p>
            <a:pPr lvl="4" eaLnBrk="1" hangingPunct="1">
              <a:lnSpc>
                <a:spcPct val="90000"/>
              </a:lnSpc>
            </a:pPr>
            <a:r>
              <a:rPr lang="fr-FR" altLang="fr-FR" sz="1600" dirty="0" smtClean="0"/>
              <a:t>EAP, EAP-TLS, EAP-MS-CHAP v2, PEAP,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565</a:t>
            </a:fld>
            <a:endParaRPr lang="fr-BE" dirty="0"/>
          </a:p>
        </p:txBody>
      </p:sp>
    </p:spTree>
    <p:extLst>
      <p:ext uri="{BB962C8B-B14F-4D97-AF65-F5344CB8AC3E}">
        <p14:creationId xmlns:p14="http://schemas.microsoft.com/office/powerpoint/2010/main" val="4212386071"/>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lstStyle/>
          <a:p>
            <a:pPr eaLnBrk="1" hangingPunct="1"/>
            <a:r>
              <a:rPr lang="fr-BE" altLang="fr-FR" smtClean="0"/>
              <a:t>Implémentation d’un WLAN</a:t>
            </a:r>
          </a:p>
        </p:txBody>
      </p:sp>
      <p:sp>
        <p:nvSpPr>
          <p:cNvPr id="80900" name="Rectangle 3"/>
          <p:cNvSpPr>
            <a:spLocks noGrp="1" noChangeArrowheads="1"/>
          </p:cNvSpPr>
          <p:nvPr>
            <p:ph type="body" idx="1"/>
          </p:nvPr>
        </p:nvSpPr>
        <p:spPr>
          <a:xfrm>
            <a:off x="457200" y="1600200"/>
            <a:ext cx="8229600" cy="4852988"/>
          </a:xfrm>
        </p:spPr>
        <p:txBody>
          <a:bodyPr/>
          <a:lstStyle/>
          <a:p>
            <a:pPr marL="609600" indent="-609600" eaLnBrk="1" hangingPunct="1">
              <a:lnSpc>
                <a:spcPct val="90000"/>
              </a:lnSpc>
            </a:pPr>
            <a:r>
              <a:rPr lang="fr-BE" altLang="fr-FR" dirty="0" smtClean="0">
                <a:solidFill>
                  <a:schemeClr val="accent6">
                    <a:lumMod val="75000"/>
                  </a:schemeClr>
                </a:solidFill>
              </a:rPr>
              <a:t>Méthode de base</a:t>
            </a:r>
          </a:p>
          <a:p>
            <a:pPr marL="990600" lvl="1" indent="-533400" eaLnBrk="1" hangingPunct="1">
              <a:lnSpc>
                <a:spcPct val="90000"/>
              </a:lnSpc>
              <a:buFontTx/>
              <a:buAutoNum type="arabicPeriod"/>
            </a:pPr>
            <a:r>
              <a:rPr lang="fr-BE" altLang="fr-FR" sz="2000" dirty="0" smtClean="0"/>
              <a:t>Vérifier que le réseau filaire fonctionne</a:t>
            </a:r>
          </a:p>
          <a:p>
            <a:pPr marL="1371600" lvl="2" indent="-457200" eaLnBrk="1" hangingPunct="1">
              <a:lnSpc>
                <a:spcPct val="90000"/>
              </a:lnSpc>
            </a:pPr>
            <a:r>
              <a:rPr lang="fr-BE" altLang="fr-FR" sz="1800" dirty="0" smtClean="0"/>
              <a:t>DHCP et Internet</a:t>
            </a:r>
          </a:p>
          <a:p>
            <a:pPr marL="990600" lvl="1" indent="-533400" eaLnBrk="1" hangingPunct="1">
              <a:lnSpc>
                <a:spcPct val="90000"/>
              </a:lnSpc>
              <a:buFontTx/>
              <a:buAutoNum type="arabicPeriod"/>
            </a:pPr>
            <a:r>
              <a:rPr lang="fr-BE" altLang="fr-FR" sz="2000" dirty="0" smtClean="0"/>
              <a:t>Installer l’AP et vérifier sa connectivité au réseau filaire (IP, masque, passerelle)</a:t>
            </a:r>
          </a:p>
          <a:p>
            <a:pPr marL="990600" lvl="1" indent="-533400" eaLnBrk="1" hangingPunct="1">
              <a:lnSpc>
                <a:spcPct val="90000"/>
              </a:lnSpc>
              <a:buFontTx/>
              <a:buAutoNum type="arabicPeriod"/>
            </a:pPr>
            <a:r>
              <a:rPr lang="fr-BE" altLang="fr-FR" sz="2000" dirty="0" smtClean="0"/>
              <a:t>Paramétrer un point d’accès (SSID, …) mais pas la sécurité</a:t>
            </a:r>
          </a:p>
          <a:p>
            <a:pPr marL="990600" lvl="1" indent="-533400" eaLnBrk="1" hangingPunct="1">
              <a:lnSpc>
                <a:spcPct val="90000"/>
              </a:lnSpc>
              <a:buFontTx/>
              <a:buAutoNum type="arabicPeriod"/>
            </a:pPr>
            <a:r>
              <a:rPr lang="fr-BE" altLang="fr-FR" sz="2000" dirty="0" smtClean="0"/>
              <a:t>Installer et configurer un client sans fil (sans sécurité).</a:t>
            </a:r>
          </a:p>
          <a:p>
            <a:pPr marL="990600" lvl="1" indent="-533400" eaLnBrk="1" hangingPunct="1">
              <a:lnSpc>
                <a:spcPct val="90000"/>
              </a:lnSpc>
              <a:buFontTx/>
              <a:buAutoNum type="arabicPeriod"/>
            </a:pPr>
            <a:r>
              <a:rPr lang="fr-BE" altLang="fr-FR" sz="2000" dirty="0" smtClean="0"/>
              <a:t>Vérifier le fonctionnement du réseau sans fil</a:t>
            </a:r>
          </a:p>
          <a:p>
            <a:pPr marL="1371600" lvl="2" indent="-457200" eaLnBrk="1" hangingPunct="1">
              <a:lnSpc>
                <a:spcPct val="90000"/>
              </a:lnSpc>
            </a:pPr>
            <a:r>
              <a:rPr lang="fr-BE" altLang="fr-FR" sz="1800" dirty="0" smtClean="0"/>
              <a:t>Un seul point AP et un seul client sans fil, sans activer la sécurité. </a:t>
            </a:r>
          </a:p>
          <a:p>
            <a:pPr marL="1371600" lvl="2" indent="-457200" eaLnBrk="1" hangingPunct="1">
              <a:lnSpc>
                <a:spcPct val="90000"/>
              </a:lnSpc>
            </a:pPr>
            <a:r>
              <a:rPr lang="fr-BE" altLang="fr-FR" sz="1800" dirty="0" smtClean="0"/>
              <a:t>Vérifiez que le client sans fil a reçu une adresse IP DHCP et qu’il peut accéder à Internet.</a:t>
            </a:r>
          </a:p>
          <a:p>
            <a:pPr marL="990600" lvl="1" indent="-533400" eaLnBrk="1" hangingPunct="1">
              <a:lnSpc>
                <a:spcPct val="90000"/>
              </a:lnSpc>
              <a:buFontTx/>
              <a:buAutoNum type="arabicPeriod"/>
            </a:pPr>
            <a:r>
              <a:rPr lang="fr-BE" altLang="fr-FR" sz="2000" dirty="0" smtClean="0"/>
              <a:t>Configurer la sécurité</a:t>
            </a:r>
          </a:p>
          <a:p>
            <a:pPr marL="1371600" lvl="2" indent="-457200" eaLnBrk="1" hangingPunct="1">
              <a:lnSpc>
                <a:spcPct val="90000"/>
              </a:lnSpc>
            </a:pPr>
            <a:r>
              <a:rPr lang="fr-BE" altLang="fr-FR" sz="1800" dirty="0" smtClean="0"/>
              <a:t>Chaque fois que cela est possible, utilisez WPA2</a:t>
            </a:r>
          </a:p>
          <a:p>
            <a:pPr marL="990600" lvl="1" indent="-533400" eaLnBrk="1" hangingPunct="1">
              <a:lnSpc>
                <a:spcPct val="90000"/>
              </a:lnSpc>
              <a:buFontTx/>
              <a:buAutoNum type="arabicPeriod"/>
            </a:pPr>
            <a:r>
              <a:rPr lang="fr-BE" altLang="fr-FR" sz="2000" dirty="0" smtClean="0"/>
              <a:t>Tester la configuration</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566</a:t>
            </a:fld>
            <a:endParaRPr lang="fr-BE" dirty="0"/>
          </a:p>
        </p:txBody>
      </p:sp>
    </p:spTree>
    <p:extLst>
      <p:ext uri="{BB962C8B-B14F-4D97-AF65-F5344CB8AC3E}">
        <p14:creationId xmlns:p14="http://schemas.microsoft.com/office/powerpoint/2010/main" val="3658022786"/>
      </p:ext>
    </p:extLst>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eaLnBrk="1" hangingPunct="1"/>
            <a:r>
              <a:rPr lang="fr-BE" altLang="fr-FR" smtClean="0"/>
              <a:t>Configuration d’un AP</a:t>
            </a:r>
            <a:endParaRPr lang="fr-FR" altLang="fr-FR" smtClean="0"/>
          </a:p>
        </p:txBody>
      </p:sp>
      <p:sp>
        <p:nvSpPr>
          <p:cNvPr id="157700" name="Rectangle 3"/>
          <p:cNvSpPr>
            <a:spLocks noGrp="1" noChangeArrowheads="1"/>
          </p:cNvSpPr>
          <p:nvPr>
            <p:ph type="body" idx="1"/>
          </p:nvPr>
        </p:nvSpPr>
        <p:spPr/>
        <p:txBody>
          <a:bodyPr>
            <a:normAutofit/>
          </a:bodyPr>
          <a:lstStyle/>
          <a:p>
            <a:pPr eaLnBrk="1" hangingPunct="1">
              <a:defRPr/>
            </a:pPr>
            <a:r>
              <a:rPr lang="fr-BE" altLang="fr-FR" dirty="0" smtClean="0">
                <a:solidFill>
                  <a:schemeClr val="accent6">
                    <a:lumMod val="75000"/>
                  </a:schemeClr>
                </a:solidFill>
              </a:rPr>
              <a:t>Accéder à l’interface de gestion</a:t>
            </a:r>
          </a:p>
          <a:p>
            <a:pPr lvl="1" eaLnBrk="1" hangingPunct="1">
              <a:defRPr/>
            </a:pPr>
            <a:r>
              <a:rPr lang="fr-BE" altLang="fr-FR" dirty="0" smtClean="0">
                <a:solidFill>
                  <a:srgbClr val="0070C0"/>
                </a:solidFill>
              </a:rPr>
              <a:t>Interface Web</a:t>
            </a:r>
          </a:p>
          <a:p>
            <a:pPr lvl="2" eaLnBrk="1" hangingPunct="1">
              <a:defRPr/>
            </a:pPr>
            <a:r>
              <a:rPr lang="fr-BE" altLang="fr-FR" dirty="0" smtClean="0"/>
              <a:t>Connexion filaire à l’AP</a:t>
            </a:r>
          </a:p>
          <a:p>
            <a:pPr lvl="2" eaLnBrk="1" hangingPunct="1">
              <a:defRPr/>
            </a:pPr>
            <a:r>
              <a:rPr lang="fr-BE" altLang="fr-FR" dirty="0" smtClean="0"/>
              <a:t>Utilisez l’adresse IP fournie dans le manuel d’utilisateur</a:t>
            </a:r>
          </a:p>
          <a:p>
            <a:pPr lvl="2" eaLnBrk="1" hangingPunct="1">
              <a:defRPr/>
            </a:pPr>
            <a:r>
              <a:rPr lang="fr-BE" altLang="fr-FR" dirty="0" smtClean="0"/>
              <a:t>Authentifiez-vous avec le login et le mot de passe fournis dans le manuel d’utilisateur</a:t>
            </a:r>
          </a:p>
          <a:p>
            <a:pPr lvl="1" eaLnBrk="1" hangingPunct="1">
              <a:defRPr/>
            </a:pPr>
            <a:r>
              <a:rPr lang="fr-BE" altLang="fr-FR" dirty="0" smtClean="0">
                <a:solidFill>
                  <a:srgbClr val="0070C0"/>
                </a:solidFill>
              </a:rPr>
              <a:t>Interface CLI</a:t>
            </a:r>
          </a:p>
          <a:p>
            <a:pPr lvl="2" eaLnBrk="1" hangingPunct="1">
              <a:defRPr/>
            </a:pPr>
            <a:r>
              <a:rPr lang="fr-BE" altLang="fr-FR" dirty="0" smtClean="0"/>
              <a:t>Connexion console</a:t>
            </a:r>
          </a:p>
          <a:p>
            <a:pPr lvl="2" eaLnBrk="1" hangingPunct="1">
              <a:defRPr/>
            </a:pPr>
            <a:r>
              <a:rPr lang="fr-BE" altLang="fr-FR" dirty="0" smtClean="0"/>
              <a:t>Commandes, script ou activation du serveur Web</a:t>
            </a:r>
          </a:p>
          <a:p>
            <a:pPr lvl="2" eaLnBrk="1" hangingPunct="1">
              <a:defRPr/>
            </a:pPr>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567</a:t>
            </a:fld>
            <a:endParaRPr lang="fr-BE" dirty="0"/>
          </a:p>
        </p:txBody>
      </p:sp>
    </p:spTree>
    <p:extLst>
      <p:ext uri="{BB962C8B-B14F-4D97-AF65-F5344CB8AC3E}">
        <p14:creationId xmlns:p14="http://schemas.microsoft.com/office/powerpoint/2010/main" val="1872361665"/>
      </p:ext>
    </p:extLst>
  </p:cSld>
  <p:clrMapOvr>
    <a:masterClrMapping/>
  </p:clrMapOvr>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re 1"/>
          <p:cNvSpPr>
            <a:spLocks noGrp="1"/>
          </p:cNvSpPr>
          <p:nvPr>
            <p:ph type="title"/>
          </p:nvPr>
        </p:nvSpPr>
        <p:spPr/>
        <p:txBody>
          <a:bodyPr/>
          <a:lstStyle/>
          <a:p>
            <a:r>
              <a:rPr lang="fr-BE" altLang="fr-FR" smtClean="0"/>
              <a:t>Configuration d’un AP</a:t>
            </a:r>
            <a:endParaRPr lang="fr-FR" altLang="fr-FR" smtClean="0"/>
          </a:p>
        </p:txBody>
      </p:sp>
      <p:sp>
        <p:nvSpPr>
          <p:cNvPr id="3" name="Espace réservé du contenu 2"/>
          <p:cNvSpPr>
            <a:spLocks noGrp="1"/>
          </p:cNvSpPr>
          <p:nvPr>
            <p:ph idx="1"/>
          </p:nvPr>
        </p:nvSpPr>
        <p:spPr>
          <a:xfrm>
            <a:off x="457200" y="1600200"/>
            <a:ext cx="8229600" cy="2863850"/>
          </a:xfrm>
        </p:spPr>
        <p:txBody>
          <a:bodyPr>
            <a:normAutofit/>
          </a:bodyPr>
          <a:lstStyle/>
          <a:p>
            <a:pPr>
              <a:defRPr/>
            </a:pPr>
            <a:r>
              <a:rPr lang="fr-FR" dirty="0" smtClean="0">
                <a:solidFill>
                  <a:schemeClr val="accent6">
                    <a:lumMod val="75000"/>
                  </a:schemeClr>
                </a:solidFill>
              </a:rPr>
              <a:t>Configuration par défaut</a:t>
            </a:r>
          </a:p>
          <a:p>
            <a:pPr lvl="1">
              <a:defRPr/>
            </a:pPr>
            <a:r>
              <a:rPr lang="fr-FR" dirty="0" smtClean="0">
                <a:solidFill>
                  <a:srgbClr val="0070C0"/>
                </a:solidFill>
              </a:rPr>
              <a:t>Parfois prévue pour être fonctionnelle directement </a:t>
            </a:r>
          </a:p>
          <a:p>
            <a:pPr lvl="2">
              <a:defRPr/>
            </a:pPr>
            <a:r>
              <a:rPr lang="fr-FR" dirty="0" smtClean="0">
                <a:sym typeface="Wingdings" panose="05000000000000000000" pitchFamily="2" charset="2"/>
              </a:rPr>
              <a:t>Sécurité limitée voir inexistante</a:t>
            </a:r>
          </a:p>
          <a:p>
            <a:pPr lvl="2">
              <a:defRPr/>
            </a:pPr>
            <a:r>
              <a:rPr lang="fr-FR" dirty="0" smtClean="0">
                <a:sym typeface="Wingdings" panose="05000000000000000000" pitchFamily="2" charset="2"/>
              </a:rPr>
              <a:t>Login et mot de passe connu</a:t>
            </a:r>
          </a:p>
          <a:p>
            <a:pPr marL="914400" lvl="2" indent="0">
              <a:buFontTx/>
              <a:buNone/>
              <a:defRPr/>
            </a:pPr>
            <a:r>
              <a:rPr lang="fr-FR" dirty="0" smtClean="0">
                <a:sym typeface="Wingdings" panose="05000000000000000000" pitchFamily="2" charset="2"/>
              </a:rPr>
              <a:t>     A modifier</a:t>
            </a:r>
          </a:p>
          <a:p>
            <a:pPr marL="914400" lvl="2" indent="0">
              <a:buFontTx/>
              <a:buNone/>
              <a:defRPr/>
            </a:pPr>
            <a:r>
              <a:rPr lang="fr-FR" dirty="0" smtClean="0">
                <a:sym typeface="Wingdings" panose="05000000000000000000" pitchFamily="2" charset="2"/>
              </a:rPr>
              <a:t>     Ne pas oublier de sauvegarder les modifications</a:t>
            </a:r>
            <a:endParaRPr lang="fr-FR" dirty="0" smtClean="0"/>
          </a:p>
          <a:p>
            <a:pPr lvl="1">
              <a:defRPr/>
            </a:pPr>
            <a:endParaRPr lang="fr-FR" dirty="0"/>
          </a:p>
        </p:txBody>
      </p:sp>
      <p:pic>
        <p:nvPicPr>
          <p:cNvPr id="8294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717032"/>
            <a:ext cx="8137525"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568</a:t>
            </a:fld>
            <a:endParaRPr lang="fr-BE" dirty="0"/>
          </a:p>
        </p:txBody>
      </p:sp>
    </p:spTree>
    <p:extLst>
      <p:ext uri="{BB962C8B-B14F-4D97-AF65-F5344CB8AC3E}">
        <p14:creationId xmlns:p14="http://schemas.microsoft.com/office/powerpoint/2010/main" val="321353842"/>
      </p:ext>
    </p:extLst>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3"/>
          <p:cNvSpPr>
            <a:spLocks noGrp="1" noChangeArrowheads="1"/>
          </p:cNvSpPr>
          <p:nvPr>
            <p:ph type="body" sz="half" idx="1"/>
          </p:nvPr>
        </p:nvSpPr>
        <p:spPr/>
        <p:txBody>
          <a:bodyPr/>
          <a:lstStyle/>
          <a:p>
            <a:r>
              <a:rPr lang="fr-FR" altLang="fr-FR" dirty="0" smtClean="0">
                <a:solidFill>
                  <a:schemeClr val="accent6">
                    <a:lumMod val="75000"/>
                  </a:schemeClr>
                </a:solidFill>
              </a:rPr>
              <a:t>Configuration par défaut</a:t>
            </a:r>
          </a:p>
          <a:p>
            <a:pPr lvl="1" eaLnBrk="1" hangingPunct="1"/>
            <a:r>
              <a:rPr lang="fr-BE" altLang="fr-FR" dirty="0" smtClean="0">
                <a:solidFill>
                  <a:srgbClr val="0070C0"/>
                </a:solidFill>
              </a:rPr>
              <a:t>SSID</a:t>
            </a:r>
          </a:p>
          <a:p>
            <a:pPr lvl="2" eaLnBrk="1" hangingPunct="1"/>
            <a:r>
              <a:rPr lang="fr-BE" altLang="fr-FR" dirty="0" smtClean="0"/>
              <a:t>Exemple sur un point d’accès WAP54G</a:t>
            </a:r>
            <a:endParaRPr lang="fr-FR" altLang="fr-FR" dirty="0" smtClean="0"/>
          </a:p>
          <a:p>
            <a:pPr lvl="2" eaLnBrk="1" hangingPunct="1"/>
            <a:r>
              <a:rPr lang="fr-BE" altLang="fr-FR" dirty="0" smtClean="0"/>
              <a:t>SSID par défaut = </a:t>
            </a:r>
            <a:r>
              <a:rPr lang="fr-BE" altLang="fr-FR" dirty="0" err="1" smtClean="0"/>
              <a:t>Linksys</a:t>
            </a:r>
            <a:endParaRPr lang="fr-BE" altLang="fr-FR" dirty="0" smtClean="0"/>
          </a:p>
          <a:p>
            <a:pPr lvl="2" eaLnBrk="1" hangingPunct="1"/>
            <a:endParaRPr lang="fr-FR" altLang="fr-FR" sz="2000" dirty="0" smtClean="0"/>
          </a:p>
        </p:txBody>
      </p:sp>
      <p:pic>
        <p:nvPicPr>
          <p:cNvPr id="83973"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3850" y="3672358"/>
            <a:ext cx="8351838" cy="2205038"/>
          </a:xfrm>
        </p:spPr>
      </p:pic>
      <p:sp>
        <p:nvSpPr>
          <p:cNvPr id="1189893" name="Rectangle 5"/>
          <p:cNvSpPr>
            <a:spLocks noChangeArrowheads="1"/>
          </p:cNvSpPr>
          <p:nvPr/>
        </p:nvSpPr>
        <p:spPr bwMode="auto">
          <a:xfrm>
            <a:off x="3995738" y="4293617"/>
            <a:ext cx="1944687" cy="2857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189894" name="Line 6"/>
          <p:cNvSpPr>
            <a:spLocks noChangeShapeType="1"/>
          </p:cNvSpPr>
          <p:nvPr/>
        </p:nvSpPr>
        <p:spPr bwMode="auto">
          <a:xfrm flipV="1">
            <a:off x="5940425" y="3717355"/>
            <a:ext cx="576263" cy="71913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89895" name="Text Box 7"/>
          <p:cNvSpPr txBox="1">
            <a:spLocks noChangeArrowheads="1"/>
          </p:cNvSpPr>
          <p:nvPr/>
        </p:nvSpPr>
        <p:spPr bwMode="auto">
          <a:xfrm>
            <a:off x="5867400" y="3356992"/>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a:solidFill>
                  <a:srgbClr val="FF0000"/>
                </a:solidFill>
              </a:rPr>
              <a:t>Modifier le nom par défaut </a:t>
            </a:r>
            <a:endParaRPr lang="fr-FR" altLang="fr-FR" sz="1800">
              <a:solidFill>
                <a:srgbClr val="FF0000"/>
              </a:solidFill>
            </a:endParaRPr>
          </a:p>
        </p:txBody>
      </p:sp>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569</a:t>
            </a:fld>
            <a:endParaRPr lang="fr-BE" dirty="0"/>
          </a:p>
        </p:txBody>
      </p:sp>
      <p:sp>
        <p:nvSpPr>
          <p:cNvPr id="11" name="Rectangle 2"/>
          <p:cNvSpPr>
            <a:spLocks noGrp="1" noChangeArrowheads="1"/>
          </p:cNvSpPr>
          <p:nvPr>
            <p:ph type="title"/>
          </p:nvPr>
        </p:nvSpPr>
        <p:spPr>
          <a:xfrm>
            <a:off x="2123728" y="116632"/>
            <a:ext cx="6563072" cy="936104"/>
          </a:xfrm>
        </p:spPr>
        <p:txBody>
          <a:bodyPr>
            <a:normAutofit/>
          </a:bodyPr>
          <a:lstStyle/>
          <a:p>
            <a:pPr eaLnBrk="1" hangingPunct="1"/>
            <a:r>
              <a:rPr lang="fr-BE" altLang="fr-FR" sz="2800" dirty="0"/>
              <a:t>Configuration d’un AP</a:t>
            </a:r>
            <a:endParaRPr lang="fr-FR" altLang="fr-FR" sz="2800" dirty="0"/>
          </a:p>
        </p:txBody>
      </p:sp>
    </p:spTree>
    <p:extLst>
      <p:ext uri="{BB962C8B-B14F-4D97-AF65-F5344CB8AC3E}">
        <p14:creationId xmlns:p14="http://schemas.microsoft.com/office/powerpoint/2010/main" val="41485218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9893"/>
                                        </p:tgtEl>
                                        <p:attrNameLst>
                                          <p:attrName>style.visibility</p:attrName>
                                        </p:attrNameLst>
                                      </p:cBhvr>
                                      <p:to>
                                        <p:strVal val="visible"/>
                                      </p:to>
                                    </p:set>
                                    <p:animEffect transition="in" filter="blinds(horizontal)">
                                      <p:cBhvr>
                                        <p:cTn id="7" dur="500"/>
                                        <p:tgtEl>
                                          <p:spTgt spid="118989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89894"/>
                                        </p:tgtEl>
                                        <p:attrNameLst>
                                          <p:attrName>style.visibility</p:attrName>
                                        </p:attrNameLst>
                                      </p:cBhvr>
                                      <p:to>
                                        <p:strVal val="visible"/>
                                      </p:to>
                                    </p:set>
                                    <p:animEffect transition="in" filter="blinds(horizontal)">
                                      <p:cBhvr>
                                        <p:cTn id="10" dur="500"/>
                                        <p:tgtEl>
                                          <p:spTgt spid="118989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89895"/>
                                        </p:tgtEl>
                                        <p:attrNameLst>
                                          <p:attrName>style.visibility</p:attrName>
                                        </p:attrNameLst>
                                      </p:cBhvr>
                                      <p:to>
                                        <p:strVal val="visible"/>
                                      </p:to>
                                    </p:set>
                                    <p:animEffect transition="in" filter="blinds(horizontal)">
                                      <p:cBhvr>
                                        <p:cTn id="13" dur="500"/>
                                        <p:tgtEl>
                                          <p:spTgt spid="1189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9893" grpId="0" animBg="1"/>
      <p:bldP spid="1189894" grpId="0" animBg="1"/>
      <p:bldP spid="118989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283968" y="2996952"/>
            <a:ext cx="3456384" cy="318729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492" name="Rectangle 3"/>
          <p:cNvSpPr>
            <a:spLocks noGrp="1" noChangeArrowheads="1"/>
          </p:cNvSpPr>
          <p:nvPr>
            <p:ph type="body" sz="half" idx="1"/>
          </p:nvPr>
        </p:nvSpPr>
        <p:spPr/>
        <p:txBody>
          <a:bodyPr/>
          <a:lstStyle/>
          <a:p>
            <a:pPr eaLnBrk="1" hangingPunct="1">
              <a:defRPr/>
            </a:pPr>
            <a:r>
              <a:rPr lang="fr-FR" altLang="fr-FR" sz="2800" dirty="0" smtClean="0">
                <a:solidFill>
                  <a:schemeClr val="accent6">
                    <a:lumMod val="75000"/>
                  </a:schemeClr>
                </a:solidFill>
                <a:sym typeface="Wingdings" pitchFamily="2" charset="2"/>
              </a:rPr>
              <a:t>Boucles dans les locaux techniques</a:t>
            </a:r>
          </a:p>
          <a:p>
            <a:pPr lvl="1" eaLnBrk="1" hangingPunct="1">
              <a:defRPr/>
            </a:pPr>
            <a:r>
              <a:rPr lang="fr-FR" altLang="fr-FR" sz="2400" dirty="0" smtClean="0">
                <a:solidFill>
                  <a:srgbClr val="0070C0"/>
                </a:solidFill>
                <a:sym typeface="Wingdings" pitchFamily="2" charset="2"/>
              </a:rPr>
              <a:t>Gestion du câblage</a:t>
            </a:r>
          </a:p>
          <a:p>
            <a:pPr lvl="2" eaLnBrk="1" hangingPunct="1">
              <a:defRPr/>
            </a:pPr>
            <a:r>
              <a:rPr lang="fr-FR" altLang="fr-FR" sz="2000" dirty="0" smtClean="0">
                <a:sym typeface="Wingdings" pitchFamily="2" charset="2"/>
              </a:rPr>
              <a:t>Où va l’extrémité d’un câble passé dans une goulotte?</a:t>
            </a:r>
          </a:p>
          <a:p>
            <a:pPr marL="914400" lvl="2" indent="0" eaLnBrk="1" hangingPunct="1">
              <a:buFontTx/>
              <a:buNone/>
              <a:defRPr/>
            </a:pPr>
            <a:r>
              <a:rPr lang="fr-FR" altLang="fr-FR" sz="2000" dirty="0" smtClean="0">
                <a:sym typeface="Wingdings" pitchFamily="2" charset="2"/>
              </a:rPr>
              <a:t> Étiquetage nécessaire</a:t>
            </a:r>
          </a:p>
          <a:p>
            <a:pPr eaLnBrk="1" hangingPunct="1">
              <a:defRPr/>
            </a:pPr>
            <a:endParaRPr lang="fr-FR" altLang="fr-FR" sz="2800" dirty="0" smtClean="0"/>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57</a:t>
            </a:fld>
            <a:endParaRPr lang="fr-BE" dirty="0"/>
          </a:p>
        </p:txBody>
      </p:sp>
      <p:sp>
        <p:nvSpPr>
          <p:cNvPr id="7"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Problème de boucle </a:t>
            </a:r>
            <a:endParaRPr lang="fr-FR" altLang="fr-FR" sz="2800" dirty="0"/>
          </a:p>
        </p:txBody>
      </p:sp>
    </p:spTree>
    <p:extLst>
      <p:ext uri="{BB962C8B-B14F-4D97-AF65-F5344CB8AC3E}">
        <p14:creationId xmlns:p14="http://schemas.microsoft.com/office/powerpoint/2010/main" val="1724945632"/>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pPr eaLnBrk="1" hangingPunct="1"/>
            <a:r>
              <a:rPr lang="fr-BE" altLang="fr-FR" dirty="0" smtClean="0"/>
              <a:t>Configuration d’un AP</a:t>
            </a:r>
            <a:endParaRPr lang="fr-FR" altLang="fr-FR" dirty="0" smtClean="0"/>
          </a:p>
        </p:txBody>
      </p:sp>
      <p:sp>
        <p:nvSpPr>
          <p:cNvPr id="84996" name="Rectangle 3"/>
          <p:cNvSpPr>
            <a:spLocks noGrp="1" noChangeArrowheads="1"/>
          </p:cNvSpPr>
          <p:nvPr>
            <p:ph type="body" idx="1"/>
          </p:nvPr>
        </p:nvSpPr>
        <p:spPr/>
        <p:txBody>
          <a:bodyPr/>
          <a:lstStyle/>
          <a:p>
            <a:pPr eaLnBrk="1" hangingPunct="1">
              <a:lnSpc>
                <a:spcPct val="80000"/>
              </a:lnSpc>
            </a:pPr>
            <a:r>
              <a:rPr lang="fr-BE" altLang="fr-FR" sz="2400" dirty="0" smtClean="0">
                <a:solidFill>
                  <a:schemeClr val="accent6">
                    <a:lumMod val="75000"/>
                  </a:schemeClr>
                </a:solidFill>
              </a:rPr>
              <a:t>Configuration de base</a:t>
            </a:r>
          </a:p>
          <a:p>
            <a:pPr lvl="1" eaLnBrk="1" hangingPunct="1">
              <a:lnSpc>
                <a:spcPct val="80000"/>
              </a:lnSpc>
            </a:pPr>
            <a:r>
              <a:rPr lang="fr-BE" altLang="fr-FR" sz="2000" dirty="0" smtClean="0">
                <a:solidFill>
                  <a:srgbClr val="0070C0"/>
                </a:solidFill>
              </a:rPr>
              <a:t>Network Mode </a:t>
            </a:r>
          </a:p>
          <a:p>
            <a:pPr lvl="2" eaLnBrk="1" hangingPunct="1">
              <a:lnSpc>
                <a:spcPct val="80000"/>
              </a:lnSpc>
            </a:pPr>
            <a:r>
              <a:rPr lang="fr-BE" altLang="fr-FR" sz="1800" dirty="0" smtClean="0"/>
              <a:t>Mixed (b, g, n), BG-Mixed (b, g), Wireless-N </a:t>
            </a:r>
            <a:r>
              <a:rPr lang="fr-BE" altLang="fr-FR" sz="1800" dirty="0" err="1" smtClean="0"/>
              <a:t>Only</a:t>
            </a:r>
            <a:r>
              <a:rPr lang="fr-BE" altLang="fr-FR" sz="1800" dirty="0" smtClean="0"/>
              <a:t>. Wireless-G </a:t>
            </a:r>
            <a:r>
              <a:rPr lang="fr-BE" altLang="fr-FR" sz="1800" dirty="0" err="1" smtClean="0"/>
              <a:t>Only</a:t>
            </a:r>
            <a:r>
              <a:rPr lang="fr-BE" altLang="fr-FR" sz="1800" dirty="0" smtClean="0"/>
              <a:t>. Wireless-B </a:t>
            </a:r>
            <a:r>
              <a:rPr lang="fr-BE" altLang="fr-FR" sz="1800" dirty="0" err="1" smtClean="0"/>
              <a:t>Only</a:t>
            </a:r>
            <a:r>
              <a:rPr lang="fr-BE" altLang="fr-FR" sz="1800" dirty="0" smtClean="0"/>
              <a:t>, </a:t>
            </a:r>
            <a:r>
              <a:rPr lang="fr-BE" altLang="fr-FR" sz="1800" dirty="0" err="1" smtClean="0"/>
              <a:t>Disable</a:t>
            </a:r>
            <a:r>
              <a:rPr lang="fr-BE" altLang="fr-FR" sz="1800" dirty="0" smtClean="0"/>
              <a:t>.</a:t>
            </a:r>
          </a:p>
          <a:p>
            <a:pPr lvl="1" eaLnBrk="1" hangingPunct="1">
              <a:lnSpc>
                <a:spcPct val="80000"/>
              </a:lnSpc>
            </a:pPr>
            <a:r>
              <a:rPr lang="fr-BE" altLang="fr-FR" sz="2000" dirty="0" smtClean="0">
                <a:solidFill>
                  <a:srgbClr val="0070C0"/>
                </a:solidFill>
              </a:rPr>
              <a:t>Network Name (SSID)</a:t>
            </a:r>
          </a:p>
          <a:p>
            <a:pPr lvl="2" eaLnBrk="1" hangingPunct="1">
              <a:lnSpc>
                <a:spcPct val="80000"/>
              </a:lnSpc>
            </a:pPr>
            <a:r>
              <a:rPr lang="fr-BE" altLang="fr-FR" sz="1800" dirty="0" smtClean="0"/>
              <a:t>Nom de réseau partagé par tous les AP du WLAN </a:t>
            </a:r>
          </a:p>
          <a:p>
            <a:pPr lvl="2" eaLnBrk="1" hangingPunct="1">
              <a:lnSpc>
                <a:spcPct val="80000"/>
              </a:lnSpc>
            </a:pPr>
            <a:r>
              <a:rPr lang="fr-BE" altLang="fr-FR" sz="1800" dirty="0" smtClean="0"/>
              <a:t>32 caractères maximum</a:t>
            </a:r>
          </a:p>
          <a:p>
            <a:pPr lvl="1" eaLnBrk="1" hangingPunct="1">
              <a:lnSpc>
                <a:spcPct val="80000"/>
              </a:lnSpc>
            </a:pPr>
            <a:r>
              <a:rPr lang="fr-BE" altLang="fr-FR" sz="2000" dirty="0" smtClean="0">
                <a:solidFill>
                  <a:srgbClr val="0070C0"/>
                </a:solidFill>
              </a:rPr>
              <a:t>SSID Broadcast</a:t>
            </a:r>
          </a:p>
          <a:p>
            <a:pPr lvl="2" eaLnBrk="1" hangingPunct="1">
              <a:lnSpc>
                <a:spcPct val="80000"/>
              </a:lnSpc>
            </a:pPr>
            <a:r>
              <a:rPr lang="fr-BE" altLang="fr-FR" sz="1800" dirty="0" err="1" smtClean="0"/>
              <a:t>Enabled</a:t>
            </a:r>
            <a:r>
              <a:rPr lang="fr-BE" altLang="fr-FR" sz="1800" dirty="0" smtClean="0"/>
              <a:t>/</a:t>
            </a:r>
            <a:r>
              <a:rPr lang="fr-BE" altLang="fr-FR" sz="1800" dirty="0" err="1" smtClean="0"/>
              <a:t>Disabled</a:t>
            </a:r>
            <a:endParaRPr lang="fr-BE" altLang="fr-FR" sz="1800" dirty="0" smtClean="0"/>
          </a:p>
          <a:p>
            <a:pPr lvl="1" eaLnBrk="1" hangingPunct="1">
              <a:lnSpc>
                <a:spcPct val="80000"/>
              </a:lnSpc>
            </a:pPr>
            <a:r>
              <a:rPr lang="fr-BE" altLang="fr-FR" sz="2000" dirty="0" smtClean="0">
                <a:solidFill>
                  <a:srgbClr val="0070C0"/>
                </a:solidFill>
              </a:rPr>
              <a:t>Radio Band</a:t>
            </a:r>
          </a:p>
          <a:p>
            <a:pPr lvl="2" eaLnBrk="1" hangingPunct="1">
              <a:lnSpc>
                <a:spcPct val="80000"/>
              </a:lnSpc>
            </a:pPr>
            <a:r>
              <a:rPr lang="fr-BE" altLang="fr-FR" sz="1800" dirty="0" smtClean="0"/>
              <a:t>N, G et B, conservez le paramètre Auto. </a:t>
            </a:r>
          </a:p>
          <a:p>
            <a:pPr lvl="2" eaLnBrk="1" hangingPunct="1">
              <a:lnSpc>
                <a:spcPct val="80000"/>
              </a:lnSpc>
            </a:pPr>
            <a:r>
              <a:rPr lang="fr-BE" altLang="fr-FR" sz="1800" dirty="0" smtClean="0"/>
              <a:t>N uniquement, sélectionnez Wide - 40MHz Channel. </a:t>
            </a:r>
          </a:p>
          <a:p>
            <a:pPr lvl="2" eaLnBrk="1" hangingPunct="1">
              <a:lnSpc>
                <a:spcPct val="80000"/>
              </a:lnSpc>
            </a:pPr>
            <a:r>
              <a:rPr lang="fr-BE" altLang="fr-FR" sz="1800" dirty="0" smtClean="0"/>
              <a:t>B et G uniquement, sélectionnez Standard - 20MHz</a:t>
            </a:r>
          </a:p>
          <a:p>
            <a:pPr lvl="1" eaLnBrk="1" hangingPunct="1">
              <a:lnSpc>
                <a:spcPct val="80000"/>
              </a:lnSpc>
            </a:pPr>
            <a:r>
              <a:rPr lang="fr-BE" altLang="fr-FR" sz="2000" dirty="0" smtClean="0">
                <a:solidFill>
                  <a:srgbClr val="0070C0"/>
                </a:solidFill>
              </a:rPr>
              <a:t>Standard Channel</a:t>
            </a:r>
          </a:p>
          <a:p>
            <a:pPr lvl="2" eaLnBrk="1" hangingPunct="1">
              <a:lnSpc>
                <a:spcPct val="80000"/>
              </a:lnSpc>
            </a:pPr>
            <a:r>
              <a:rPr lang="fr-BE" altLang="fr-FR" sz="1800" dirty="0" smtClean="0"/>
              <a:t>Choix du canal pour la mise en réseau de périphériques sans fil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570</a:t>
            </a:fld>
            <a:endParaRPr lang="fr-BE" dirty="0"/>
          </a:p>
        </p:txBody>
      </p:sp>
    </p:spTree>
    <p:extLst>
      <p:ext uri="{BB962C8B-B14F-4D97-AF65-F5344CB8AC3E}">
        <p14:creationId xmlns:p14="http://schemas.microsoft.com/office/powerpoint/2010/main" val="3944350763"/>
      </p:ext>
    </p:extLst>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3"/>
          <p:cNvSpPr>
            <a:spLocks noGrp="1" noChangeArrowheads="1"/>
          </p:cNvSpPr>
          <p:nvPr>
            <p:ph type="body" sz="half" idx="1"/>
          </p:nvPr>
        </p:nvSpPr>
        <p:spPr/>
        <p:txBody>
          <a:bodyPr/>
          <a:lstStyle/>
          <a:p>
            <a:pPr eaLnBrk="1" hangingPunct="1"/>
            <a:r>
              <a:rPr lang="fr-BE" altLang="fr-FR" dirty="0" smtClean="0">
                <a:solidFill>
                  <a:schemeClr val="accent6">
                    <a:lumMod val="75000"/>
                  </a:schemeClr>
                </a:solidFill>
              </a:rPr>
              <a:t>Configuration de base</a:t>
            </a:r>
          </a:p>
          <a:p>
            <a:pPr eaLnBrk="1" hangingPunct="1"/>
            <a:endParaRPr lang="fr-FR" altLang="fr-FR" sz="2800" dirty="0" smtClean="0"/>
          </a:p>
        </p:txBody>
      </p:sp>
      <p:pic>
        <p:nvPicPr>
          <p:cNvPr id="86021"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71550" y="2060848"/>
            <a:ext cx="7848600" cy="3946525"/>
          </a:xfrm>
        </p:spPr>
      </p:pic>
      <p:sp>
        <p:nvSpPr>
          <p:cNvPr id="86022" name="Text Box 5"/>
          <p:cNvSpPr txBox="1">
            <a:spLocks noChangeArrowheads="1"/>
          </p:cNvSpPr>
          <p:nvPr/>
        </p:nvSpPr>
        <p:spPr bwMode="auto">
          <a:xfrm>
            <a:off x="904875" y="6310313"/>
            <a:ext cx="309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a:t>Source : </a:t>
            </a:r>
            <a:r>
              <a:rPr lang="fr-FR" altLang="fr-FR" sz="800"/>
              <a:t>Cisco system inc, </a:t>
            </a:r>
            <a:r>
              <a:rPr lang="fr-BE" altLang="fr-FR" sz="800"/>
              <a:t>CCNA Exploration 3, </a:t>
            </a:r>
            <a:r>
              <a:rPr lang="fr-FR" altLang="fr-FR" sz="800"/>
              <a:t>chapitre 7.3.1.2</a:t>
            </a:r>
            <a:endParaRPr lang="fr-BE" altLang="fr-FR" sz="80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571</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Configuration d’un AP</a:t>
            </a:r>
            <a:endParaRPr lang="fr-FR" altLang="fr-FR" sz="2800" dirty="0"/>
          </a:p>
        </p:txBody>
      </p:sp>
    </p:spTree>
    <p:extLst>
      <p:ext uri="{BB962C8B-B14F-4D97-AF65-F5344CB8AC3E}">
        <p14:creationId xmlns:p14="http://schemas.microsoft.com/office/powerpoint/2010/main" val="3052284381"/>
      </p:ext>
    </p:extLst>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pPr eaLnBrk="1" hangingPunct="1"/>
            <a:r>
              <a:rPr lang="fr-BE" altLang="fr-FR" dirty="0" smtClean="0"/>
              <a:t>Configuration d’un AP</a:t>
            </a:r>
            <a:endParaRPr lang="fr-FR" altLang="fr-FR" dirty="0" smtClean="0"/>
          </a:p>
        </p:txBody>
      </p:sp>
      <p:sp>
        <p:nvSpPr>
          <p:cNvPr id="87044" name="Rectangle 3"/>
          <p:cNvSpPr>
            <a:spLocks noGrp="1" noChangeArrowheads="1"/>
          </p:cNvSpPr>
          <p:nvPr>
            <p:ph type="body" idx="1"/>
          </p:nvPr>
        </p:nvSpPr>
        <p:spPr>
          <a:xfrm>
            <a:off x="457200" y="1600200"/>
            <a:ext cx="8229600" cy="4997450"/>
          </a:xfrm>
        </p:spPr>
        <p:txBody>
          <a:bodyPr/>
          <a:lstStyle/>
          <a:p>
            <a:pPr eaLnBrk="1" hangingPunct="1">
              <a:lnSpc>
                <a:spcPct val="80000"/>
              </a:lnSpc>
            </a:pPr>
            <a:r>
              <a:rPr lang="fr-FR" altLang="fr-FR" sz="2400" dirty="0" smtClean="0">
                <a:solidFill>
                  <a:schemeClr val="accent6">
                    <a:lumMod val="75000"/>
                  </a:schemeClr>
                </a:solidFill>
              </a:rPr>
              <a:t>Configuration de la sécurité</a:t>
            </a:r>
          </a:p>
          <a:p>
            <a:pPr lvl="1" eaLnBrk="1" hangingPunct="1">
              <a:lnSpc>
                <a:spcPct val="80000"/>
              </a:lnSpc>
            </a:pPr>
            <a:r>
              <a:rPr lang="fr-BE" altLang="fr-FR" sz="2000" dirty="0" smtClean="0">
                <a:solidFill>
                  <a:srgbClr val="0070C0"/>
                </a:solidFill>
              </a:rPr>
              <a:t>Security Mode: WRT300N prend en charge 7 modes de sécurité</a:t>
            </a:r>
          </a:p>
          <a:p>
            <a:pPr lvl="2" eaLnBrk="1" hangingPunct="1">
              <a:lnSpc>
                <a:spcPct val="80000"/>
              </a:lnSpc>
            </a:pPr>
            <a:r>
              <a:rPr lang="fr-BE" altLang="fr-FR" sz="1800" dirty="0" smtClean="0"/>
              <a:t>WEP </a:t>
            </a:r>
          </a:p>
          <a:p>
            <a:pPr lvl="2" eaLnBrk="1" hangingPunct="1">
              <a:lnSpc>
                <a:spcPct val="80000"/>
              </a:lnSpc>
            </a:pPr>
            <a:r>
              <a:rPr lang="fr-BE" altLang="fr-FR" sz="1800" dirty="0" smtClean="0"/>
              <a:t>PSK-</a:t>
            </a:r>
            <a:r>
              <a:rPr lang="fr-BE" altLang="fr-FR" sz="1800" dirty="0" err="1" smtClean="0"/>
              <a:t>Personal</a:t>
            </a:r>
            <a:r>
              <a:rPr lang="fr-BE" altLang="fr-FR" sz="1800" dirty="0" smtClean="0"/>
              <a:t> ou WPA-</a:t>
            </a:r>
            <a:r>
              <a:rPr lang="fr-BE" altLang="fr-FR" sz="1800" dirty="0" err="1" smtClean="0"/>
              <a:t>Personal</a:t>
            </a:r>
            <a:endParaRPr lang="fr-BE" altLang="fr-FR" sz="1800" dirty="0" smtClean="0"/>
          </a:p>
          <a:p>
            <a:pPr lvl="3" eaLnBrk="1" hangingPunct="1">
              <a:lnSpc>
                <a:spcPct val="80000"/>
              </a:lnSpc>
            </a:pPr>
            <a:r>
              <a:rPr lang="fr-BE" altLang="fr-FR" sz="1600" dirty="0" smtClean="0"/>
              <a:t>Aucun serveur AAA (</a:t>
            </a:r>
            <a:r>
              <a:rPr lang="fr-FR" altLang="fr-FR" sz="1600" dirty="0" err="1" smtClean="0"/>
              <a:t>Authentication</a:t>
            </a:r>
            <a:r>
              <a:rPr lang="fr-FR" altLang="fr-FR" sz="1600" dirty="0" smtClean="0"/>
              <a:t> </a:t>
            </a:r>
            <a:r>
              <a:rPr lang="fr-FR" altLang="fr-FR" sz="1600" dirty="0" err="1" smtClean="0"/>
              <a:t>Authorization</a:t>
            </a:r>
            <a:r>
              <a:rPr lang="fr-FR" altLang="fr-FR" sz="1600" dirty="0" smtClean="0"/>
              <a:t> </a:t>
            </a:r>
            <a:r>
              <a:rPr lang="fr-FR" altLang="fr-FR" sz="1600" dirty="0" err="1" smtClean="0"/>
              <a:t>Accounting</a:t>
            </a:r>
            <a:r>
              <a:rPr lang="fr-FR" altLang="fr-FR" sz="1600" dirty="0" smtClean="0"/>
              <a:t>) </a:t>
            </a:r>
            <a:r>
              <a:rPr lang="fr-BE" altLang="fr-FR" sz="1600" dirty="0" smtClean="0"/>
              <a:t>n’est utilisé</a:t>
            </a:r>
          </a:p>
          <a:p>
            <a:pPr lvl="2" eaLnBrk="1" hangingPunct="1">
              <a:lnSpc>
                <a:spcPct val="80000"/>
              </a:lnSpc>
            </a:pPr>
            <a:r>
              <a:rPr lang="fr-BE" altLang="fr-FR" sz="1800" dirty="0" smtClean="0"/>
              <a:t>PSK2-Personal ou WPA2-Personal</a:t>
            </a:r>
          </a:p>
          <a:p>
            <a:pPr lvl="3" eaLnBrk="1" hangingPunct="1">
              <a:lnSpc>
                <a:spcPct val="80000"/>
              </a:lnSpc>
            </a:pPr>
            <a:r>
              <a:rPr lang="fr-BE" altLang="fr-FR" sz="1600" dirty="0" smtClean="0"/>
              <a:t>Aucun serveur AAA n’est utilisé</a:t>
            </a:r>
          </a:p>
          <a:p>
            <a:pPr lvl="2" eaLnBrk="1" hangingPunct="1">
              <a:lnSpc>
                <a:spcPct val="80000"/>
              </a:lnSpc>
            </a:pPr>
            <a:r>
              <a:rPr lang="fr-BE" altLang="fr-FR" sz="1800" dirty="0" smtClean="0"/>
              <a:t>PSK-Enterprise ou WPA-Enterprise</a:t>
            </a:r>
          </a:p>
          <a:p>
            <a:pPr lvl="3" eaLnBrk="1" hangingPunct="1">
              <a:lnSpc>
                <a:spcPct val="80000"/>
              </a:lnSpc>
            </a:pPr>
            <a:r>
              <a:rPr lang="fr-BE" altLang="fr-FR" sz="1600" dirty="0" smtClean="0"/>
              <a:t>Un serveur AAA et une authentification EAP sont utilisés</a:t>
            </a:r>
          </a:p>
          <a:p>
            <a:pPr lvl="2" eaLnBrk="1" hangingPunct="1">
              <a:lnSpc>
                <a:spcPct val="80000"/>
              </a:lnSpc>
            </a:pPr>
            <a:r>
              <a:rPr lang="fr-BE" altLang="fr-FR" sz="1800" dirty="0" smtClean="0"/>
              <a:t>PSK2-Enterprise ou WPA2-Enterprise</a:t>
            </a:r>
          </a:p>
          <a:p>
            <a:pPr lvl="3" eaLnBrk="1" hangingPunct="1">
              <a:lnSpc>
                <a:spcPct val="80000"/>
              </a:lnSpc>
            </a:pPr>
            <a:r>
              <a:rPr lang="fr-BE" altLang="fr-FR" sz="1600" dirty="0" smtClean="0"/>
              <a:t>PSK2 est l’équivalent de WPA2 ou IEEE 802.11i</a:t>
            </a:r>
          </a:p>
          <a:p>
            <a:pPr lvl="3" eaLnBrk="1" hangingPunct="1">
              <a:lnSpc>
                <a:spcPct val="80000"/>
              </a:lnSpc>
            </a:pPr>
            <a:r>
              <a:rPr lang="fr-BE" altLang="fr-FR" sz="1600" dirty="0" smtClean="0"/>
              <a:t>Option à privilégier pour une sécurité optimale</a:t>
            </a:r>
          </a:p>
          <a:p>
            <a:pPr lvl="2" eaLnBrk="1" hangingPunct="1">
              <a:lnSpc>
                <a:spcPct val="80000"/>
              </a:lnSpc>
            </a:pPr>
            <a:r>
              <a:rPr lang="fr-BE" altLang="fr-FR" sz="1800" dirty="0" smtClean="0"/>
              <a:t>RADIUS</a:t>
            </a:r>
          </a:p>
          <a:p>
            <a:pPr lvl="3" eaLnBrk="1" hangingPunct="1">
              <a:lnSpc>
                <a:spcPct val="80000"/>
              </a:lnSpc>
            </a:pPr>
            <a:r>
              <a:rPr lang="fr-BE" altLang="fr-FR" sz="1600" dirty="0" smtClean="0"/>
              <a:t>Permet d’utiliser un serveur RADIUS </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572</a:t>
            </a:fld>
            <a:endParaRPr lang="fr-BE" dirty="0"/>
          </a:p>
        </p:txBody>
      </p:sp>
    </p:spTree>
    <p:extLst>
      <p:ext uri="{BB962C8B-B14F-4D97-AF65-F5344CB8AC3E}">
        <p14:creationId xmlns:p14="http://schemas.microsoft.com/office/powerpoint/2010/main" val="1647352599"/>
      </p:ext>
    </p:extLst>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330325" y="2420640"/>
            <a:ext cx="7632700" cy="3811588"/>
          </a:xfrm>
        </p:spPr>
      </p:pic>
      <p:sp>
        <p:nvSpPr>
          <p:cNvPr id="88069" name="Rectangle 3"/>
          <p:cNvSpPr>
            <a:spLocks noGrp="1" noChangeArrowheads="1"/>
          </p:cNvSpPr>
          <p:nvPr>
            <p:ph type="body" sz="half" idx="1"/>
          </p:nvPr>
        </p:nvSpPr>
        <p:spPr>
          <a:xfrm>
            <a:off x="457200" y="1484784"/>
            <a:ext cx="8229600" cy="2185988"/>
          </a:xfrm>
        </p:spPr>
        <p:txBody>
          <a:bodyPr/>
          <a:lstStyle/>
          <a:p>
            <a:pPr eaLnBrk="1" hangingPunct="1"/>
            <a:r>
              <a:rPr lang="fr-FR" altLang="fr-FR" dirty="0" smtClean="0">
                <a:solidFill>
                  <a:schemeClr val="accent6">
                    <a:lumMod val="75000"/>
                  </a:schemeClr>
                </a:solidFill>
              </a:rPr>
              <a:t>Configuration de la sécurité</a:t>
            </a:r>
          </a:p>
          <a:p>
            <a:pPr lvl="1" eaLnBrk="1" hangingPunct="1"/>
            <a:r>
              <a:rPr lang="fr-BE" altLang="fr-FR" dirty="0" smtClean="0">
                <a:solidFill>
                  <a:srgbClr val="0070C0"/>
                </a:solidFill>
              </a:rPr>
              <a:t>Paramètres de mode </a:t>
            </a:r>
          </a:p>
          <a:p>
            <a:pPr lvl="2" eaLnBrk="1" hangingPunct="1"/>
            <a:endParaRPr lang="fr-FR" altLang="fr-FR" sz="2000" dirty="0" smtClean="0"/>
          </a:p>
        </p:txBody>
      </p:sp>
      <p:sp>
        <p:nvSpPr>
          <p:cNvPr id="88070" name="Text Box 5"/>
          <p:cNvSpPr txBox="1">
            <a:spLocks noChangeArrowheads="1"/>
          </p:cNvSpPr>
          <p:nvPr/>
        </p:nvSpPr>
        <p:spPr bwMode="auto">
          <a:xfrm>
            <a:off x="1330945" y="6165553"/>
            <a:ext cx="309086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a:t>Source : </a:t>
            </a:r>
            <a:r>
              <a:rPr lang="fr-FR" altLang="fr-FR" sz="800"/>
              <a:t>Cisco system inc, </a:t>
            </a:r>
            <a:r>
              <a:rPr lang="fr-BE" altLang="fr-FR" sz="800"/>
              <a:t>CCNA Exploration 3, </a:t>
            </a:r>
            <a:r>
              <a:rPr lang="fr-FR" altLang="fr-FR" sz="800"/>
              <a:t>chapitre 7.3.1.3</a:t>
            </a:r>
            <a:endParaRPr lang="fr-BE" altLang="fr-FR" sz="800"/>
          </a:p>
        </p:txBody>
      </p:sp>
      <p:sp>
        <p:nvSpPr>
          <p:cNvPr id="1196038" name="Rectangle 6"/>
          <p:cNvSpPr>
            <a:spLocks noChangeArrowheads="1"/>
          </p:cNvSpPr>
          <p:nvPr/>
        </p:nvSpPr>
        <p:spPr bwMode="auto">
          <a:xfrm>
            <a:off x="2477120" y="4293890"/>
            <a:ext cx="1081087"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196041" name="Rectangle 9"/>
          <p:cNvSpPr>
            <a:spLocks noChangeArrowheads="1"/>
          </p:cNvSpPr>
          <p:nvPr/>
        </p:nvSpPr>
        <p:spPr bwMode="auto">
          <a:xfrm>
            <a:off x="1469057" y="5013028"/>
            <a:ext cx="2663825"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3" name="Rectangle 6"/>
          <p:cNvSpPr>
            <a:spLocks noChangeArrowheads="1"/>
          </p:cNvSpPr>
          <p:nvPr/>
        </p:nvSpPr>
        <p:spPr bwMode="auto">
          <a:xfrm>
            <a:off x="2477120" y="5517853"/>
            <a:ext cx="1549400" cy="215900"/>
          </a:xfrm>
          <a:prstGeom prst="rect">
            <a:avLst/>
          </a:prstGeom>
          <a:noFill/>
          <a:ln w="28575">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4" name="Line 10"/>
          <p:cNvSpPr>
            <a:spLocks noChangeShapeType="1"/>
          </p:cNvSpPr>
          <p:nvPr/>
        </p:nvSpPr>
        <p:spPr bwMode="auto">
          <a:xfrm flipV="1">
            <a:off x="4032250" y="1988840"/>
            <a:ext cx="2482850" cy="3654425"/>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8079" name="ZoneTexte 1"/>
          <p:cNvSpPr txBox="1">
            <a:spLocks noChangeArrowheads="1"/>
          </p:cNvSpPr>
          <p:nvPr/>
        </p:nvSpPr>
        <p:spPr bwMode="auto">
          <a:xfrm>
            <a:off x="6180138" y="1254125"/>
            <a:ext cx="287813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0070C0"/>
                </a:solidFill>
              </a:rPr>
              <a:t>utilisée pour authentifier le</a:t>
            </a:r>
          </a:p>
          <a:p>
            <a:pPr eaLnBrk="1" hangingPunct="1">
              <a:spcBef>
                <a:spcPct val="0"/>
              </a:spcBef>
              <a:buFontTx/>
              <a:buNone/>
            </a:pPr>
            <a:r>
              <a:rPr lang="fr-FR" altLang="fr-FR" sz="1800">
                <a:solidFill>
                  <a:srgbClr val="0070C0"/>
                </a:solidFill>
              </a:rPr>
              <a:t>point d'accès auprès du </a:t>
            </a:r>
          </a:p>
          <a:p>
            <a:pPr eaLnBrk="1" hangingPunct="1">
              <a:spcBef>
                <a:spcPct val="0"/>
              </a:spcBef>
              <a:buFontTx/>
              <a:buNone/>
            </a:pPr>
            <a:r>
              <a:rPr lang="fr-FR" altLang="fr-FR" sz="1800">
                <a:solidFill>
                  <a:srgbClr val="0070C0"/>
                </a:solidFill>
              </a:rPr>
              <a:t>serveur RADIUS</a:t>
            </a:r>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573</a:t>
            </a:fld>
            <a:endParaRPr lang="fr-BE" dirty="0"/>
          </a:p>
        </p:txBody>
      </p:sp>
      <p:sp>
        <p:nvSpPr>
          <p:cNvPr id="15"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Configuration d’un AP</a:t>
            </a:r>
            <a:endParaRPr lang="fr-FR" altLang="fr-FR" sz="2800" dirty="0"/>
          </a:p>
        </p:txBody>
      </p:sp>
    </p:spTree>
    <p:extLst>
      <p:ext uri="{BB962C8B-B14F-4D97-AF65-F5344CB8AC3E}">
        <p14:creationId xmlns:p14="http://schemas.microsoft.com/office/powerpoint/2010/main" val="1611232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6038"/>
                                        </p:tgtEl>
                                        <p:attrNameLst>
                                          <p:attrName>style.visibility</p:attrName>
                                        </p:attrNameLst>
                                      </p:cBhvr>
                                      <p:to>
                                        <p:strVal val="visible"/>
                                      </p:to>
                                    </p:set>
                                    <p:animEffect transition="in" filter="blinds(horizontal)">
                                      <p:cBhvr>
                                        <p:cTn id="7" dur="500"/>
                                        <p:tgtEl>
                                          <p:spTgt spid="119603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96041"/>
                                        </p:tgtEl>
                                        <p:attrNameLst>
                                          <p:attrName>style.visibility</p:attrName>
                                        </p:attrNameLst>
                                      </p:cBhvr>
                                      <p:to>
                                        <p:strVal val="visible"/>
                                      </p:to>
                                    </p:set>
                                    <p:animEffect transition="in" filter="blinds(horizontal)">
                                      <p:cBhvr>
                                        <p:cTn id="10" dur="500"/>
                                        <p:tgtEl>
                                          <p:spTgt spid="119604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038" grpId="0" animBg="1"/>
      <p:bldP spid="1196041" grpId="0" animBg="1"/>
      <p:bldP spid="13" grpId="0" animBg="1"/>
      <p:bldP spid="14" grpId="0" animBg="1"/>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pPr eaLnBrk="1" hangingPunct="1"/>
            <a:r>
              <a:rPr lang="fr-BE" altLang="fr-FR" smtClean="0"/>
              <a:t>Configuration d’un AP</a:t>
            </a:r>
            <a:endParaRPr lang="fr-FR" altLang="fr-FR" smtClean="0"/>
          </a:p>
        </p:txBody>
      </p:sp>
      <p:sp>
        <p:nvSpPr>
          <p:cNvPr id="89092" name="Rectangle 3"/>
          <p:cNvSpPr>
            <a:spLocks noGrp="1" noChangeArrowheads="1"/>
          </p:cNvSpPr>
          <p:nvPr>
            <p:ph type="body" idx="1"/>
          </p:nvPr>
        </p:nvSpPr>
        <p:spPr/>
        <p:txBody>
          <a:bodyPr/>
          <a:lstStyle/>
          <a:p>
            <a:pPr eaLnBrk="1" hangingPunct="1">
              <a:lnSpc>
                <a:spcPct val="80000"/>
              </a:lnSpc>
            </a:pPr>
            <a:r>
              <a:rPr lang="fr-FR" altLang="fr-FR" dirty="0" smtClean="0">
                <a:solidFill>
                  <a:schemeClr val="accent6">
                    <a:lumMod val="75000"/>
                  </a:schemeClr>
                </a:solidFill>
              </a:rPr>
              <a:t>Configuration de la sécurité</a:t>
            </a:r>
          </a:p>
          <a:p>
            <a:pPr lvl="1" eaLnBrk="1" hangingPunct="1">
              <a:lnSpc>
                <a:spcPct val="80000"/>
              </a:lnSpc>
            </a:pPr>
            <a:r>
              <a:rPr lang="fr-BE" altLang="fr-FR" dirty="0" smtClean="0">
                <a:solidFill>
                  <a:srgbClr val="0070C0"/>
                </a:solidFill>
              </a:rPr>
              <a:t>Paramètres de mode</a:t>
            </a:r>
          </a:p>
          <a:p>
            <a:pPr lvl="2" eaLnBrk="1" hangingPunct="1">
              <a:lnSpc>
                <a:spcPct val="80000"/>
              </a:lnSpc>
            </a:pPr>
            <a:r>
              <a:rPr lang="fr-BE" altLang="fr-FR" dirty="0" smtClean="0"/>
              <a:t>Adresse IP du serveur RADIUS</a:t>
            </a:r>
          </a:p>
          <a:p>
            <a:pPr lvl="2" eaLnBrk="1" hangingPunct="1">
              <a:lnSpc>
                <a:spcPct val="80000"/>
              </a:lnSpc>
            </a:pPr>
            <a:r>
              <a:rPr lang="fr-BE" altLang="fr-FR" dirty="0" smtClean="0"/>
              <a:t>Port du serveur RADIUS (Radius Port) </a:t>
            </a:r>
          </a:p>
          <a:p>
            <a:pPr lvl="3" eaLnBrk="1" hangingPunct="1">
              <a:lnSpc>
                <a:spcPct val="80000"/>
              </a:lnSpc>
            </a:pPr>
            <a:r>
              <a:rPr lang="fr-BE" altLang="fr-FR" dirty="0" smtClean="0"/>
              <a:t>Port utilisé par le serveur RADIUS. La valeur par défaut est de 1812.</a:t>
            </a:r>
          </a:p>
          <a:p>
            <a:pPr lvl="2" eaLnBrk="1" hangingPunct="1">
              <a:lnSpc>
                <a:spcPct val="80000"/>
              </a:lnSpc>
            </a:pPr>
            <a:r>
              <a:rPr lang="fr-BE" altLang="fr-FR" dirty="0" smtClean="0"/>
              <a:t>Chiffrement (</a:t>
            </a:r>
            <a:r>
              <a:rPr lang="fr-BE" altLang="fr-FR" dirty="0" err="1" smtClean="0"/>
              <a:t>Encryption</a:t>
            </a:r>
            <a:r>
              <a:rPr lang="fr-BE" altLang="fr-FR" dirty="0" smtClean="0"/>
              <a:t>) </a:t>
            </a:r>
          </a:p>
          <a:p>
            <a:pPr lvl="3" eaLnBrk="1" hangingPunct="1">
              <a:lnSpc>
                <a:spcPct val="80000"/>
              </a:lnSpc>
            </a:pPr>
            <a:r>
              <a:rPr lang="fr-BE" altLang="fr-FR" dirty="0" smtClean="0"/>
              <a:t>Sélectionnez l’algorithme à utiliser : AES ou TKIP. </a:t>
            </a:r>
          </a:p>
          <a:p>
            <a:pPr lvl="2" eaLnBrk="1" hangingPunct="1">
              <a:lnSpc>
                <a:spcPct val="80000"/>
              </a:lnSpc>
            </a:pPr>
            <a:r>
              <a:rPr lang="fr-BE" altLang="fr-FR" dirty="0" smtClean="0"/>
              <a:t>Clé pré-partagée (</a:t>
            </a:r>
            <a:r>
              <a:rPr lang="fr-BE" altLang="fr-FR" dirty="0" err="1" smtClean="0"/>
              <a:t>Pre-shared</a:t>
            </a:r>
            <a:r>
              <a:rPr lang="fr-BE" altLang="fr-FR" dirty="0" smtClean="0"/>
              <a:t> Key) </a:t>
            </a:r>
          </a:p>
          <a:p>
            <a:pPr lvl="3" eaLnBrk="1" hangingPunct="1">
              <a:lnSpc>
                <a:spcPct val="80000"/>
              </a:lnSpc>
            </a:pPr>
            <a:r>
              <a:rPr lang="fr-BE" altLang="fr-FR" dirty="0" smtClean="0"/>
              <a:t>Clé partagée par le routeur et les autres périphériques du réseau. </a:t>
            </a:r>
          </a:p>
          <a:p>
            <a:pPr lvl="3" eaLnBrk="1" hangingPunct="1">
              <a:lnSpc>
                <a:spcPct val="80000"/>
              </a:lnSpc>
            </a:pPr>
            <a:r>
              <a:rPr lang="fr-BE" altLang="fr-FR" dirty="0" smtClean="0"/>
              <a:t>Elle doit comporter entre 8 et 63 caractères. </a:t>
            </a:r>
          </a:p>
          <a:p>
            <a:pPr lvl="2" eaLnBrk="1" hangingPunct="1">
              <a:lnSpc>
                <a:spcPct val="80000"/>
              </a:lnSpc>
            </a:pPr>
            <a:r>
              <a:rPr lang="fr-BE" altLang="fr-FR" dirty="0" smtClean="0"/>
              <a:t>Renouvellement de clé (Key </a:t>
            </a:r>
            <a:r>
              <a:rPr lang="fr-BE" altLang="fr-FR" dirty="0" err="1" smtClean="0"/>
              <a:t>Renewal</a:t>
            </a:r>
            <a:r>
              <a:rPr lang="fr-BE" altLang="fr-FR" dirty="0" smtClean="0"/>
              <a:t>) </a:t>
            </a:r>
          </a:p>
          <a:p>
            <a:pPr lvl="3" eaLnBrk="1" hangingPunct="1">
              <a:lnSpc>
                <a:spcPct val="80000"/>
              </a:lnSpc>
            </a:pPr>
            <a:r>
              <a:rPr lang="fr-BE" altLang="fr-FR" dirty="0" smtClean="0"/>
              <a:t>Entrez la période de renouvellement de clé pour indiquer au routeur la fréquence de remplacement des clés de chiffrement. </a:t>
            </a:r>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574</a:t>
            </a:fld>
            <a:endParaRPr lang="fr-BE" dirty="0"/>
          </a:p>
        </p:txBody>
      </p:sp>
    </p:spTree>
    <p:extLst>
      <p:ext uri="{BB962C8B-B14F-4D97-AF65-F5344CB8AC3E}">
        <p14:creationId xmlns:p14="http://schemas.microsoft.com/office/powerpoint/2010/main" val="1924213411"/>
      </p:ext>
    </p:extLst>
  </p:cSld>
  <p:clrMapOvr>
    <a:masterClrMapping/>
  </p:clrMapOvr>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pPr eaLnBrk="1" hangingPunct="1"/>
            <a:r>
              <a:rPr lang="fr-BE" altLang="fr-FR" dirty="0" smtClean="0"/>
              <a:t>Configuration d’un client WLAN</a:t>
            </a:r>
            <a:endParaRPr lang="fr-FR" altLang="fr-FR" dirty="0" smtClean="0"/>
          </a:p>
        </p:txBody>
      </p:sp>
      <p:sp>
        <p:nvSpPr>
          <p:cNvPr id="90116" name="Rectangle 3"/>
          <p:cNvSpPr>
            <a:spLocks noGrp="1" noChangeArrowheads="1"/>
          </p:cNvSpPr>
          <p:nvPr>
            <p:ph type="body" idx="1"/>
          </p:nvPr>
        </p:nvSpPr>
        <p:spPr/>
        <p:txBody>
          <a:bodyPr/>
          <a:lstStyle/>
          <a:p>
            <a:pPr eaLnBrk="1" hangingPunct="1">
              <a:lnSpc>
                <a:spcPct val="90000"/>
              </a:lnSpc>
            </a:pPr>
            <a:r>
              <a:rPr lang="fr-FR" altLang="fr-FR" sz="2400" dirty="0" smtClean="0">
                <a:solidFill>
                  <a:schemeClr val="accent6">
                    <a:lumMod val="75000"/>
                  </a:schemeClr>
                </a:solidFill>
              </a:rPr>
              <a:t>Recherche de SSID</a:t>
            </a:r>
          </a:p>
          <a:p>
            <a:pPr lvl="1" eaLnBrk="1" hangingPunct="1">
              <a:lnSpc>
                <a:spcPct val="90000"/>
              </a:lnSpc>
            </a:pPr>
            <a:r>
              <a:rPr lang="fr-BE" altLang="fr-FR" sz="2000" dirty="0" smtClean="0">
                <a:solidFill>
                  <a:srgbClr val="0070C0"/>
                </a:solidFill>
              </a:rPr>
              <a:t>Des utilitaires client sont disponibles avec les OS utilisés ou fournis avec les cartes sans fil</a:t>
            </a:r>
          </a:p>
          <a:p>
            <a:pPr lvl="2" eaLnBrk="1" hangingPunct="1">
              <a:lnSpc>
                <a:spcPct val="90000"/>
              </a:lnSpc>
            </a:pPr>
            <a:r>
              <a:rPr lang="fr-BE" altLang="fr-FR" sz="1800" dirty="0" smtClean="0"/>
              <a:t>Ils permettent d’afficher les réseaux sans fil que la carte réseau sans fil a réussi à détecter.</a:t>
            </a:r>
          </a:p>
          <a:p>
            <a:pPr lvl="2" eaLnBrk="1" hangingPunct="1">
              <a:lnSpc>
                <a:spcPct val="90000"/>
              </a:lnSpc>
            </a:pPr>
            <a:r>
              <a:rPr lang="fr-BE" altLang="fr-FR" sz="1800" dirty="0" smtClean="0"/>
              <a:t>Ils permettent d’entrer le SSID manuellement dans le cas où celui-ci n’est pas diffusé par l’AP</a:t>
            </a:r>
          </a:p>
          <a:p>
            <a:pPr eaLnBrk="1" hangingPunct="1">
              <a:lnSpc>
                <a:spcPct val="90000"/>
              </a:lnSpc>
            </a:pPr>
            <a:r>
              <a:rPr lang="fr-BE" altLang="fr-FR" sz="2400" dirty="0" smtClean="0">
                <a:solidFill>
                  <a:schemeClr val="accent6">
                    <a:lumMod val="75000"/>
                  </a:schemeClr>
                </a:solidFill>
              </a:rPr>
              <a:t>Sélection du protocole de sécurité sans fil</a:t>
            </a:r>
          </a:p>
          <a:p>
            <a:pPr lvl="1" eaLnBrk="1" hangingPunct="1">
              <a:lnSpc>
                <a:spcPct val="90000"/>
              </a:lnSpc>
            </a:pPr>
            <a:r>
              <a:rPr lang="fr-BE" altLang="fr-FR" sz="2000" dirty="0" smtClean="0">
                <a:solidFill>
                  <a:srgbClr val="0070C0"/>
                </a:solidFill>
              </a:rPr>
              <a:t>Faire correspondre la configuration de votre client avec les paramètres du point d’accès</a:t>
            </a:r>
          </a:p>
          <a:p>
            <a:pPr lvl="2" eaLnBrk="1" hangingPunct="1">
              <a:lnSpc>
                <a:spcPct val="90000"/>
              </a:lnSpc>
            </a:pPr>
            <a:r>
              <a:rPr lang="fr-BE" altLang="fr-FR" sz="1800" dirty="0" smtClean="0"/>
              <a:t>Possible d’enregistrer plusieurs profils pour se connecter rapidement à différents WLAN.</a:t>
            </a:r>
            <a:endParaRPr lang="fr-FR" altLang="fr-FR" sz="18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575</a:t>
            </a:fld>
            <a:endParaRPr lang="fr-BE" dirty="0"/>
          </a:p>
        </p:txBody>
      </p:sp>
    </p:spTree>
    <p:extLst>
      <p:ext uri="{BB962C8B-B14F-4D97-AF65-F5344CB8AC3E}">
        <p14:creationId xmlns:p14="http://schemas.microsoft.com/office/powerpoint/2010/main" val="2286835727"/>
      </p:ext>
    </p:extLst>
  </p:cSld>
  <p:clrMapOvr>
    <a:masterClrMapping/>
  </p:clrMapOvr>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47833" y="2060723"/>
            <a:ext cx="3259030" cy="3960565"/>
          </a:xfrm>
        </p:spPr>
      </p:pic>
      <p:sp>
        <p:nvSpPr>
          <p:cNvPr id="91141" name="Rectangle 4"/>
          <p:cNvSpPr>
            <a:spLocks noGrp="1" noChangeArrowheads="1"/>
          </p:cNvSpPr>
          <p:nvPr>
            <p:ph type="body" sz="half" idx="1"/>
          </p:nvPr>
        </p:nvSpPr>
        <p:spPr>
          <a:xfrm>
            <a:off x="457200" y="1600200"/>
            <a:ext cx="8229600" cy="820738"/>
          </a:xfrm>
        </p:spPr>
        <p:txBody>
          <a:bodyPr/>
          <a:lstStyle/>
          <a:p>
            <a:pPr eaLnBrk="1" hangingPunct="1"/>
            <a:r>
              <a:rPr lang="fr-BE" altLang="fr-FR" dirty="0" smtClean="0">
                <a:solidFill>
                  <a:schemeClr val="accent6">
                    <a:lumMod val="75000"/>
                  </a:schemeClr>
                </a:solidFill>
              </a:rPr>
              <a:t>Sélection du protocole de sécurité sans fil</a:t>
            </a:r>
          </a:p>
          <a:p>
            <a:pPr eaLnBrk="1" hangingPunct="1"/>
            <a:endParaRPr lang="fr-FR" altLang="fr-FR" sz="2800" dirty="0" smtClean="0"/>
          </a:p>
        </p:txBody>
      </p:sp>
      <p:sp>
        <p:nvSpPr>
          <p:cNvPr id="1200133" name="Text Box 5"/>
          <p:cNvSpPr txBox="1">
            <a:spLocks noChangeArrowheads="1"/>
          </p:cNvSpPr>
          <p:nvPr/>
        </p:nvSpPr>
        <p:spPr bwMode="auto">
          <a:xfrm>
            <a:off x="4716463" y="2492523"/>
            <a:ext cx="407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dirty="0">
                <a:solidFill>
                  <a:srgbClr val="FF0000"/>
                </a:solidFill>
              </a:rPr>
              <a:t>Entrez le SSID du réseau local sans fil</a:t>
            </a:r>
            <a:endParaRPr lang="fr-FR" altLang="fr-FR" sz="1800" dirty="0">
              <a:solidFill>
                <a:srgbClr val="FF0000"/>
              </a:solidFill>
            </a:endParaRPr>
          </a:p>
        </p:txBody>
      </p:sp>
      <p:sp>
        <p:nvSpPr>
          <p:cNvPr id="1200134" name="Line 6"/>
          <p:cNvSpPr>
            <a:spLocks noChangeShapeType="1"/>
          </p:cNvSpPr>
          <p:nvPr/>
        </p:nvSpPr>
        <p:spPr bwMode="auto">
          <a:xfrm flipV="1">
            <a:off x="3851275" y="2636986"/>
            <a:ext cx="792163" cy="1444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200135" name="Text Box 7"/>
          <p:cNvSpPr txBox="1">
            <a:spLocks noChangeArrowheads="1"/>
          </p:cNvSpPr>
          <p:nvPr/>
        </p:nvSpPr>
        <p:spPr bwMode="auto">
          <a:xfrm>
            <a:off x="4580954" y="3141811"/>
            <a:ext cx="452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Sélectionnez la méthode d’authentification </a:t>
            </a:r>
          </a:p>
        </p:txBody>
      </p:sp>
      <p:sp>
        <p:nvSpPr>
          <p:cNvPr id="1200136" name="Rectangle 8"/>
          <p:cNvSpPr>
            <a:spLocks noChangeArrowheads="1"/>
          </p:cNvSpPr>
          <p:nvPr/>
        </p:nvSpPr>
        <p:spPr bwMode="auto">
          <a:xfrm>
            <a:off x="2348557" y="3357711"/>
            <a:ext cx="1511300"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200137" name="Line 9"/>
          <p:cNvSpPr>
            <a:spLocks noChangeShapeType="1"/>
          </p:cNvSpPr>
          <p:nvPr/>
        </p:nvSpPr>
        <p:spPr bwMode="auto">
          <a:xfrm flipV="1">
            <a:off x="3851275" y="3284984"/>
            <a:ext cx="720725" cy="2159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200138" name="Text Box 10"/>
          <p:cNvSpPr txBox="1">
            <a:spLocks noChangeArrowheads="1"/>
          </p:cNvSpPr>
          <p:nvPr/>
        </p:nvSpPr>
        <p:spPr bwMode="auto">
          <a:xfrm>
            <a:off x="4517082" y="3933973"/>
            <a:ext cx="394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Sélectionnez la méthode de cryptage</a:t>
            </a:r>
          </a:p>
        </p:txBody>
      </p:sp>
      <p:sp>
        <p:nvSpPr>
          <p:cNvPr id="1200139" name="Rectangle 11"/>
          <p:cNvSpPr>
            <a:spLocks noChangeArrowheads="1"/>
          </p:cNvSpPr>
          <p:nvPr/>
        </p:nvSpPr>
        <p:spPr bwMode="auto">
          <a:xfrm>
            <a:off x="2268538" y="3573016"/>
            <a:ext cx="1511300"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200140" name="Line 12"/>
          <p:cNvSpPr>
            <a:spLocks noChangeShapeType="1"/>
          </p:cNvSpPr>
          <p:nvPr/>
        </p:nvSpPr>
        <p:spPr bwMode="auto">
          <a:xfrm>
            <a:off x="3852292" y="3860948"/>
            <a:ext cx="647700" cy="2159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1150" name="Text Box 13"/>
          <p:cNvSpPr txBox="1">
            <a:spLocks noChangeArrowheads="1"/>
          </p:cNvSpPr>
          <p:nvPr/>
        </p:nvSpPr>
        <p:spPr bwMode="auto">
          <a:xfrm>
            <a:off x="833066" y="5949280"/>
            <a:ext cx="309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a:t>
            </a:r>
            <a:r>
              <a:rPr lang="fr-FR" altLang="fr-FR" sz="800" dirty="0"/>
              <a:t>Cisco system </a:t>
            </a:r>
            <a:r>
              <a:rPr lang="fr-FR" altLang="fr-FR" sz="800" dirty="0" err="1"/>
              <a:t>inc</a:t>
            </a:r>
            <a:r>
              <a:rPr lang="fr-FR" altLang="fr-FR" sz="800" dirty="0"/>
              <a:t>, </a:t>
            </a:r>
            <a:r>
              <a:rPr lang="fr-BE" altLang="fr-FR" sz="800" dirty="0"/>
              <a:t>CCNA Exploration 3, </a:t>
            </a:r>
            <a:r>
              <a:rPr lang="fr-FR" altLang="fr-FR" sz="800" dirty="0"/>
              <a:t>chapitre 7.3.2.2</a:t>
            </a:r>
            <a:endParaRPr lang="fr-BE" altLang="fr-FR" sz="800" dirty="0"/>
          </a:p>
        </p:txBody>
      </p:sp>
      <p:sp>
        <p:nvSpPr>
          <p:cNvPr id="1200142" name="Text Box 14"/>
          <p:cNvSpPr txBox="1">
            <a:spLocks noChangeArrowheads="1"/>
          </p:cNvSpPr>
          <p:nvPr/>
        </p:nvSpPr>
        <p:spPr bwMode="auto">
          <a:xfrm>
            <a:off x="4465638" y="4718198"/>
            <a:ext cx="351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a:solidFill>
                  <a:srgbClr val="FF0000"/>
                </a:solidFill>
              </a:rPr>
              <a:t>Entrez et confirmez la clé réseau</a:t>
            </a:r>
            <a:endParaRPr lang="fr-FR" altLang="fr-FR" sz="1800">
              <a:solidFill>
                <a:srgbClr val="FF0000"/>
              </a:solidFill>
            </a:endParaRPr>
          </a:p>
        </p:txBody>
      </p:sp>
      <p:sp>
        <p:nvSpPr>
          <p:cNvPr id="1200143" name="Rectangle 15"/>
          <p:cNvSpPr>
            <a:spLocks noChangeArrowheads="1"/>
          </p:cNvSpPr>
          <p:nvPr/>
        </p:nvSpPr>
        <p:spPr bwMode="auto">
          <a:xfrm>
            <a:off x="2051050" y="3861048"/>
            <a:ext cx="1728788" cy="5032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200144" name="Line 16"/>
          <p:cNvSpPr>
            <a:spLocks noChangeShapeType="1"/>
          </p:cNvSpPr>
          <p:nvPr/>
        </p:nvSpPr>
        <p:spPr bwMode="auto">
          <a:xfrm>
            <a:off x="3830637" y="4222898"/>
            <a:ext cx="741363" cy="50323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200145" name="Rectangle 17"/>
          <p:cNvSpPr>
            <a:spLocks noChangeArrowheads="1"/>
          </p:cNvSpPr>
          <p:nvPr/>
        </p:nvSpPr>
        <p:spPr bwMode="auto">
          <a:xfrm>
            <a:off x="2156619" y="2636986"/>
            <a:ext cx="1694656" cy="2889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576</a:t>
            </a:fld>
            <a:endParaRPr lang="fr-BE" dirty="0"/>
          </a:p>
        </p:txBody>
      </p:sp>
      <p:sp>
        <p:nvSpPr>
          <p:cNvPr id="20"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Configuration d’un client WLAN</a:t>
            </a:r>
            <a:endParaRPr lang="fr-FR" altLang="fr-FR" sz="2800" dirty="0"/>
          </a:p>
        </p:txBody>
      </p:sp>
    </p:spTree>
    <p:extLst>
      <p:ext uri="{BB962C8B-B14F-4D97-AF65-F5344CB8AC3E}">
        <p14:creationId xmlns:p14="http://schemas.microsoft.com/office/powerpoint/2010/main" val="1800018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0145"/>
                                        </p:tgtEl>
                                        <p:attrNameLst>
                                          <p:attrName>style.visibility</p:attrName>
                                        </p:attrNameLst>
                                      </p:cBhvr>
                                      <p:to>
                                        <p:strVal val="visible"/>
                                      </p:to>
                                    </p:set>
                                    <p:animEffect transition="in" filter="blinds(horizontal)">
                                      <p:cBhvr>
                                        <p:cTn id="7" dur="500"/>
                                        <p:tgtEl>
                                          <p:spTgt spid="120014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00134"/>
                                        </p:tgtEl>
                                        <p:attrNameLst>
                                          <p:attrName>style.visibility</p:attrName>
                                        </p:attrNameLst>
                                      </p:cBhvr>
                                      <p:to>
                                        <p:strVal val="visible"/>
                                      </p:to>
                                    </p:set>
                                    <p:animEffect transition="in" filter="blinds(horizontal)">
                                      <p:cBhvr>
                                        <p:cTn id="10" dur="500"/>
                                        <p:tgtEl>
                                          <p:spTgt spid="120013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00133"/>
                                        </p:tgtEl>
                                        <p:attrNameLst>
                                          <p:attrName>style.visibility</p:attrName>
                                        </p:attrNameLst>
                                      </p:cBhvr>
                                      <p:to>
                                        <p:strVal val="visible"/>
                                      </p:to>
                                    </p:set>
                                    <p:animEffect transition="in" filter="blinds(horizontal)">
                                      <p:cBhvr>
                                        <p:cTn id="13" dur="500"/>
                                        <p:tgtEl>
                                          <p:spTgt spid="120013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00136"/>
                                        </p:tgtEl>
                                        <p:attrNameLst>
                                          <p:attrName>style.visibility</p:attrName>
                                        </p:attrNameLst>
                                      </p:cBhvr>
                                      <p:to>
                                        <p:strVal val="visible"/>
                                      </p:to>
                                    </p:set>
                                    <p:animEffect transition="in" filter="blinds(horizontal)">
                                      <p:cBhvr>
                                        <p:cTn id="18" dur="500"/>
                                        <p:tgtEl>
                                          <p:spTgt spid="120013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00137"/>
                                        </p:tgtEl>
                                        <p:attrNameLst>
                                          <p:attrName>style.visibility</p:attrName>
                                        </p:attrNameLst>
                                      </p:cBhvr>
                                      <p:to>
                                        <p:strVal val="visible"/>
                                      </p:to>
                                    </p:set>
                                    <p:animEffect transition="in" filter="blinds(horizontal)">
                                      <p:cBhvr>
                                        <p:cTn id="21" dur="500"/>
                                        <p:tgtEl>
                                          <p:spTgt spid="120013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00135"/>
                                        </p:tgtEl>
                                        <p:attrNameLst>
                                          <p:attrName>style.visibility</p:attrName>
                                        </p:attrNameLst>
                                      </p:cBhvr>
                                      <p:to>
                                        <p:strVal val="visible"/>
                                      </p:to>
                                    </p:set>
                                    <p:animEffect transition="in" filter="blinds(horizontal)">
                                      <p:cBhvr>
                                        <p:cTn id="24" dur="500"/>
                                        <p:tgtEl>
                                          <p:spTgt spid="120013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200140"/>
                                        </p:tgtEl>
                                        <p:attrNameLst>
                                          <p:attrName>style.visibility</p:attrName>
                                        </p:attrNameLst>
                                      </p:cBhvr>
                                      <p:to>
                                        <p:strVal val="visible"/>
                                      </p:to>
                                    </p:set>
                                    <p:animEffect transition="in" filter="blinds(horizontal)">
                                      <p:cBhvr>
                                        <p:cTn id="29" dur="500"/>
                                        <p:tgtEl>
                                          <p:spTgt spid="120014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00139"/>
                                        </p:tgtEl>
                                        <p:attrNameLst>
                                          <p:attrName>style.visibility</p:attrName>
                                        </p:attrNameLst>
                                      </p:cBhvr>
                                      <p:to>
                                        <p:strVal val="visible"/>
                                      </p:to>
                                    </p:set>
                                    <p:animEffect transition="in" filter="blinds(horizontal)">
                                      <p:cBhvr>
                                        <p:cTn id="32" dur="500"/>
                                        <p:tgtEl>
                                          <p:spTgt spid="120013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00138"/>
                                        </p:tgtEl>
                                        <p:attrNameLst>
                                          <p:attrName>style.visibility</p:attrName>
                                        </p:attrNameLst>
                                      </p:cBhvr>
                                      <p:to>
                                        <p:strVal val="visible"/>
                                      </p:to>
                                    </p:set>
                                    <p:animEffect transition="in" filter="blinds(horizontal)">
                                      <p:cBhvr>
                                        <p:cTn id="35" dur="500"/>
                                        <p:tgtEl>
                                          <p:spTgt spid="120013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200143"/>
                                        </p:tgtEl>
                                        <p:attrNameLst>
                                          <p:attrName>style.visibility</p:attrName>
                                        </p:attrNameLst>
                                      </p:cBhvr>
                                      <p:to>
                                        <p:strVal val="visible"/>
                                      </p:to>
                                    </p:set>
                                    <p:animEffect transition="in" filter="blinds(horizontal)">
                                      <p:cBhvr>
                                        <p:cTn id="40" dur="500"/>
                                        <p:tgtEl>
                                          <p:spTgt spid="120014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200144"/>
                                        </p:tgtEl>
                                        <p:attrNameLst>
                                          <p:attrName>style.visibility</p:attrName>
                                        </p:attrNameLst>
                                      </p:cBhvr>
                                      <p:to>
                                        <p:strVal val="visible"/>
                                      </p:to>
                                    </p:set>
                                    <p:animEffect transition="in" filter="blinds(horizontal)">
                                      <p:cBhvr>
                                        <p:cTn id="43" dur="500"/>
                                        <p:tgtEl>
                                          <p:spTgt spid="120014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200142"/>
                                        </p:tgtEl>
                                        <p:attrNameLst>
                                          <p:attrName>style.visibility</p:attrName>
                                        </p:attrNameLst>
                                      </p:cBhvr>
                                      <p:to>
                                        <p:strVal val="visible"/>
                                      </p:to>
                                    </p:set>
                                    <p:animEffect transition="in" filter="blinds(horizontal)">
                                      <p:cBhvr>
                                        <p:cTn id="46" dur="500"/>
                                        <p:tgtEl>
                                          <p:spTgt spid="1200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0133" grpId="0"/>
      <p:bldP spid="1200134" grpId="0" animBg="1"/>
      <p:bldP spid="1200135" grpId="0"/>
      <p:bldP spid="1200136" grpId="0" animBg="1"/>
      <p:bldP spid="1200137" grpId="0" animBg="1"/>
      <p:bldP spid="1200138" grpId="0"/>
      <p:bldP spid="1200139" grpId="0" animBg="1"/>
      <p:bldP spid="1200140" grpId="0" animBg="1"/>
      <p:bldP spid="1200142" grpId="0"/>
      <p:bldP spid="1200143" grpId="0" animBg="1"/>
      <p:bldP spid="1200144" grpId="0" animBg="1"/>
      <p:bldP spid="1200145" grpId="0" animBg="1"/>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4"/>
          <p:cNvSpPr>
            <a:spLocks noGrp="1" noChangeArrowheads="1"/>
          </p:cNvSpPr>
          <p:nvPr>
            <p:ph type="body" sz="half" idx="1"/>
          </p:nvPr>
        </p:nvSpPr>
        <p:spPr>
          <a:xfrm>
            <a:off x="457200" y="1600200"/>
            <a:ext cx="8229600" cy="965200"/>
          </a:xfrm>
        </p:spPr>
        <p:txBody>
          <a:bodyPr/>
          <a:lstStyle/>
          <a:p>
            <a:pPr eaLnBrk="1" hangingPunct="1">
              <a:lnSpc>
                <a:spcPct val="80000"/>
              </a:lnSpc>
            </a:pPr>
            <a:r>
              <a:rPr lang="fr-BE" altLang="fr-FR" sz="2400" dirty="0" smtClean="0">
                <a:solidFill>
                  <a:schemeClr val="accent6">
                    <a:lumMod val="75000"/>
                  </a:schemeClr>
                </a:solidFill>
              </a:rPr>
              <a:t>Exemple d’autres paramètres à configurer</a:t>
            </a:r>
          </a:p>
        </p:txBody>
      </p:sp>
      <p:sp>
        <p:nvSpPr>
          <p:cNvPr id="2" name="Espace réservé du contenu 1"/>
          <p:cNvSpPr>
            <a:spLocks noGrp="1"/>
          </p:cNvSpPr>
          <p:nvPr>
            <p:ph sz="half" idx="2"/>
          </p:nvPr>
        </p:nvSpPr>
        <p:spPr/>
        <p:txBody>
          <a:bodyPr/>
          <a:lstStyle/>
          <a:p>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988840"/>
            <a:ext cx="5904656" cy="4160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577</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Résolution de problèmes</a:t>
            </a:r>
            <a:endParaRPr lang="fr-FR" altLang="fr-FR" sz="2800" dirty="0"/>
          </a:p>
        </p:txBody>
      </p:sp>
    </p:spTree>
    <p:extLst>
      <p:ext uri="{BB962C8B-B14F-4D97-AF65-F5344CB8AC3E}">
        <p14:creationId xmlns:p14="http://schemas.microsoft.com/office/powerpoint/2010/main" val="1545238516"/>
      </p:ext>
    </p:extLst>
  </p:cSld>
  <p:clrMapOvr>
    <a:masterClrMapping/>
  </p:clrMapOvr>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p:txBody>
          <a:bodyPr/>
          <a:lstStyle/>
          <a:p>
            <a:pPr eaLnBrk="1" hangingPunct="1"/>
            <a:r>
              <a:rPr lang="fr-BE" altLang="fr-FR" smtClean="0"/>
              <a:t>Description des champs</a:t>
            </a:r>
            <a:endParaRPr lang="fr-FR" altLang="fr-FR" smtClean="0"/>
          </a:p>
        </p:txBody>
      </p:sp>
      <p:sp>
        <p:nvSpPr>
          <p:cNvPr id="93188" name="Rectangle 3"/>
          <p:cNvSpPr>
            <a:spLocks noGrp="1" noChangeArrowheads="1"/>
          </p:cNvSpPr>
          <p:nvPr>
            <p:ph type="body" idx="1"/>
          </p:nvPr>
        </p:nvSpPr>
        <p:spPr/>
        <p:txBody>
          <a:bodyPr/>
          <a:lstStyle/>
          <a:p>
            <a:pPr eaLnBrk="1" hangingPunct="1">
              <a:lnSpc>
                <a:spcPct val="80000"/>
              </a:lnSpc>
            </a:pPr>
            <a:r>
              <a:rPr lang="fr-FR" altLang="fr-FR" sz="2400" dirty="0" smtClean="0">
                <a:solidFill>
                  <a:schemeClr val="accent6">
                    <a:lumMod val="75000"/>
                  </a:schemeClr>
                </a:solidFill>
              </a:rPr>
              <a:t>Authentification type</a:t>
            </a:r>
          </a:p>
          <a:p>
            <a:pPr lvl="1">
              <a:lnSpc>
                <a:spcPct val="80000"/>
              </a:lnSpc>
            </a:pPr>
            <a:r>
              <a:rPr lang="fr-FR" altLang="fr-FR" sz="2000" dirty="0" smtClean="0"/>
              <a:t>auto</a:t>
            </a:r>
          </a:p>
          <a:p>
            <a:pPr lvl="1">
              <a:lnSpc>
                <a:spcPct val="80000"/>
              </a:lnSpc>
            </a:pPr>
            <a:r>
              <a:rPr lang="fr-FR" altLang="fr-FR" sz="2000" dirty="0" err="1" smtClean="0"/>
              <a:t>shared</a:t>
            </a:r>
            <a:r>
              <a:rPr lang="fr-FR" altLang="fr-FR" sz="2000" dirty="0" smtClean="0"/>
              <a:t> keys (authentification avec clé)</a:t>
            </a:r>
          </a:p>
          <a:p>
            <a:pPr lvl="1">
              <a:lnSpc>
                <a:spcPct val="80000"/>
              </a:lnSpc>
            </a:pPr>
            <a:r>
              <a:rPr lang="fr-FR" altLang="fr-FR" sz="2000" dirty="0" smtClean="0"/>
              <a:t>open keys (authentification sans clé)</a:t>
            </a:r>
          </a:p>
          <a:p>
            <a:pPr eaLnBrk="1" hangingPunct="1">
              <a:lnSpc>
                <a:spcPct val="80000"/>
              </a:lnSpc>
            </a:pPr>
            <a:r>
              <a:rPr lang="fr-FR" altLang="fr-FR" sz="2400" dirty="0" smtClean="0">
                <a:solidFill>
                  <a:schemeClr val="accent6">
                    <a:lumMod val="75000"/>
                  </a:schemeClr>
                </a:solidFill>
              </a:rPr>
              <a:t>Transmission rates</a:t>
            </a:r>
          </a:p>
          <a:p>
            <a:pPr lvl="1">
              <a:lnSpc>
                <a:spcPct val="80000"/>
              </a:lnSpc>
            </a:pPr>
            <a:r>
              <a:rPr lang="fr-FR" altLang="fr-FR" sz="2000" dirty="0" smtClean="0"/>
              <a:t>Permet de choisir entre 1 et 54 Mbps</a:t>
            </a:r>
          </a:p>
          <a:p>
            <a:pPr lvl="1">
              <a:lnSpc>
                <a:spcPct val="80000"/>
              </a:lnSpc>
            </a:pPr>
            <a:r>
              <a:rPr lang="fr-BE" altLang="fr-FR" sz="2000" dirty="0" smtClean="0"/>
              <a:t>Auto </a:t>
            </a:r>
            <a:r>
              <a:rPr lang="fr-BE" altLang="fr-FR" sz="2000" dirty="0" smtClean="0">
                <a:sym typeface="Wingdings" pitchFamily="2" charset="2"/>
              </a:rPr>
              <a:t> sélection automatique de la vitesse la plus rapide.</a:t>
            </a:r>
            <a:endParaRPr lang="fr-FR" altLang="fr-FR" sz="2000" dirty="0" smtClean="0"/>
          </a:p>
          <a:p>
            <a:pPr eaLnBrk="1" hangingPunct="1">
              <a:lnSpc>
                <a:spcPct val="80000"/>
              </a:lnSpc>
            </a:pPr>
            <a:r>
              <a:rPr lang="fr-BE" altLang="fr-FR" sz="2400" dirty="0" smtClean="0">
                <a:solidFill>
                  <a:schemeClr val="accent6">
                    <a:lumMod val="75000"/>
                  </a:schemeClr>
                </a:solidFill>
              </a:rPr>
              <a:t>CTS protection mode</a:t>
            </a:r>
          </a:p>
          <a:p>
            <a:pPr lvl="1">
              <a:lnSpc>
                <a:spcPct val="80000"/>
              </a:lnSpc>
            </a:pPr>
            <a:r>
              <a:rPr lang="fr-BE" altLang="fr-FR" sz="2000" dirty="0" smtClean="0"/>
              <a:t>Permet de se protéger contre l'envoi de NAV trop long</a:t>
            </a:r>
          </a:p>
          <a:p>
            <a:pPr eaLnBrk="1" hangingPunct="1">
              <a:lnSpc>
                <a:spcPct val="80000"/>
              </a:lnSpc>
            </a:pPr>
            <a:r>
              <a:rPr lang="fr-BE" altLang="fr-FR" sz="2400" dirty="0" smtClean="0">
                <a:solidFill>
                  <a:schemeClr val="accent6">
                    <a:lumMod val="75000"/>
                  </a:schemeClr>
                </a:solidFill>
              </a:rPr>
              <a:t>Basic rates</a:t>
            </a:r>
          </a:p>
          <a:p>
            <a:pPr lvl="1">
              <a:lnSpc>
                <a:spcPct val="80000"/>
              </a:lnSpc>
            </a:pPr>
            <a:r>
              <a:rPr lang="fr-FR" altLang="fr-FR" sz="2000" dirty="0" smtClean="0"/>
              <a:t>Permet de sélectionner un ensemble de débits suivant le mode (</a:t>
            </a:r>
            <a:r>
              <a:rPr lang="fr-FR" altLang="fr-FR" sz="2000" dirty="0" err="1" smtClean="0"/>
              <a:t>wireless</a:t>
            </a:r>
            <a:r>
              <a:rPr lang="fr-FR" altLang="fr-FR" sz="2000" dirty="0" smtClean="0"/>
              <a:t> mode) choisi.</a:t>
            </a:r>
          </a:p>
          <a:p>
            <a:pPr lvl="1">
              <a:lnSpc>
                <a:spcPct val="80000"/>
              </a:lnSpc>
            </a:pPr>
            <a:r>
              <a:rPr lang="fr-FR" altLang="fr-FR" sz="2000" dirty="0" smtClean="0"/>
              <a:t>La valeur "Default" assure un maximum de compatibilité quelque soit le débit des hôtes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578</a:t>
            </a:fld>
            <a:endParaRPr lang="fr-BE" dirty="0"/>
          </a:p>
        </p:txBody>
      </p:sp>
    </p:spTree>
    <p:extLst>
      <p:ext uri="{BB962C8B-B14F-4D97-AF65-F5344CB8AC3E}">
        <p14:creationId xmlns:p14="http://schemas.microsoft.com/office/powerpoint/2010/main" val="1140539569"/>
      </p:ext>
    </p:extLst>
  </p:cSld>
  <p:clrMapOvr>
    <a:masterClrMapping/>
  </p:clrMapOvr>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eaLnBrk="1" hangingPunct="1"/>
            <a:r>
              <a:rPr lang="fr-BE" altLang="fr-FR" smtClean="0"/>
              <a:t>Description des champs</a:t>
            </a:r>
            <a:endParaRPr lang="fr-FR" altLang="fr-FR" smtClean="0"/>
          </a:p>
        </p:txBody>
      </p:sp>
      <p:sp>
        <p:nvSpPr>
          <p:cNvPr id="94212" name="Rectangle 3"/>
          <p:cNvSpPr>
            <a:spLocks noGrp="1" noChangeArrowheads="1"/>
          </p:cNvSpPr>
          <p:nvPr>
            <p:ph type="body" idx="1"/>
          </p:nvPr>
        </p:nvSpPr>
        <p:spPr>
          <a:xfrm>
            <a:off x="457200" y="1600200"/>
            <a:ext cx="8229600" cy="4852988"/>
          </a:xfrm>
        </p:spPr>
        <p:txBody>
          <a:bodyPr/>
          <a:lstStyle/>
          <a:p>
            <a:pPr eaLnBrk="1" hangingPunct="1">
              <a:lnSpc>
                <a:spcPct val="80000"/>
              </a:lnSpc>
            </a:pPr>
            <a:r>
              <a:rPr lang="fr-BE" altLang="fr-FR" dirty="0" err="1" smtClean="0">
                <a:solidFill>
                  <a:schemeClr val="accent6">
                    <a:lumMod val="75000"/>
                  </a:schemeClr>
                </a:solidFill>
              </a:rPr>
              <a:t>Antenna</a:t>
            </a:r>
            <a:r>
              <a:rPr lang="fr-BE" altLang="fr-FR" dirty="0" smtClean="0">
                <a:solidFill>
                  <a:schemeClr val="accent6">
                    <a:lumMod val="75000"/>
                  </a:schemeClr>
                </a:solidFill>
              </a:rPr>
              <a:t> </a:t>
            </a:r>
            <a:r>
              <a:rPr lang="fr-BE" altLang="fr-FR" dirty="0" err="1" smtClean="0">
                <a:solidFill>
                  <a:schemeClr val="accent6">
                    <a:lumMod val="75000"/>
                  </a:schemeClr>
                </a:solidFill>
              </a:rPr>
              <a:t>Selection</a:t>
            </a:r>
            <a:endParaRPr lang="fr-BE" altLang="fr-FR" dirty="0" smtClean="0">
              <a:solidFill>
                <a:schemeClr val="accent6">
                  <a:lumMod val="75000"/>
                </a:schemeClr>
              </a:solidFill>
            </a:endParaRPr>
          </a:p>
          <a:p>
            <a:pPr lvl="1">
              <a:lnSpc>
                <a:spcPct val="80000"/>
              </a:lnSpc>
            </a:pPr>
            <a:r>
              <a:rPr lang="fr-BE" altLang="fr-FR" dirty="0" smtClean="0"/>
              <a:t>Permet de choisir quelle antenne est utilisée.</a:t>
            </a:r>
          </a:p>
          <a:p>
            <a:pPr lvl="1">
              <a:lnSpc>
                <a:spcPct val="80000"/>
              </a:lnSpc>
            </a:pPr>
            <a:r>
              <a:rPr lang="fr-BE" altLang="fr-FR" dirty="0" smtClean="0"/>
              <a:t>Par défaut : </a:t>
            </a:r>
            <a:r>
              <a:rPr lang="fr-BE" altLang="fr-FR" dirty="0" err="1" smtClean="0"/>
              <a:t>diversity</a:t>
            </a:r>
            <a:r>
              <a:rPr lang="fr-BE" altLang="fr-FR" dirty="0" smtClean="0"/>
              <a:t>.</a:t>
            </a:r>
            <a:endParaRPr lang="fr-FR" altLang="fr-FR" dirty="0" smtClean="0"/>
          </a:p>
          <a:p>
            <a:pPr eaLnBrk="1" hangingPunct="1">
              <a:lnSpc>
                <a:spcPct val="80000"/>
              </a:lnSpc>
            </a:pPr>
            <a:r>
              <a:rPr lang="fr-BE" altLang="fr-FR" dirty="0" smtClean="0">
                <a:solidFill>
                  <a:schemeClr val="accent6">
                    <a:lumMod val="75000"/>
                  </a:schemeClr>
                </a:solidFill>
              </a:rPr>
              <a:t>Frame </a:t>
            </a:r>
            <a:r>
              <a:rPr lang="fr-BE" altLang="fr-FR" dirty="0" err="1" smtClean="0">
                <a:solidFill>
                  <a:schemeClr val="accent6">
                    <a:lumMod val="75000"/>
                  </a:schemeClr>
                </a:solidFill>
              </a:rPr>
              <a:t>burst</a:t>
            </a:r>
            <a:endParaRPr lang="fr-BE" altLang="fr-FR" dirty="0" smtClean="0">
              <a:solidFill>
                <a:schemeClr val="accent6">
                  <a:lumMod val="75000"/>
                </a:schemeClr>
              </a:solidFill>
            </a:endParaRPr>
          </a:p>
          <a:p>
            <a:pPr lvl="1">
              <a:lnSpc>
                <a:spcPct val="80000"/>
              </a:lnSpc>
            </a:pPr>
            <a:r>
              <a:rPr lang="fr-FR" altLang="fr-FR" dirty="0" smtClean="0"/>
              <a:t>Envoi de plusieurs petites trames sans renvoyer des RTS/CTS.</a:t>
            </a:r>
          </a:p>
          <a:p>
            <a:pPr lvl="1">
              <a:lnSpc>
                <a:spcPct val="80000"/>
              </a:lnSpc>
            </a:pPr>
            <a:r>
              <a:rPr lang="fr-FR" altLang="fr-FR" dirty="0" smtClean="0"/>
              <a:t>Permet d'améliorer les performances si le nombres d'hôtes reste limité.</a:t>
            </a:r>
          </a:p>
          <a:p>
            <a:pPr lvl="1">
              <a:lnSpc>
                <a:spcPct val="80000"/>
              </a:lnSpc>
            </a:pPr>
            <a:r>
              <a:rPr lang="fr-FR" altLang="fr-FR" dirty="0" smtClean="0"/>
              <a:t>Le NAV s’arrête à la première trame du </a:t>
            </a:r>
            <a:r>
              <a:rPr lang="fr-FR" altLang="fr-FR" dirty="0" err="1" smtClean="0"/>
              <a:t>burst</a:t>
            </a:r>
            <a:r>
              <a:rPr lang="fr-FR" altLang="fr-FR" dirty="0" smtClean="0"/>
              <a:t> donc les trames suivantes sont potentiellement sujettes à collisions.</a:t>
            </a:r>
          </a:p>
          <a:p>
            <a:pPr eaLnBrk="1" hangingPunct="1">
              <a:lnSpc>
                <a:spcPct val="80000"/>
              </a:lnSpc>
            </a:pPr>
            <a:r>
              <a:rPr lang="fr-FR" altLang="fr-FR" dirty="0" err="1" smtClean="0">
                <a:solidFill>
                  <a:schemeClr val="accent6">
                    <a:lumMod val="75000"/>
                  </a:schemeClr>
                </a:solidFill>
              </a:rPr>
              <a:t>Beacon</a:t>
            </a:r>
            <a:r>
              <a:rPr lang="fr-FR" altLang="fr-FR" dirty="0" smtClean="0">
                <a:solidFill>
                  <a:schemeClr val="accent6">
                    <a:lumMod val="75000"/>
                  </a:schemeClr>
                </a:solidFill>
              </a:rPr>
              <a:t> </a:t>
            </a:r>
            <a:r>
              <a:rPr lang="fr-FR" altLang="fr-FR" dirty="0" err="1" smtClean="0">
                <a:solidFill>
                  <a:schemeClr val="accent6">
                    <a:lumMod val="75000"/>
                  </a:schemeClr>
                </a:solidFill>
              </a:rPr>
              <a:t>Interval</a:t>
            </a:r>
            <a:endParaRPr lang="fr-FR" altLang="fr-FR" dirty="0" smtClean="0">
              <a:solidFill>
                <a:schemeClr val="accent6">
                  <a:lumMod val="75000"/>
                </a:schemeClr>
              </a:solidFill>
            </a:endParaRPr>
          </a:p>
          <a:p>
            <a:pPr lvl="1">
              <a:lnSpc>
                <a:spcPct val="80000"/>
              </a:lnSpc>
            </a:pPr>
            <a:r>
              <a:rPr lang="fr-FR" altLang="fr-FR" dirty="0" smtClean="0"/>
              <a:t>Intervalle de temps (en ms) entre deux transmissions d'une trame balise (</a:t>
            </a:r>
            <a:r>
              <a:rPr lang="fr-FR" altLang="fr-FR" dirty="0" err="1" smtClean="0"/>
              <a:t>Beacon</a:t>
            </a:r>
            <a:r>
              <a:rPr lang="fr-FR" altLang="fr-FR" dirty="0" smtClean="0"/>
              <a:t>).</a:t>
            </a:r>
          </a:p>
          <a:p>
            <a:pPr lvl="1">
              <a:lnSpc>
                <a:spcPct val="80000"/>
              </a:lnSpc>
            </a:pPr>
            <a:r>
              <a:rPr lang="fr-FR" altLang="fr-FR" dirty="0" smtClean="0"/>
              <a:t>En cas de mauvaise réception, il faut diminuer cet intervalle de temps.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579</a:t>
            </a:fld>
            <a:endParaRPr lang="fr-BE" dirty="0"/>
          </a:p>
        </p:txBody>
      </p:sp>
    </p:spTree>
    <p:extLst>
      <p:ext uri="{BB962C8B-B14F-4D97-AF65-F5344CB8AC3E}">
        <p14:creationId xmlns:p14="http://schemas.microsoft.com/office/powerpoint/2010/main" val="27276649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Grp="1" noChangeArrowheads="1"/>
          </p:cNvSpPr>
          <p:nvPr>
            <p:ph type="body" sz="half" idx="1"/>
          </p:nvPr>
        </p:nvSpPr>
        <p:spPr>
          <a:xfrm>
            <a:off x="457200" y="1600200"/>
            <a:ext cx="8362950" cy="1828800"/>
          </a:xfrm>
        </p:spPr>
        <p:txBody>
          <a:bodyPr/>
          <a:lstStyle/>
          <a:p>
            <a:pPr eaLnBrk="1" hangingPunct="1">
              <a:lnSpc>
                <a:spcPct val="80000"/>
              </a:lnSpc>
            </a:pPr>
            <a:r>
              <a:rPr lang="fr-FR" altLang="fr-FR" sz="2400" dirty="0" smtClean="0">
                <a:solidFill>
                  <a:schemeClr val="accent6">
                    <a:lumMod val="75000"/>
                  </a:schemeClr>
                </a:solidFill>
              </a:rPr>
              <a:t>Boucles dans la zone de travail</a:t>
            </a:r>
          </a:p>
          <a:p>
            <a:pPr lvl="1" eaLnBrk="1" hangingPunct="1">
              <a:lnSpc>
                <a:spcPct val="80000"/>
              </a:lnSpc>
            </a:pPr>
            <a:r>
              <a:rPr lang="fr-FR" altLang="fr-FR" sz="2000" dirty="0" smtClean="0">
                <a:solidFill>
                  <a:srgbClr val="0070C0"/>
                </a:solidFill>
              </a:rPr>
              <a:t>Commutateurs dans les locaux techniques</a:t>
            </a:r>
          </a:p>
          <a:p>
            <a:pPr lvl="2" eaLnBrk="1" hangingPunct="1">
              <a:lnSpc>
                <a:spcPct val="80000"/>
              </a:lnSpc>
            </a:pPr>
            <a:r>
              <a:rPr lang="fr-FR" altLang="fr-FR" sz="1800" dirty="0" smtClean="0"/>
              <a:t>Doivent être géré uniquement par l’administrateur</a:t>
            </a:r>
          </a:p>
          <a:p>
            <a:pPr lvl="1" eaLnBrk="1" hangingPunct="1">
              <a:lnSpc>
                <a:spcPct val="80000"/>
              </a:lnSpc>
            </a:pPr>
            <a:r>
              <a:rPr lang="fr-FR" altLang="fr-FR" sz="2000" dirty="0" smtClean="0">
                <a:solidFill>
                  <a:srgbClr val="0070C0"/>
                </a:solidFill>
              </a:rPr>
              <a:t>Commutateurs personnels</a:t>
            </a:r>
          </a:p>
          <a:p>
            <a:pPr lvl="2" eaLnBrk="1" hangingPunct="1">
              <a:lnSpc>
                <a:spcPct val="80000"/>
              </a:lnSpc>
            </a:pPr>
            <a:r>
              <a:rPr lang="fr-FR" altLang="fr-FR" sz="1800" dirty="0" smtClean="0"/>
              <a:t>Situé dans l’environnement de travail </a:t>
            </a:r>
            <a:r>
              <a:rPr lang="fr-FR" altLang="fr-FR" sz="1800" dirty="0" smtClean="0">
                <a:sym typeface="Wingdings" pitchFamily="2" charset="2"/>
              </a:rPr>
              <a:t> l</a:t>
            </a:r>
            <a:r>
              <a:rPr lang="fr-FR" altLang="fr-FR" sz="1800" dirty="0" smtClean="0"/>
              <a:t>’utilisateur final peut le manipuler/configurer incorrectement et créer une boucle</a:t>
            </a:r>
          </a:p>
        </p:txBody>
      </p:sp>
      <p:pic>
        <p:nvPicPr>
          <p:cNvPr id="12293" name="Picture 8"/>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771800" y="3434605"/>
            <a:ext cx="3046363" cy="280270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llipse 2"/>
          <p:cNvSpPr/>
          <p:nvPr/>
        </p:nvSpPr>
        <p:spPr>
          <a:xfrm>
            <a:off x="4067944" y="5229200"/>
            <a:ext cx="1511300" cy="10080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58</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Problème de boucle </a:t>
            </a:r>
            <a:endParaRPr lang="fr-FR" altLang="fr-FR" sz="2800" dirty="0"/>
          </a:p>
        </p:txBody>
      </p:sp>
    </p:spTree>
    <p:extLst>
      <p:ext uri="{BB962C8B-B14F-4D97-AF65-F5344CB8AC3E}">
        <p14:creationId xmlns:p14="http://schemas.microsoft.com/office/powerpoint/2010/main" val="4021503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eaLnBrk="1" hangingPunct="1"/>
            <a:r>
              <a:rPr lang="fr-BE" altLang="fr-FR" smtClean="0"/>
              <a:t>Description des champs</a:t>
            </a:r>
            <a:endParaRPr lang="fr-FR" altLang="fr-FR" smtClean="0"/>
          </a:p>
        </p:txBody>
      </p:sp>
      <p:sp>
        <p:nvSpPr>
          <p:cNvPr id="95236" name="Rectangle 3"/>
          <p:cNvSpPr>
            <a:spLocks noGrp="1" noChangeArrowheads="1"/>
          </p:cNvSpPr>
          <p:nvPr>
            <p:ph type="body" idx="1"/>
          </p:nvPr>
        </p:nvSpPr>
        <p:spPr>
          <a:xfrm>
            <a:off x="518864" y="1484784"/>
            <a:ext cx="8229600" cy="4924425"/>
          </a:xfrm>
        </p:spPr>
        <p:txBody>
          <a:bodyPr>
            <a:normAutofit lnSpcReduction="10000"/>
          </a:bodyPr>
          <a:lstStyle/>
          <a:p>
            <a:pPr eaLnBrk="1" hangingPunct="1">
              <a:lnSpc>
                <a:spcPct val="80000"/>
              </a:lnSpc>
            </a:pPr>
            <a:r>
              <a:rPr lang="fr-FR" altLang="fr-FR" dirty="0" err="1" smtClean="0">
                <a:solidFill>
                  <a:schemeClr val="accent6">
                    <a:lumMod val="75000"/>
                  </a:schemeClr>
                </a:solidFill>
              </a:rPr>
              <a:t>Threshold</a:t>
            </a:r>
            <a:r>
              <a:rPr lang="fr-FR" altLang="fr-FR" dirty="0" smtClean="0">
                <a:solidFill>
                  <a:schemeClr val="accent6">
                    <a:lumMod val="75000"/>
                  </a:schemeClr>
                </a:solidFill>
              </a:rPr>
              <a:t> RTS (Seuil RTS)</a:t>
            </a:r>
          </a:p>
          <a:p>
            <a:pPr lvl="1">
              <a:lnSpc>
                <a:spcPct val="80000"/>
              </a:lnSpc>
            </a:pPr>
            <a:r>
              <a:rPr lang="fr-BE" altLang="fr-FR" sz="2000" dirty="0" smtClean="0"/>
              <a:t>Mécanisme RTS/CTS</a:t>
            </a:r>
          </a:p>
          <a:p>
            <a:pPr lvl="1">
              <a:lnSpc>
                <a:spcPct val="80000"/>
              </a:lnSpc>
            </a:pPr>
            <a:r>
              <a:rPr lang="fr-BE" altLang="fr-FR" sz="2000" dirty="0" smtClean="0"/>
              <a:t>Si les paquets du réseau sont plus petit que cette valeur, le mécanisme RTS/CTS ne sera pas activé.</a:t>
            </a:r>
          </a:p>
          <a:p>
            <a:pPr lvl="1">
              <a:lnSpc>
                <a:spcPct val="80000"/>
              </a:lnSpc>
            </a:pPr>
            <a:r>
              <a:rPr lang="fr-BE" altLang="fr-FR" sz="2000" dirty="0" smtClean="0"/>
              <a:t>Valeur à diminuer en cas de problème</a:t>
            </a:r>
          </a:p>
          <a:p>
            <a:pPr eaLnBrk="1" hangingPunct="1">
              <a:lnSpc>
                <a:spcPct val="80000"/>
              </a:lnSpc>
            </a:pPr>
            <a:r>
              <a:rPr lang="fr-FR" altLang="fr-FR" sz="2400" dirty="0" smtClean="0">
                <a:solidFill>
                  <a:schemeClr val="accent6">
                    <a:lumMod val="75000"/>
                  </a:schemeClr>
                </a:solidFill>
              </a:rPr>
              <a:t>Fragmentation </a:t>
            </a:r>
            <a:r>
              <a:rPr lang="fr-FR" altLang="fr-FR" sz="2400" dirty="0" err="1" smtClean="0">
                <a:solidFill>
                  <a:schemeClr val="accent6">
                    <a:lumMod val="75000"/>
                  </a:schemeClr>
                </a:solidFill>
              </a:rPr>
              <a:t>threshold</a:t>
            </a:r>
            <a:endParaRPr lang="fr-FR" altLang="fr-FR" sz="2400" dirty="0" smtClean="0">
              <a:solidFill>
                <a:schemeClr val="accent6">
                  <a:lumMod val="75000"/>
                </a:schemeClr>
              </a:solidFill>
            </a:endParaRPr>
          </a:p>
          <a:p>
            <a:pPr lvl="1">
              <a:lnSpc>
                <a:spcPct val="80000"/>
              </a:lnSpc>
            </a:pPr>
            <a:r>
              <a:rPr lang="fr-FR" altLang="fr-FR" sz="2000" dirty="0" smtClean="0"/>
              <a:t>Indique la taille maximum d’un paquet avant qu'il ne soit fragmenté </a:t>
            </a:r>
          </a:p>
          <a:p>
            <a:pPr lvl="1">
              <a:lnSpc>
                <a:spcPct val="80000"/>
              </a:lnSpc>
            </a:pPr>
            <a:r>
              <a:rPr lang="fr-FR" altLang="fr-FR" sz="2000" dirty="0" smtClean="0"/>
              <a:t>Diminuer cette valeur peut améliorer les performances lorsque le taux d'erreur est important (interférences)</a:t>
            </a:r>
            <a:endParaRPr lang="fr-BE" altLang="fr-FR" sz="2000" dirty="0" smtClean="0"/>
          </a:p>
          <a:p>
            <a:pPr lvl="2">
              <a:lnSpc>
                <a:spcPct val="80000"/>
              </a:lnSpc>
            </a:pPr>
            <a:r>
              <a:rPr lang="fr-BE" altLang="fr-FR" sz="1800" dirty="0" smtClean="0"/>
              <a:t>Petits paquets = plus de paquets à transmettre (</a:t>
            </a:r>
            <a:r>
              <a:rPr lang="fr-BE" altLang="fr-FR" sz="1800" dirty="0" smtClean="0">
                <a:sym typeface="Wingdings" pitchFamily="2" charset="2"/>
              </a:rPr>
              <a:t> plus d'</a:t>
            </a:r>
            <a:r>
              <a:rPr lang="fr-BE" altLang="fr-FR" sz="1800" dirty="0" err="1" smtClean="0"/>
              <a:t>Overhead</a:t>
            </a:r>
            <a:r>
              <a:rPr lang="fr-BE" altLang="fr-FR" sz="1800" dirty="0" smtClean="0"/>
              <a:t>)</a:t>
            </a:r>
          </a:p>
          <a:p>
            <a:pPr lvl="2">
              <a:lnSpc>
                <a:spcPct val="80000"/>
              </a:lnSpc>
            </a:pPr>
            <a:r>
              <a:rPr lang="fr-BE" altLang="fr-FR" sz="1800" dirty="0" smtClean="0"/>
              <a:t>Gros paquets : plus lourd à retransmettre</a:t>
            </a:r>
            <a:endParaRPr lang="fr-FR" altLang="fr-FR" sz="1800" dirty="0" smtClean="0"/>
          </a:p>
          <a:p>
            <a:pPr eaLnBrk="1" hangingPunct="1">
              <a:lnSpc>
                <a:spcPct val="80000"/>
              </a:lnSpc>
            </a:pPr>
            <a:r>
              <a:rPr lang="fr-FR" altLang="fr-FR" sz="2400" dirty="0" err="1" smtClean="0">
                <a:solidFill>
                  <a:schemeClr val="accent6">
                    <a:lumMod val="75000"/>
                  </a:schemeClr>
                </a:solidFill>
              </a:rPr>
              <a:t>Interval</a:t>
            </a:r>
            <a:r>
              <a:rPr lang="fr-FR" altLang="fr-FR" sz="2400" dirty="0" smtClean="0">
                <a:solidFill>
                  <a:schemeClr val="accent6">
                    <a:lumMod val="75000"/>
                  </a:schemeClr>
                </a:solidFill>
              </a:rPr>
              <a:t> DTIM</a:t>
            </a:r>
          </a:p>
          <a:p>
            <a:pPr lvl="1">
              <a:lnSpc>
                <a:spcPct val="80000"/>
              </a:lnSpc>
            </a:pPr>
            <a:r>
              <a:rPr lang="fr-FR" altLang="fr-FR" sz="2000" dirty="0" smtClean="0"/>
              <a:t>Intervalle de temps (en ms) entre deux transmissions du DTIM </a:t>
            </a:r>
          </a:p>
          <a:p>
            <a:pPr lvl="2">
              <a:lnSpc>
                <a:spcPct val="80000"/>
              </a:lnSpc>
            </a:pPr>
            <a:r>
              <a:rPr lang="fr-FR" altLang="fr-FR" sz="1800" dirty="0" smtClean="0"/>
              <a:t>Delivery Traffic Indication Message </a:t>
            </a:r>
          </a:p>
          <a:p>
            <a:pPr lvl="1">
              <a:lnSpc>
                <a:spcPct val="80000"/>
              </a:lnSpc>
            </a:pPr>
            <a:r>
              <a:rPr lang="fr-FR" altLang="fr-FR" sz="2000" dirty="0" smtClean="0"/>
              <a:t>Le champs DTIM de la trame envoyée informe les stations de la prochaine fenêtre d'écoute des messages diffusés par l'AP</a:t>
            </a:r>
          </a:p>
          <a:p>
            <a:pPr lvl="1">
              <a:lnSpc>
                <a:spcPct val="80000"/>
              </a:lnSpc>
            </a:pPr>
            <a:r>
              <a:rPr lang="fr-FR" altLang="fr-FR" sz="2000" dirty="0" smtClean="0"/>
              <a:t>Permet d'économiser les batteries en obligeant pas les stations à écouter non-stop</a:t>
            </a:r>
            <a:endParaRPr lang="fr-BE" altLang="fr-FR" sz="20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580</a:t>
            </a:fld>
            <a:endParaRPr lang="fr-BE" dirty="0"/>
          </a:p>
        </p:txBody>
      </p:sp>
    </p:spTree>
    <p:extLst>
      <p:ext uri="{BB962C8B-B14F-4D97-AF65-F5344CB8AC3E}">
        <p14:creationId xmlns:p14="http://schemas.microsoft.com/office/powerpoint/2010/main" val="712222781"/>
      </p:ext>
    </p:extLst>
  </p:cSld>
  <p:clrMapOvr>
    <a:masterClrMapping/>
  </p:clrMapOvr>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re 1"/>
          <p:cNvSpPr>
            <a:spLocks noGrp="1"/>
          </p:cNvSpPr>
          <p:nvPr>
            <p:ph type="title"/>
          </p:nvPr>
        </p:nvSpPr>
        <p:spPr/>
        <p:txBody>
          <a:bodyPr/>
          <a:lstStyle/>
          <a:p>
            <a:r>
              <a:rPr lang="fr-BE" altLang="fr-FR" smtClean="0"/>
              <a:t>Résolution de problèmes</a:t>
            </a:r>
            <a:endParaRPr lang="fr-FR" altLang="fr-FR" smtClean="0"/>
          </a:p>
        </p:txBody>
      </p:sp>
      <p:sp>
        <p:nvSpPr>
          <p:cNvPr id="3" name="Espace réservé du contenu 2"/>
          <p:cNvSpPr>
            <a:spLocks noGrp="1"/>
          </p:cNvSpPr>
          <p:nvPr>
            <p:ph idx="1"/>
          </p:nvPr>
        </p:nvSpPr>
        <p:spPr>
          <a:xfrm>
            <a:off x="457200" y="1600200"/>
            <a:ext cx="4978400" cy="4525963"/>
          </a:xfrm>
        </p:spPr>
        <p:txBody>
          <a:bodyPr>
            <a:normAutofit/>
          </a:bodyPr>
          <a:lstStyle/>
          <a:p>
            <a:pPr>
              <a:defRPr/>
            </a:pPr>
            <a:r>
              <a:rPr lang="fr-FR" dirty="0" smtClean="0">
                <a:solidFill>
                  <a:schemeClr val="accent6">
                    <a:lumMod val="75000"/>
                  </a:schemeClr>
                </a:solidFill>
              </a:rPr>
              <a:t>Méthode ascendante</a:t>
            </a:r>
          </a:p>
          <a:p>
            <a:pPr lvl="1">
              <a:defRPr/>
            </a:pPr>
            <a:r>
              <a:rPr lang="fr-FR" dirty="0" smtClean="0"/>
              <a:t>Couche 1 </a:t>
            </a:r>
            <a:r>
              <a:rPr lang="fr-FR" dirty="0" smtClean="0">
                <a:sym typeface="Wingdings" panose="05000000000000000000" pitchFamily="2" charset="2"/>
              </a:rPr>
              <a:t> couche 7</a:t>
            </a:r>
          </a:p>
          <a:p>
            <a:pPr>
              <a:defRPr/>
            </a:pPr>
            <a:r>
              <a:rPr lang="fr-FR" dirty="0" smtClean="0">
                <a:solidFill>
                  <a:schemeClr val="accent6">
                    <a:lumMod val="75000"/>
                  </a:schemeClr>
                </a:solidFill>
              </a:rPr>
              <a:t>Méthode descendante</a:t>
            </a:r>
          </a:p>
          <a:p>
            <a:pPr lvl="1">
              <a:defRPr/>
            </a:pPr>
            <a:r>
              <a:rPr lang="fr-FR" dirty="0" smtClean="0"/>
              <a:t>Couche 7 </a:t>
            </a:r>
            <a:r>
              <a:rPr lang="fr-FR" dirty="0" smtClean="0">
                <a:sym typeface="Wingdings" panose="05000000000000000000" pitchFamily="2" charset="2"/>
              </a:rPr>
              <a:t> couche 1</a:t>
            </a:r>
          </a:p>
          <a:p>
            <a:pPr>
              <a:defRPr/>
            </a:pPr>
            <a:r>
              <a:rPr lang="fr-FR" dirty="0" smtClean="0">
                <a:solidFill>
                  <a:schemeClr val="accent6">
                    <a:lumMod val="75000"/>
                  </a:schemeClr>
                </a:solidFill>
                <a:sym typeface="Wingdings" panose="05000000000000000000" pitchFamily="2" charset="2"/>
              </a:rPr>
              <a:t>Méthode Diviser et conquérir</a:t>
            </a:r>
          </a:p>
          <a:p>
            <a:pPr lvl="1">
              <a:defRPr/>
            </a:pPr>
            <a:r>
              <a:rPr lang="fr-FR" dirty="0" err="1" smtClean="0">
                <a:sym typeface="Wingdings" panose="05000000000000000000" pitchFamily="2" charset="2"/>
              </a:rPr>
              <a:t>ping</a:t>
            </a:r>
            <a:r>
              <a:rPr lang="fr-FR" dirty="0" smtClean="0">
                <a:sym typeface="Wingdings" panose="05000000000000000000" pitchFamily="2" charset="2"/>
              </a:rPr>
              <a:t> OK  vérifiez les couches supérieures</a:t>
            </a:r>
          </a:p>
          <a:p>
            <a:pPr lvl="1">
              <a:defRPr/>
            </a:pPr>
            <a:r>
              <a:rPr lang="fr-FR" dirty="0" err="1" smtClean="0">
                <a:sym typeface="Wingdings" panose="05000000000000000000" pitchFamily="2" charset="2"/>
              </a:rPr>
              <a:t>ping</a:t>
            </a:r>
            <a:r>
              <a:rPr lang="fr-FR" dirty="0" smtClean="0">
                <a:sym typeface="Wingdings" panose="05000000000000000000" pitchFamily="2" charset="2"/>
              </a:rPr>
              <a:t> pas OK  vérifiez les couches inférieures. </a:t>
            </a:r>
          </a:p>
          <a:p>
            <a:pPr>
              <a:defRPr/>
            </a:pPr>
            <a:endParaRPr lang="fr-FR" dirty="0"/>
          </a:p>
        </p:txBody>
      </p:sp>
      <p:graphicFrame>
        <p:nvGraphicFramePr>
          <p:cNvPr id="5" name="Tableau 4"/>
          <p:cNvGraphicFramePr>
            <a:graphicFrameLocks noGrp="1"/>
          </p:cNvGraphicFramePr>
          <p:nvPr>
            <p:extLst/>
          </p:nvPr>
        </p:nvGraphicFramePr>
        <p:xfrm>
          <a:off x="5821363" y="1844824"/>
          <a:ext cx="2711450" cy="3326112"/>
        </p:xfrm>
        <a:graphic>
          <a:graphicData uri="http://schemas.openxmlformats.org/drawingml/2006/table">
            <a:tbl>
              <a:tblPr firstRow="1" bandRow="1">
                <a:tableStyleId>{5C22544A-7EE6-4342-B048-85BDC9FD1C3A}</a:tableStyleId>
              </a:tblPr>
              <a:tblGrid>
                <a:gridCol w="2711450"/>
              </a:tblGrid>
              <a:tr h="415764">
                <a:tc>
                  <a:txBody>
                    <a:bodyPr/>
                    <a:lstStyle/>
                    <a:p>
                      <a:pPr algn="ctr"/>
                      <a:r>
                        <a:rPr lang="fr-FR" sz="1800" dirty="0" smtClean="0"/>
                        <a:t>Modèle OSI</a:t>
                      </a:r>
                      <a:endParaRPr lang="fr-FR" sz="1800" dirty="0"/>
                    </a:p>
                  </a:txBody>
                  <a:tcPr marL="91434" marR="91434" marT="45715" marB="45715"/>
                </a:tc>
              </a:tr>
              <a:tr h="415764">
                <a:tc>
                  <a:txBody>
                    <a:bodyPr/>
                    <a:lstStyle/>
                    <a:p>
                      <a:pPr algn="ctr"/>
                      <a:r>
                        <a:rPr lang="fr-FR" sz="1800" dirty="0" smtClean="0"/>
                        <a:t>Application</a:t>
                      </a:r>
                    </a:p>
                  </a:txBody>
                  <a:tcPr marL="91434" marR="91434" marT="45715" marB="45715"/>
                </a:tc>
              </a:tr>
              <a:tr h="415764">
                <a:tc>
                  <a:txBody>
                    <a:bodyPr/>
                    <a:lstStyle/>
                    <a:p>
                      <a:pPr algn="ctr"/>
                      <a:r>
                        <a:rPr lang="fr-FR" sz="1800" dirty="0" smtClean="0"/>
                        <a:t>Présentation</a:t>
                      </a:r>
                      <a:endParaRPr lang="fr-FR" sz="1800" dirty="0"/>
                    </a:p>
                  </a:txBody>
                  <a:tcPr marL="91434" marR="91434" marT="45715" marB="45715"/>
                </a:tc>
              </a:tr>
              <a:tr h="415764">
                <a:tc>
                  <a:txBody>
                    <a:bodyPr/>
                    <a:lstStyle/>
                    <a:p>
                      <a:pPr algn="ctr"/>
                      <a:r>
                        <a:rPr lang="fr-FR" sz="1800" dirty="0" smtClean="0"/>
                        <a:t>Session</a:t>
                      </a:r>
                      <a:endParaRPr lang="fr-FR" sz="1800" dirty="0"/>
                    </a:p>
                  </a:txBody>
                  <a:tcPr marL="91434" marR="91434" marT="45715" marB="45715"/>
                </a:tc>
              </a:tr>
              <a:tr h="415764">
                <a:tc>
                  <a:txBody>
                    <a:bodyPr/>
                    <a:lstStyle/>
                    <a:p>
                      <a:pPr algn="ctr"/>
                      <a:r>
                        <a:rPr lang="fr-FR" sz="1800" dirty="0" smtClean="0"/>
                        <a:t>Transport</a:t>
                      </a:r>
                      <a:endParaRPr lang="fr-FR" sz="1800" dirty="0"/>
                    </a:p>
                  </a:txBody>
                  <a:tcPr marL="91434" marR="91434" marT="45715" marB="45715"/>
                </a:tc>
              </a:tr>
              <a:tr h="415764">
                <a:tc>
                  <a:txBody>
                    <a:bodyPr/>
                    <a:lstStyle/>
                    <a:p>
                      <a:pPr algn="ctr"/>
                      <a:r>
                        <a:rPr lang="fr-FR" sz="1800" dirty="0" smtClean="0"/>
                        <a:t>Réseau</a:t>
                      </a:r>
                      <a:endParaRPr lang="fr-FR" sz="1800" dirty="0"/>
                    </a:p>
                  </a:txBody>
                  <a:tcPr marL="91434" marR="91434" marT="45715" marB="45715"/>
                </a:tc>
              </a:tr>
              <a:tr h="415764">
                <a:tc>
                  <a:txBody>
                    <a:bodyPr/>
                    <a:lstStyle/>
                    <a:p>
                      <a:pPr algn="ctr"/>
                      <a:r>
                        <a:rPr lang="fr-FR" sz="1800" dirty="0" smtClean="0"/>
                        <a:t>Liaison</a:t>
                      </a:r>
                      <a:r>
                        <a:rPr lang="fr-FR" sz="1800" baseline="0" dirty="0" smtClean="0"/>
                        <a:t> de données</a:t>
                      </a:r>
                      <a:endParaRPr lang="fr-FR" sz="1800" dirty="0"/>
                    </a:p>
                  </a:txBody>
                  <a:tcPr marL="91434" marR="91434" marT="45715" marB="45715"/>
                </a:tc>
              </a:tr>
              <a:tr h="415764">
                <a:tc>
                  <a:txBody>
                    <a:bodyPr/>
                    <a:lstStyle/>
                    <a:p>
                      <a:pPr algn="ctr"/>
                      <a:r>
                        <a:rPr lang="fr-FR" sz="1800" dirty="0" smtClean="0"/>
                        <a:t>Physique</a:t>
                      </a:r>
                      <a:endParaRPr lang="fr-FR" sz="1800" dirty="0"/>
                    </a:p>
                  </a:txBody>
                  <a:tcPr marL="91434" marR="91434" marT="45715" marB="45715"/>
                </a:tc>
              </a:tr>
            </a:tbl>
          </a:graphicData>
        </a:graphic>
      </p:graphicFrame>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581</a:t>
            </a:fld>
            <a:endParaRPr lang="fr-BE" dirty="0"/>
          </a:p>
        </p:txBody>
      </p:sp>
    </p:spTree>
    <p:extLst>
      <p:ext uri="{BB962C8B-B14F-4D97-AF65-F5344CB8AC3E}">
        <p14:creationId xmlns:p14="http://schemas.microsoft.com/office/powerpoint/2010/main" val="2872958667"/>
      </p:ext>
    </p:extLst>
  </p:cSld>
  <p:clrMapOvr>
    <a:masterClrMapping/>
  </p:clrMapOvr>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re 1"/>
          <p:cNvSpPr>
            <a:spLocks noGrp="1"/>
          </p:cNvSpPr>
          <p:nvPr>
            <p:ph type="title"/>
          </p:nvPr>
        </p:nvSpPr>
        <p:spPr/>
        <p:txBody>
          <a:bodyPr/>
          <a:lstStyle/>
          <a:p>
            <a:r>
              <a:rPr lang="fr-BE" altLang="fr-FR" smtClean="0"/>
              <a:t>Résolution de problèmes</a:t>
            </a:r>
            <a:endParaRPr lang="fr-FR" altLang="fr-FR" smtClean="0"/>
          </a:p>
        </p:txBody>
      </p:sp>
      <p:sp>
        <p:nvSpPr>
          <p:cNvPr id="116739" name="Espace réservé du contenu 2"/>
          <p:cNvSpPr>
            <a:spLocks noGrp="1"/>
          </p:cNvSpPr>
          <p:nvPr>
            <p:ph idx="1"/>
          </p:nvPr>
        </p:nvSpPr>
        <p:spPr/>
        <p:txBody>
          <a:bodyPr>
            <a:normAutofit/>
          </a:bodyPr>
          <a:lstStyle/>
          <a:p>
            <a:pPr marL="0" indent="0">
              <a:lnSpc>
                <a:spcPct val="80000"/>
              </a:lnSpc>
              <a:buFontTx/>
              <a:buNone/>
              <a:defRPr/>
            </a:pPr>
            <a:r>
              <a:rPr lang="fr-FR" altLang="fr-FR" dirty="0" smtClean="0">
                <a:solidFill>
                  <a:schemeClr val="accent6">
                    <a:lumMod val="75000"/>
                  </a:schemeClr>
                </a:solidFill>
              </a:rPr>
              <a:t>Méthode générale</a:t>
            </a:r>
          </a:p>
          <a:p>
            <a:pPr marL="914400" lvl="1" indent="-514350">
              <a:lnSpc>
                <a:spcPct val="80000"/>
              </a:lnSpc>
              <a:buFontTx/>
              <a:buAutoNum type="arabicPeriod"/>
              <a:defRPr/>
            </a:pPr>
            <a:r>
              <a:rPr lang="fr-FR" altLang="fr-FR" dirty="0" smtClean="0">
                <a:solidFill>
                  <a:srgbClr val="0070C0"/>
                </a:solidFill>
              </a:rPr>
              <a:t>Documentez votre réseau</a:t>
            </a:r>
          </a:p>
          <a:p>
            <a:pPr marL="1314450" lvl="2" indent="-514350">
              <a:lnSpc>
                <a:spcPct val="80000"/>
              </a:lnSpc>
              <a:defRPr/>
            </a:pPr>
            <a:r>
              <a:rPr lang="fr-FR" altLang="fr-FR" dirty="0" smtClean="0"/>
              <a:t>Plan, audit de performance, inventaire, configuration, …</a:t>
            </a:r>
          </a:p>
          <a:p>
            <a:pPr marL="914400" lvl="1" indent="-514350">
              <a:lnSpc>
                <a:spcPct val="80000"/>
              </a:lnSpc>
              <a:buFontTx/>
              <a:buAutoNum type="arabicPeriod"/>
              <a:defRPr/>
            </a:pPr>
            <a:r>
              <a:rPr lang="fr-FR" altLang="fr-FR" dirty="0" smtClean="0">
                <a:solidFill>
                  <a:srgbClr val="0070C0"/>
                </a:solidFill>
              </a:rPr>
              <a:t>Réunissez les données et analysez les symptômes</a:t>
            </a:r>
          </a:p>
          <a:p>
            <a:pPr marL="1314450" lvl="2" indent="-514350">
              <a:lnSpc>
                <a:spcPct val="80000"/>
              </a:lnSpc>
              <a:defRPr/>
            </a:pPr>
            <a:r>
              <a:rPr lang="fr-FR" altLang="fr-FR" dirty="0" smtClean="0"/>
              <a:t>Est-il possible de recréer le problème ?</a:t>
            </a:r>
          </a:p>
          <a:p>
            <a:pPr marL="1314450" lvl="2" indent="-514350">
              <a:lnSpc>
                <a:spcPct val="80000"/>
              </a:lnSpc>
              <a:defRPr/>
            </a:pPr>
            <a:r>
              <a:rPr lang="fr-FR" altLang="fr-FR" dirty="0" smtClean="0"/>
              <a:t>Une modification a été effectuée récemment?</a:t>
            </a:r>
          </a:p>
          <a:p>
            <a:pPr marL="1314450" lvl="2" indent="-514350">
              <a:lnSpc>
                <a:spcPct val="80000"/>
              </a:lnSpc>
              <a:defRPr/>
            </a:pPr>
            <a:r>
              <a:rPr lang="fr-FR" altLang="fr-FR" dirty="0" smtClean="0"/>
              <a:t>…  </a:t>
            </a:r>
          </a:p>
          <a:p>
            <a:pPr marL="914400" lvl="1" indent="-514350">
              <a:lnSpc>
                <a:spcPct val="80000"/>
              </a:lnSpc>
              <a:buFontTx/>
              <a:buAutoNum type="arabicPeriod"/>
              <a:defRPr/>
            </a:pPr>
            <a:r>
              <a:rPr lang="fr-FR" altLang="fr-FR" dirty="0" smtClean="0">
                <a:solidFill>
                  <a:srgbClr val="0070C0"/>
                </a:solidFill>
              </a:rPr>
              <a:t>Localisez et isolez le problème</a:t>
            </a:r>
          </a:p>
          <a:p>
            <a:pPr marL="1314450" lvl="2" indent="-514350">
              <a:lnSpc>
                <a:spcPct val="80000"/>
              </a:lnSpc>
              <a:defRPr/>
            </a:pPr>
            <a:r>
              <a:rPr lang="fr-FR" altLang="fr-FR" dirty="0" smtClean="0"/>
              <a:t>Qui/quoi est concerné dans le réseau? </a:t>
            </a:r>
          </a:p>
          <a:p>
            <a:pPr marL="914400" lvl="1" indent="-514350">
              <a:lnSpc>
                <a:spcPct val="80000"/>
              </a:lnSpc>
              <a:buFontTx/>
              <a:buAutoNum type="arabicPeriod"/>
              <a:defRPr/>
            </a:pPr>
            <a:r>
              <a:rPr lang="fr-FR" altLang="fr-FR" dirty="0" smtClean="0">
                <a:solidFill>
                  <a:srgbClr val="0070C0"/>
                </a:solidFill>
              </a:rPr>
              <a:t>Corrigez le problème et vérifiez le résultat</a:t>
            </a:r>
          </a:p>
          <a:p>
            <a:pPr marL="914400" lvl="1" indent="-514350">
              <a:lnSpc>
                <a:spcPct val="80000"/>
              </a:lnSpc>
              <a:buFontTx/>
              <a:buAutoNum type="arabicPeriod"/>
              <a:defRPr/>
            </a:pPr>
            <a:r>
              <a:rPr lang="fr-FR" altLang="fr-FR" dirty="0" smtClean="0">
                <a:solidFill>
                  <a:srgbClr val="0070C0"/>
                </a:solidFill>
              </a:rPr>
              <a:t>Documentez vos démarches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582</a:t>
            </a:fld>
            <a:endParaRPr lang="fr-BE" dirty="0"/>
          </a:p>
        </p:txBody>
      </p:sp>
    </p:spTree>
    <p:extLst>
      <p:ext uri="{BB962C8B-B14F-4D97-AF65-F5344CB8AC3E}">
        <p14:creationId xmlns:p14="http://schemas.microsoft.com/office/powerpoint/2010/main" val="1295366171"/>
      </p:ext>
    </p:extLst>
  </p:cSld>
  <p:clrMapOvr>
    <a:masterClrMapping/>
  </p:clrMapOvr>
  <p:timing>
    <p:tnLst>
      <p:par>
        <p:cT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lstStyle/>
          <a:p>
            <a:pPr eaLnBrk="1" hangingPunct="1"/>
            <a:r>
              <a:rPr lang="fr-BE" altLang="fr-FR" smtClean="0"/>
              <a:t>Résolution de problèmes</a:t>
            </a:r>
            <a:endParaRPr lang="fr-FR" altLang="fr-FR" smtClean="0"/>
          </a:p>
        </p:txBody>
      </p:sp>
      <p:pic>
        <p:nvPicPr>
          <p:cNvPr id="98308"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644650"/>
            <a:ext cx="8280400" cy="4448175"/>
          </a:xfrm>
        </p:spPr>
      </p:pic>
      <p:sp>
        <p:nvSpPr>
          <p:cNvPr id="98309" name="Text Box 4"/>
          <p:cNvSpPr txBox="1">
            <a:spLocks noChangeArrowheads="1"/>
          </p:cNvSpPr>
          <p:nvPr/>
        </p:nvSpPr>
        <p:spPr bwMode="auto">
          <a:xfrm>
            <a:off x="5639168" y="6047357"/>
            <a:ext cx="309086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a:t>Source : </a:t>
            </a:r>
            <a:r>
              <a:rPr lang="fr-FR" altLang="fr-FR" sz="800"/>
              <a:t>Cisco system inc, </a:t>
            </a:r>
            <a:r>
              <a:rPr lang="fr-BE" altLang="fr-FR" sz="800"/>
              <a:t>CCNA Exploration 3, </a:t>
            </a:r>
            <a:r>
              <a:rPr lang="fr-FR" altLang="fr-FR" sz="800"/>
              <a:t>chapitre 7.4.1.1</a:t>
            </a:r>
            <a:endParaRPr lang="fr-BE" altLang="fr-FR" sz="800"/>
          </a:p>
        </p:txBody>
      </p:sp>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583</a:t>
            </a:fld>
            <a:endParaRPr lang="fr-BE" dirty="0"/>
          </a:p>
        </p:txBody>
      </p:sp>
    </p:spTree>
    <p:extLst>
      <p:ext uri="{BB962C8B-B14F-4D97-AF65-F5344CB8AC3E}">
        <p14:creationId xmlns:p14="http://schemas.microsoft.com/office/powerpoint/2010/main" val="1115145762"/>
      </p:ext>
    </p:extLst>
  </p:cSld>
  <p:clrMapOvr>
    <a:masterClrMapping/>
  </p:clrMapOvr>
  <p:timing>
    <p:tnLst>
      <p:par>
        <p:cT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re 1"/>
          <p:cNvSpPr>
            <a:spLocks noGrp="1"/>
          </p:cNvSpPr>
          <p:nvPr>
            <p:ph type="title"/>
          </p:nvPr>
        </p:nvSpPr>
        <p:spPr/>
        <p:txBody>
          <a:bodyPr/>
          <a:lstStyle/>
          <a:p>
            <a:r>
              <a:rPr lang="fr-BE" altLang="fr-FR" smtClean="0"/>
              <a:t>Résolution de problèmes</a:t>
            </a:r>
            <a:endParaRPr lang="fr-FR" altLang="fr-FR" smtClean="0"/>
          </a:p>
        </p:txBody>
      </p:sp>
      <p:sp>
        <p:nvSpPr>
          <p:cNvPr id="99331" name="Espace réservé du contenu 2"/>
          <p:cNvSpPr>
            <a:spLocks noGrp="1"/>
          </p:cNvSpPr>
          <p:nvPr>
            <p:ph idx="1"/>
          </p:nvPr>
        </p:nvSpPr>
        <p:spPr>
          <a:xfrm>
            <a:off x="457200" y="1600200"/>
            <a:ext cx="8229600" cy="4708525"/>
          </a:xfrm>
        </p:spPr>
        <p:txBody>
          <a:bodyPr/>
          <a:lstStyle/>
          <a:p>
            <a:pPr>
              <a:lnSpc>
                <a:spcPct val="80000"/>
              </a:lnSpc>
            </a:pPr>
            <a:r>
              <a:rPr lang="fr-FR" altLang="fr-FR" dirty="0" smtClean="0">
                <a:solidFill>
                  <a:schemeClr val="accent6">
                    <a:lumMod val="75000"/>
                  </a:schemeClr>
                </a:solidFill>
              </a:rPr>
              <a:t>Méthode de dépannage (1)</a:t>
            </a:r>
          </a:p>
          <a:p>
            <a:pPr marL="971550" lvl="1" indent="-514350">
              <a:lnSpc>
                <a:spcPct val="80000"/>
              </a:lnSpc>
              <a:buFontTx/>
              <a:buAutoNum type="arabicPeriod"/>
            </a:pPr>
            <a:r>
              <a:rPr lang="fr-FR" altLang="fr-FR" dirty="0" smtClean="0">
                <a:solidFill>
                  <a:srgbClr val="0070C0"/>
                </a:solidFill>
              </a:rPr>
              <a:t>Élimination du PC de l’utilisateur comme source du problème </a:t>
            </a:r>
          </a:p>
          <a:p>
            <a:pPr lvl="2">
              <a:lnSpc>
                <a:spcPct val="80000"/>
              </a:lnSpc>
            </a:pPr>
            <a:r>
              <a:rPr lang="fr-FR" altLang="fr-FR" dirty="0" smtClean="0"/>
              <a:t>Vérifiez la configuration réseau sur le PC.</a:t>
            </a:r>
          </a:p>
          <a:p>
            <a:pPr lvl="2">
              <a:lnSpc>
                <a:spcPct val="80000"/>
              </a:lnSpc>
            </a:pPr>
            <a:r>
              <a:rPr lang="fr-FR" altLang="fr-FR" dirty="0" smtClean="0"/>
              <a:t>Vérifiez que le périphérique peut se connecter au réseau filaire (</a:t>
            </a:r>
            <a:r>
              <a:rPr lang="fr-FR" altLang="fr-FR" dirty="0" err="1" smtClean="0"/>
              <a:t>ping</a:t>
            </a:r>
            <a:r>
              <a:rPr lang="fr-FR" altLang="fr-FR" dirty="0" smtClean="0"/>
              <a:t>).</a:t>
            </a:r>
          </a:p>
          <a:p>
            <a:pPr lvl="2">
              <a:lnSpc>
                <a:spcPct val="80000"/>
              </a:lnSpc>
            </a:pPr>
            <a:r>
              <a:rPr lang="fr-FR" altLang="fr-FR" dirty="0" smtClean="0"/>
              <a:t>Vérifier le driver et la carte réseau sans fil.</a:t>
            </a:r>
          </a:p>
          <a:p>
            <a:pPr lvl="2">
              <a:lnSpc>
                <a:spcPct val="80000"/>
              </a:lnSpc>
            </a:pPr>
            <a:r>
              <a:rPr lang="fr-FR" altLang="fr-FR" dirty="0" smtClean="0"/>
              <a:t>Vérifiez le mode de sécurité et les paramètres de chiffrement du client.</a:t>
            </a:r>
          </a:p>
          <a:p>
            <a:pPr lvl="2">
              <a:lnSpc>
                <a:spcPct val="80000"/>
              </a:lnSpc>
            </a:pPr>
            <a:r>
              <a:rPr lang="fr-FR" altLang="fr-FR" dirty="0" smtClean="0"/>
              <a:t>Les performances du client ne sont pas satisfaisantes?</a:t>
            </a:r>
          </a:p>
          <a:p>
            <a:pPr lvl="3">
              <a:lnSpc>
                <a:spcPct val="80000"/>
              </a:lnSpc>
            </a:pPr>
            <a:r>
              <a:rPr lang="fr-FR" altLang="fr-FR" sz="1700" dirty="0" smtClean="0"/>
              <a:t>La distance entre le PC et l’AP est-elle trop importante? </a:t>
            </a:r>
          </a:p>
          <a:p>
            <a:pPr lvl="3">
              <a:lnSpc>
                <a:spcPct val="80000"/>
              </a:lnSpc>
            </a:pPr>
            <a:r>
              <a:rPr lang="fr-FR" altLang="fr-FR" sz="1700" dirty="0" smtClean="0"/>
              <a:t>Existe-t-il des obstacles ou des sources d’interférences?</a:t>
            </a:r>
          </a:p>
          <a:p>
            <a:pPr lvl="3">
              <a:lnSpc>
                <a:spcPct val="80000"/>
              </a:lnSpc>
            </a:pPr>
            <a:r>
              <a:rPr lang="fr-FR" altLang="fr-FR" sz="1700" dirty="0" smtClean="0"/>
              <a:t>Vérifiez que le client utilise le canal approprié</a:t>
            </a:r>
          </a:p>
          <a:p>
            <a:pPr lvl="3">
              <a:lnSpc>
                <a:spcPct val="80000"/>
              </a:lnSpc>
            </a:pPr>
            <a:r>
              <a:rPr lang="fr-FR" altLang="fr-FR" sz="1700" dirty="0" smtClean="0"/>
              <a:t>Séparer le trafic 802.11n  : </a:t>
            </a:r>
          </a:p>
          <a:p>
            <a:pPr lvl="4">
              <a:lnSpc>
                <a:spcPct val="80000"/>
              </a:lnSpc>
            </a:pPr>
            <a:r>
              <a:rPr lang="fr-FR" altLang="fr-FR" sz="1700" dirty="0" smtClean="0"/>
              <a:t>Data sur 2,4GHz</a:t>
            </a:r>
          </a:p>
          <a:p>
            <a:pPr lvl="4">
              <a:lnSpc>
                <a:spcPct val="80000"/>
              </a:lnSpc>
            </a:pPr>
            <a:r>
              <a:rPr lang="fr-FR" altLang="fr-FR" sz="1700" dirty="0" smtClean="0"/>
              <a:t>Multimédia sur 5GHz</a:t>
            </a:r>
          </a:p>
          <a:p>
            <a:pPr lvl="4">
              <a:lnSpc>
                <a:spcPct val="80000"/>
              </a:lnSpc>
            </a:pPr>
            <a:endParaRPr lang="fr-FR" altLang="fr-FR" sz="1700" dirty="0" smtClean="0"/>
          </a:p>
          <a:p>
            <a:pPr>
              <a:lnSpc>
                <a:spcPct val="80000"/>
              </a:lnSpc>
            </a:pPr>
            <a:endParaRPr lang="fr-FR" altLang="fr-FR" sz="27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584</a:t>
            </a:fld>
            <a:endParaRPr lang="fr-BE" dirty="0"/>
          </a:p>
        </p:txBody>
      </p:sp>
    </p:spTree>
    <p:extLst>
      <p:ext uri="{BB962C8B-B14F-4D97-AF65-F5344CB8AC3E}">
        <p14:creationId xmlns:p14="http://schemas.microsoft.com/office/powerpoint/2010/main" val="4005068517"/>
      </p:ext>
    </p:extLst>
  </p:cSld>
  <p:clrMapOvr>
    <a:masterClrMapping/>
  </p:clrMapOvr>
  <p:timing>
    <p:tnLst>
      <p:par>
        <p:cT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p:txBody>
          <a:bodyPr/>
          <a:lstStyle/>
          <a:p>
            <a:pPr eaLnBrk="1" hangingPunct="1"/>
            <a:r>
              <a:rPr lang="fr-BE" altLang="fr-FR" dirty="0" smtClean="0"/>
              <a:t>Résolution de problèmes</a:t>
            </a:r>
            <a:endParaRPr lang="fr-FR" altLang="fr-FR" dirty="0" smtClean="0"/>
          </a:p>
        </p:txBody>
      </p:sp>
      <p:sp>
        <p:nvSpPr>
          <p:cNvPr id="100356" name="Rectangle 3"/>
          <p:cNvSpPr>
            <a:spLocks noGrp="1" noChangeArrowheads="1"/>
          </p:cNvSpPr>
          <p:nvPr>
            <p:ph type="body" idx="1"/>
          </p:nvPr>
        </p:nvSpPr>
        <p:spPr/>
        <p:txBody>
          <a:bodyPr/>
          <a:lstStyle/>
          <a:p>
            <a:pPr marL="609600" indent="-609600" eaLnBrk="1" hangingPunct="1"/>
            <a:r>
              <a:rPr lang="fr-BE" altLang="fr-FR" dirty="0" smtClean="0">
                <a:solidFill>
                  <a:schemeClr val="accent6">
                    <a:lumMod val="75000"/>
                  </a:schemeClr>
                </a:solidFill>
              </a:rPr>
              <a:t>Méthode de dépannage (2)</a:t>
            </a:r>
          </a:p>
          <a:p>
            <a:pPr marL="990600" lvl="1" indent="-533400" eaLnBrk="1" hangingPunct="1">
              <a:buFontTx/>
              <a:buAutoNum type="arabicPeriod" startAt="2"/>
            </a:pPr>
            <a:r>
              <a:rPr lang="fr-BE" altLang="fr-FR" dirty="0" smtClean="0">
                <a:solidFill>
                  <a:srgbClr val="0070C0"/>
                </a:solidFill>
              </a:rPr>
              <a:t>Vérification de l’état physique des périphériques</a:t>
            </a:r>
          </a:p>
          <a:p>
            <a:pPr marL="1371600" lvl="2" indent="-457200" eaLnBrk="1" hangingPunct="1"/>
            <a:r>
              <a:rPr lang="fr-BE" altLang="fr-FR" dirty="0" smtClean="0"/>
              <a:t>Les périphériques sont-ils tous à leur place ? </a:t>
            </a:r>
          </a:p>
          <a:p>
            <a:pPr marL="1371600" lvl="2" indent="-457200" eaLnBrk="1" hangingPunct="1"/>
            <a:r>
              <a:rPr lang="fr-BE" altLang="fr-FR" dirty="0" smtClean="0"/>
              <a:t>Les périphériques sont-ils tous alimentés en électricité et sous tension ? </a:t>
            </a:r>
          </a:p>
          <a:p>
            <a:pPr marL="990600" lvl="1" indent="-533400" eaLnBrk="1" hangingPunct="1">
              <a:buFontTx/>
              <a:buAutoNum type="arabicPeriod" startAt="2"/>
            </a:pPr>
            <a:r>
              <a:rPr lang="fr-BE" altLang="fr-FR" dirty="0" smtClean="0">
                <a:solidFill>
                  <a:srgbClr val="0070C0"/>
                </a:solidFill>
              </a:rPr>
              <a:t>Inspection des liaisons</a:t>
            </a:r>
          </a:p>
          <a:p>
            <a:pPr marL="1371600" lvl="2" indent="-457200" eaLnBrk="1" hangingPunct="1"/>
            <a:r>
              <a:rPr lang="fr-BE" altLang="fr-FR" dirty="0" smtClean="0"/>
              <a:t>Inspectez les liaisons câblées : pas de connecteurs défectueux ou de câbles endommagés ou manquants.</a:t>
            </a:r>
          </a:p>
          <a:p>
            <a:pPr marL="1371600" lvl="2" indent="-457200" eaLnBrk="1" hangingPunct="1"/>
            <a:r>
              <a:rPr lang="fr-BE" altLang="fr-FR" dirty="0" smtClean="0"/>
              <a:t>Utilisez le réseau local filaire pour </a:t>
            </a:r>
            <a:r>
              <a:rPr lang="fr-BE" altLang="fr-FR" dirty="0" err="1" smtClean="0"/>
              <a:t>pinguer</a:t>
            </a:r>
            <a:r>
              <a:rPr lang="fr-BE" altLang="fr-FR" dirty="0" smtClean="0"/>
              <a:t> les périphériques (point d’accès, routeur, …)</a:t>
            </a:r>
          </a:p>
          <a:p>
            <a:pPr marL="990600" lvl="1" indent="-533400" eaLnBrk="1" hangingPunct="1">
              <a:buFontTx/>
              <a:buAutoNum type="arabicPeriod" startAt="2"/>
            </a:pPr>
            <a:r>
              <a:rPr lang="fr-BE" altLang="fr-FR" dirty="0" smtClean="0">
                <a:solidFill>
                  <a:srgbClr val="0070C0"/>
                </a:solidFill>
              </a:rPr>
              <a:t>Inspection de la configuration du point d’accès</a:t>
            </a:r>
            <a:endParaRPr lang="fr-FR" altLang="fr-FR" dirty="0" smtClean="0">
              <a:solidFill>
                <a:srgbClr val="0070C0"/>
              </a:solidFill>
            </a:endParaRP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585</a:t>
            </a:fld>
            <a:endParaRPr lang="fr-BE" dirty="0"/>
          </a:p>
        </p:txBody>
      </p:sp>
    </p:spTree>
    <p:extLst>
      <p:ext uri="{BB962C8B-B14F-4D97-AF65-F5344CB8AC3E}">
        <p14:creationId xmlns:p14="http://schemas.microsoft.com/office/powerpoint/2010/main" val="3431173582"/>
      </p:ext>
    </p:extLst>
  </p:cSld>
  <p:clrMapOvr>
    <a:masterClrMapping/>
  </p:clrMapOvr>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3"/>
          <p:cNvSpPr>
            <a:spLocks noGrp="1" noChangeArrowheads="1"/>
          </p:cNvSpPr>
          <p:nvPr>
            <p:ph type="body" sz="half" idx="1"/>
          </p:nvPr>
        </p:nvSpPr>
        <p:spPr>
          <a:xfrm>
            <a:off x="457200" y="1600200"/>
            <a:ext cx="8229600" cy="2116138"/>
          </a:xfrm>
        </p:spPr>
        <p:txBody>
          <a:bodyPr/>
          <a:lstStyle/>
          <a:p>
            <a:pPr eaLnBrk="1" hangingPunct="1">
              <a:lnSpc>
                <a:spcPct val="80000"/>
              </a:lnSpc>
            </a:pPr>
            <a:r>
              <a:rPr lang="fr-BE" altLang="fr-FR" dirty="0" smtClean="0">
                <a:solidFill>
                  <a:schemeClr val="accent6">
                    <a:lumMod val="75000"/>
                  </a:schemeClr>
                </a:solidFill>
              </a:rPr>
              <a:t>Mise à jour du </a:t>
            </a:r>
            <a:r>
              <a:rPr lang="fr-BE" altLang="fr-FR" dirty="0" err="1" smtClean="0">
                <a:solidFill>
                  <a:schemeClr val="accent6">
                    <a:lumMod val="75000"/>
                  </a:schemeClr>
                </a:solidFill>
              </a:rPr>
              <a:t>firmware</a:t>
            </a:r>
            <a:r>
              <a:rPr lang="fr-BE" altLang="fr-FR" dirty="0" smtClean="0">
                <a:solidFill>
                  <a:schemeClr val="accent6">
                    <a:lumMod val="75000"/>
                  </a:schemeClr>
                </a:solidFill>
              </a:rPr>
              <a:t> du point d’accès</a:t>
            </a:r>
          </a:p>
          <a:p>
            <a:pPr lvl="1" eaLnBrk="1" hangingPunct="1">
              <a:lnSpc>
                <a:spcPct val="80000"/>
              </a:lnSpc>
            </a:pPr>
            <a:r>
              <a:rPr lang="fr-BE" altLang="fr-FR" dirty="0" smtClean="0">
                <a:solidFill>
                  <a:srgbClr val="0070C0"/>
                </a:solidFill>
              </a:rPr>
              <a:t>Conseillé si </a:t>
            </a:r>
          </a:p>
          <a:p>
            <a:pPr lvl="2" eaLnBrk="1" hangingPunct="1">
              <a:lnSpc>
                <a:spcPct val="80000"/>
              </a:lnSpc>
            </a:pPr>
            <a:r>
              <a:rPr lang="fr-BE" altLang="fr-FR" dirty="0" smtClean="0"/>
              <a:t>Vous rencontrez des problèmes au niveau du point d’accès </a:t>
            </a:r>
          </a:p>
          <a:p>
            <a:pPr lvl="2" eaLnBrk="1" hangingPunct="1">
              <a:lnSpc>
                <a:spcPct val="80000"/>
              </a:lnSpc>
            </a:pPr>
            <a:r>
              <a:rPr lang="fr-BE" altLang="fr-FR" dirty="0" smtClean="0"/>
              <a:t>Si la nouvelle version propose une fonction qui vous intéresse</a:t>
            </a:r>
          </a:p>
          <a:p>
            <a:pPr lvl="2" eaLnBrk="1" hangingPunct="1">
              <a:lnSpc>
                <a:spcPct val="80000"/>
              </a:lnSpc>
            </a:pPr>
            <a:r>
              <a:rPr lang="fr-BE" altLang="fr-FR" dirty="0" smtClean="0"/>
              <a:t>Pour corriger des failles de sécurité</a:t>
            </a:r>
          </a:p>
          <a:p>
            <a:pPr lvl="1" eaLnBrk="1" hangingPunct="1">
              <a:lnSpc>
                <a:spcPct val="80000"/>
              </a:lnSpc>
            </a:pPr>
            <a:r>
              <a:rPr lang="fr-BE" altLang="fr-FR" dirty="0" smtClean="0">
                <a:solidFill>
                  <a:srgbClr val="0070C0"/>
                </a:solidFill>
              </a:rPr>
              <a:t>Procédure</a:t>
            </a:r>
          </a:p>
          <a:p>
            <a:pPr lvl="2" eaLnBrk="1" hangingPunct="1">
              <a:lnSpc>
                <a:spcPct val="80000"/>
              </a:lnSpc>
            </a:pPr>
            <a:r>
              <a:rPr lang="fr-BE" altLang="fr-FR" dirty="0" smtClean="0"/>
              <a:t>RTFM ;-)</a:t>
            </a:r>
            <a:endParaRPr lang="fr-FR" altLang="fr-FR" dirty="0" smtClean="0"/>
          </a:p>
        </p:txBody>
      </p:sp>
      <p:pic>
        <p:nvPicPr>
          <p:cNvPr id="101381"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75656" y="3881734"/>
            <a:ext cx="6049591" cy="2209627"/>
          </a:xfrm>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586</a:t>
            </a:fld>
            <a:endParaRPr lang="fr-BE" dirty="0"/>
          </a:p>
        </p:txBody>
      </p:sp>
      <p:sp>
        <p:nvSpPr>
          <p:cNvPr id="7"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Résolution de problèmes</a:t>
            </a:r>
            <a:endParaRPr lang="fr-FR" altLang="fr-FR" sz="2800" dirty="0"/>
          </a:p>
        </p:txBody>
      </p:sp>
    </p:spTree>
    <p:extLst>
      <p:ext uri="{BB962C8B-B14F-4D97-AF65-F5344CB8AC3E}">
        <p14:creationId xmlns:p14="http://schemas.microsoft.com/office/powerpoint/2010/main" val="914347780"/>
      </p:ext>
    </p:extLst>
  </p:cSld>
  <p:clrMapOvr>
    <a:masterClrMapping/>
  </p:clrMapOvr>
  <p:timing>
    <p:tnLst>
      <p:par>
        <p:cT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3"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907704" y="3142679"/>
            <a:ext cx="4518674" cy="2880048"/>
          </a:xfrm>
        </p:spPr>
      </p:pic>
      <p:sp>
        <p:nvSpPr>
          <p:cNvPr id="102405" name="Rectangle 4"/>
          <p:cNvSpPr>
            <a:spLocks noGrp="1" noChangeArrowheads="1"/>
          </p:cNvSpPr>
          <p:nvPr>
            <p:ph type="body" sz="half" idx="1"/>
          </p:nvPr>
        </p:nvSpPr>
        <p:spPr>
          <a:xfrm>
            <a:off x="457200" y="1600200"/>
            <a:ext cx="8229600" cy="1541463"/>
          </a:xfrm>
        </p:spPr>
        <p:txBody>
          <a:bodyPr>
            <a:normAutofit lnSpcReduction="10000"/>
          </a:bodyPr>
          <a:lstStyle/>
          <a:p>
            <a:pPr eaLnBrk="1" hangingPunct="1">
              <a:lnSpc>
                <a:spcPct val="90000"/>
              </a:lnSpc>
            </a:pPr>
            <a:r>
              <a:rPr lang="fr-BE" altLang="fr-FR" dirty="0" smtClean="0">
                <a:solidFill>
                  <a:schemeClr val="accent6">
                    <a:lumMod val="75000"/>
                  </a:schemeClr>
                </a:solidFill>
              </a:rPr>
              <a:t>Paramétrage des canaux (1)</a:t>
            </a:r>
          </a:p>
          <a:p>
            <a:pPr lvl="1" eaLnBrk="1" hangingPunct="1">
              <a:lnSpc>
                <a:spcPct val="90000"/>
              </a:lnSpc>
            </a:pPr>
            <a:r>
              <a:rPr lang="fr-BE" altLang="fr-FR" dirty="0" smtClean="0">
                <a:solidFill>
                  <a:srgbClr val="0070C0"/>
                </a:solidFill>
              </a:rPr>
              <a:t>Des interférences peuvent se produire et conduire à des problèmes de connectivité</a:t>
            </a:r>
          </a:p>
          <a:p>
            <a:pPr lvl="2" eaLnBrk="1" hangingPunct="1">
              <a:lnSpc>
                <a:spcPct val="90000"/>
              </a:lnSpc>
            </a:pPr>
            <a:r>
              <a:rPr lang="fr-BE" altLang="fr-FR" dirty="0" smtClean="0"/>
              <a:t>En cas de chevauchement de canaux</a:t>
            </a:r>
          </a:p>
          <a:p>
            <a:pPr lvl="2" eaLnBrk="1" hangingPunct="1">
              <a:lnSpc>
                <a:spcPct val="90000"/>
              </a:lnSpc>
            </a:pPr>
            <a:r>
              <a:rPr lang="fr-BE" altLang="fr-FR" dirty="0" smtClean="0"/>
              <a:t>En présence de signaux parasites (téléphone sans fil, microonde,…) </a:t>
            </a:r>
            <a:endParaRPr lang="fr-FR" altLang="fr-FR" dirty="0" smtClean="0"/>
          </a:p>
        </p:txBody>
      </p:sp>
      <p:sp>
        <p:nvSpPr>
          <p:cNvPr id="102406" name="Text Box 5"/>
          <p:cNvSpPr txBox="1">
            <a:spLocks noChangeArrowheads="1"/>
          </p:cNvSpPr>
          <p:nvPr/>
        </p:nvSpPr>
        <p:spPr bwMode="auto">
          <a:xfrm>
            <a:off x="1835696" y="6022999"/>
            <a:ext cx="309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a:t>
            </a:r>
            <a:r>
              <a:rPr lang="fr-FR" altLang="fr-FR" sz="800" dirty="0"/>
              <a:t>Cisco system </a:t>
            </a:r>
            <a:r>
              <a:rPr lang="fr-FR" altLang="fr-FR" sz="800" dirty="0" err="1"/>
              <a:t>inc</a:t>
            </a:r>
            <a:r>
              <a:rPr lang="fr-FR" altLang="fr-FR" sz="800" dirty="0"/>
              <a:t>, </a:t>
            </a:r>
            <a:r>
              <a:rPr lang="fr-BE" altLang="fr-FR" sz="800" dirty="0"/>
              <a:t>CCNA Exploration 3, </a:t>
            </a:r>
            <a:r>
              <a:rPr lang="fr-FR" altLang="fr-FR" sz="800" dirty="0"/>
              <a:t>chapitre 7.4.2.1</a:t>
            </a:r>
            <a:endParaRPr lang="fr-BE" altLang="fr-FR" sz="800"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587</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Résolution de problèmes</a:t>
            </a:r>
            <a:endParaRPr lang="fr-FR" altLang="fr-FR" sz="2800" dirty="0"/>
          </a:p>
        </p:txBody>
      </p:sp>
    </p:spTree>
    <p:extLst>
      <p:ext uri="{BB962C8B-B14F-4D97-AF65-F5344CB8AC3E}">
        <p14:creationId xmlns:p14="http://schemas.microsoft.com/office/powerpoint/2010/main" val="2595117579"/>
      </p:ext>
    </p:extLst>
  </p:cSld>
  <p:clrMapOvr>
    <a:masterClrMapping/>
  </p:clrMapOvr>
  <p:timing>
    <p:tnLst>
      <p:par>
        <p:cT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p:txBody>
          <a:bodyPr/>
          <a:lstStyle/>
          <a:p>
            <a:pPr eaLnBrk="1" hangingPunct="1"/>
            <a:r>
              <a:rPr lang="fr-BE" altLang="fr-FR" dirty="0" smtClean="0"/>
              <a:t>Résolution de problèmes</a:t>
            </a:r>
            <a:endParaRPr lang="fr-FR" altLang="fr-FR" dirty="0" smtClean="0"/>
          </a:p>
        </p:txBody>
      </p:sp>
      <p:sp>
        <p:nvSpPr>
          <p:cNvPr id="122884" name="Rectangle 3"/>
          <p:cNvSpPr>
            <a:spLocks noGrp="1" noChangeArrowheads="1"/>
          </p:cNvSpPr>
          <p:nvPr>
            <p:ph type="body" idx="1"/>
          </p:nvPr>
        </p:nvSpPr>
        <p:spPr/>
        <p:txBody>
          <a:bodyPr>
            <a:normAutofit/>
          </a:bodyPr>
          <a:lstStyle/>
          <a:p>
            <a:pPr eaLnBrk="1" hangingPunct="1">
              <a:lnSpc>
                <a:spcPct val="90000"/>
              </a:lnSpc>
              <a:defRPr/>
            </a:pPr>
            <a:r>
              <a:rPr lang="fr-BE" altLang="fr-FR" dirty="0" smtClean="0">
                <a:solidFill>
                  <a:schemeClr val="accent6">
                    <a:lumMod val="75000"/>
                  </a:schemeClr>
                </a:solidFill>
              </a:rPr>
              <a:t>Paramétrage des canaux (2)</a:t>
            </a:r>
          </a:p>
          <a:p>
            <a:pPr lvl="1" eaLnBrk="1" hangingPunct="1">
              <a:lnSpc>
                <a:spcPct val="80000"/>
              </a:lnSpc>
              <a:defRPr/>
            </a:pPr>
            <a:r>
              <a:rPr lang="fr-BE" altLang="fr-FR" dirty="0" smtClean="0">
                <a:solidFill>
                  <a:srgbClr val="0070C0"/>
                </a:solidFill>
              </a:rPr>
              <a:t>Canal 1 ou 11</a:t>
            </a:r>
          </a:p>
          <a:p>
            <a:pPr lvl="2" eaLnBrk="1" hangingPunct="1">
              <a:lnSpc>
                <a:spcPct val="80000"/>
              </a:lnSpc>
              <a:defRPr/>
            </a:pPr>
            <a:r>
              <a:rPr lang="fr-BE" altLang="fr-FR" dirty="0" smtClean="0"/>
              <a:t>Les appareils de consommation courante, tels que les téléphones sans fil, utilisent souvent le canal 6.</a:t>
            </a:r>
          </a:p>
          <a:p>
            <a:pPr marL="914400" lvl="2" indent="0" eaLnBrk="1" hangingPunct="1">
              <a:lnSpc>
                <a:spcPct val="80000"/>
              </a:lnSpc>
              <a:buFontTx/>
              <a:buNone/>
              <a:defRPr/>
            </a:pPr>
            <a:r>
              <a:rPr lang="fr-BE" altLang="fr-FR" dirty="0" smtClean="0">
                <a:sym typeface="Wingdings" panose="05000000000000000000" pitchFamily="2" charset="2"/>
              </a:rPr>
              <a:t> </a:t>
            </a:r>
            <a:r>
              <a:rPr lang="fr-BE" altLang="fr-FR" dirty="0" smtClean="0"/>
              <a:t>Dans un WLAN de petite taille, utilisez le canal 1 ou le canal 11. </a:t>
            </a:r>
          </a:p>
          <a:p>
            <a:pPr lvl="1" eaLnBrk="1" hangingPunct="1">
              <a:lnSpc>
                <a:spcPct val="80000"/>
              </a:lnSpc>
              <a:defRPr/>
            </a:pPr>
            <a:r>
              <a:rPr lang="fr-FR" altLang="fr-FR" dirty="0" smtClean="0">
                <a:solidFill>
                  <a:srgbClr val="0070C0"/>
                </a:solidFill>
              </a:rPr>
              <a:t>Études de site (Site Survey)</a:t>
            </a:r>
          </a:p>
          <a:p>
            <a:pPr lvl="2" eaLnBrk="1" hangingPunct="1">
              <a:lnSpc>
                <a:spcPct val="80000"/>
              </a:lnSpc>
              <a:defRPr/>
            </a:pPr>
            <a:r>
              <a:rPr lang="fr-BE" altLang="fr-FR" dirty="0" smtClean="0"/>
              <a:t>Soit manuelle soit assistée par un utilitaire (ex. </a:t>
            </a:r>
            <a:r>
              <a:rPr lang="fr-BE" altLang="fr-FR" dirty="0" err="1" smtClean="0"/>
              <a:t>Airmagnet</a:t>
            </a:r>
            <a:r>
              <a:rPr lang="fr-BE" altLang="fr-FR" dirty="0" smtClean="0"/>
              <a:t>)</a:t>
            </a:r>
          </a:p>
          <a:p>
            <a:pPr lvl="2" eaLnBrk="1" hangingPunct="1">
              <a:lnSpc>
                <a:spcPct val="80000"/>
              </a:lnSpc>
              <a:defRPr/>
            </a:pPr>
            <a:r>
              <a:rPr lang="fr-BE" altLang="fr-FR" dirty="0" smtClean="0"/>
              <a:t>Consiste à inspecter la zone dans le but </a:t>
            </a:r>
          </a:p>
          <a:p>
            <a:pPr lvl="3" eaLnBrk="1" hangingPunct="1">
              <a:lnSpc>
                <a:spcPct val="80000"/>
              </a:lnSpc>
              <a:defRPr/>
            </a:pPr>
            <a:r>
              <a:rPr lang="fr-BE" altLang="fr-FR" sz="1700" dirty="0" smtClean="0"/>
              <a:t>D’identifier les problèmes potentiels </a:t>
            </a:r>
          </a:p>
          <a:p>
            <a:pPr lvl="3" eaLnBrk="1" hangingPunct="1">
              <a:lnSpc>
                <a:spcPct val="80000"/>
              </a:lnSpc>
              <a:defRPr/>
            </a:pPr>
            <a:r>
              <a:rPr lang="fr-BE" altLang="fr-FR" sz="1700" dirty="0" smtClean="0"/>
              <a:t>De déterminer le nombre d’AP et identifier les endroits où les placer</a:t>
            </a:r>
          </a:p>
          <a:p>
            <a:pPr lvl="3" eaLnBrk="1" hangingPunct="1">
              <a:lnSpc>
                <a:spcPct val="80000"/>
              </a:lnSpc>
              <a:defRPr/>
            </a:pPr>
            <a:r>
              <a:rPr lang="fr-BE" altLang="fr-FR" sz="1700" dirty="0" smtClean="0"/>
              <a:t>Déterminer les puissances d’émission et l’orientation des antennes</a:t>
            </a:r>
          </a:p>
          <a:p>
            <a:pPr lvl="3" eaLnBrk="1" hangingPunct="1">
              <a:lnSpc>
                <a:spcPct val="80000"/>
              </a:lnSpc>
              <a:defRPr/>
            </a:pPr>
            <a:r>
              <a:rPr lang="fr-BE" altLang="fr-FR" sz="1700" dirty="0" smtClean="0"/>
              <a:t>Choisir les canaux à utiliser</a:t>
            </a:r>
          </a:p>
          <a:p>
            <a:pPr lvl="3" eaLnBrk="1" hangingPunct="1">
              <a:lnSpc>
                <a:spcPct val="80000"/>
              </a:lnSpc>
              <a:defRPr/>
            </a:pPr>
            <a:r>
              <a:rPr lang="fr-BE" altLang="fr-FR" sz="1700" dirty="0" smtClean="0"/>
              <a:t>…</a:t>
            </a:r>
            <a:endParaRPr lang="fr-FR" altLang="fr-FR" sz="17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588</a:t>
            </a:fld>
            <a:endParaRPr lang="fr-BE" dirty="0"/>
          </a:p>
        </p:txBody>
      </p:sp>
    </p:spTree>
    <p:extLst>
      <p:ext uri="{BB962C8B-B14F-4D97-AF65-F5344CB8AC3E}">
        <p14:creationId xmlns:p14="http://schemas.microsoft.com/office/powerpoint/2010/main" val="3484716480"/>
      </p:ext>
    </p:extLst>
  </p:cSld>
  <p:clrMapOvr>
    <a:masterClrMapping/>
  </p:clrMapOvr>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3"/>
          <p:cNvSpPr>
            <a:spLocks noGrp="1" noChangeArrowheads="1"/>
          </p:cNvSpPr>
          <p:nvPr>
            <p:ph type="body" sz="half" idx="1"/>
          </p:nvPr>
        </p:nvSpPr>
        <p:spPr>
          <a:xfrm>
            <a:off x="457200" y="1600200"/>
            <a:ext cx="8229600" cy="1036638"/>
          </a:xfrm>
        </p:spPr>
        <p:txBody>
          <a:bodyPr/>
          <a:lstStyle/>
          <a:p>
            <a:pPr eaLnBrk="1" hangingPunct="1"/>
            <a:r>
              <a:rPr lang="fr-BE" altLang="fr-FR" dirty="0" smtClean="0">
                <a:solidFill>
                  <a:schemeClr val="accent6">
                    <a:lumMod val="75000"/>
                  </a:schemeClr>
                </a:solidFill>
              </a:rPr>
              <a:t>Exemple de logiciel Site Survey (</a:t>
            </a:r>
            <a:r>
              <a:rPr lang="fr-BE" altLang="fr-FR" dirty="0" err="1" smtClean="0">
                <a:solidFill>
                  <a:schemeClr val="accent6">
                    <a:lumMod val="75000"/>
                  </a:schemeClr>
                </a:solidFill>
              </a:rPr>
              <a:t>Airmagnet</a:t>
            </a:r>
            <a:r>
              <a:rPr lang="fr-BE" altLang="fr-FR" dirty="0" smtClean="0">
                <a:solidFill>
                  <a:schemeClr val="accent6">
                    <a:lumMod val="75000"/>
                  </a:schemeClr>
                </a:solidFill>
              </a:rPr>
              <a:t>)</a:t>
            </a:r>
          </a:p>
          <a:p>
            <a:pPr lvl="1" eaLnBrk="1" hangingPunct="1"/>
            <a:r>
              <a:rPr lang="fr-BE" altLang="fr-FR" dirty="0" smtClean="0"/>
              <a:t>Test avec 4 points d’accès différents</a:t>
            </a:r>
          </a:p>
        </p:txBody>
      </p:sp>
      <p:pic>
        <p:nvPicPr>
          <p:cNvPr id="104453"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95736" y="2492896"/>
            <a:ext cx="4162448" cy="3563045"/>
          </a:xfrm>
        </p:spPr>
      </p:pic>
      <p:sp>
        <p:nvSpPr>
          <p:cNvPr id="104454" name="Text Box 5"/>
          <p:cNvSpPr txBox="1">
            <a:spLocks noChangeArrowheads="1"/>
          </p:cNvSpPr>
          <p:nvPr/>
        </p:nvSpPr>
        <p:spPr bwMode="auto">
          <a:xfrm>
            <a:off x="2123728" y="6021288"/>
            <a:ext cx="26654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a:t>
            </a:r>
            <a:r>
              <a:rPr lang="fr-FR" altLang="fr-FR" sz="800" dirty="0"/>
              <a:t>http://www.airmagnet.com/products/survey/#1</a:t>
            </a: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589</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Résolution de problèmes</a:t>
            </a:r>
            <a:endParaRPr lang="fr-FR" altLang="fr-FR" sz="2800" dirty="0"/>
          </a:p>
        </p:txBody>
      </p:sp>
    </p:spTree>
    <p:extLst>
      <p:ext uri="{BB962C8B-B14F-4D97-AF65-F5344CB8AC3E}">
        <p14:creationId xmlns:p14="http://schemas.microsoft.com/office/powerpoint/2010/main" val="6364385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47790" y="3525838"/>
            <a:ext cx="2781034" cy="258318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7" name="Rectangle 3"/>
          <p:cNvSpPr>
            <a:spLocks noGrp="1" noChangeArrowheads="1"/>
          </p:cNvSpPr>
          <p:nvPr>
            <p:ph type="body" sz="half" idx="1"/>
          </p:nvPr>
        </p:nvSpPr>
        <p:spPr/>
        <p:txBody>
          <a:bodyPr/>
          <a:lstStyle/>
          <a:p>
            <a:pPr eaLnBrk="1" hangingPunct="1">
              <a:lnSpc>
                <a:spcPct val="90000"/>
              </a:lnSpc>
            </a:pPr>
            <a:r>
              <a:rPr lang="fr-FR" altLang="fr-FR" sz="2800" dirty="0" smtClean="0">
                <a:solidFill>
                  <a:schemeClr val="accent6">
                    <a:lumMod val="75000"/>
                  </a:schemeClr>
                </a:solidFill>
              </a:rPr>
              <a:t>Exception</a:t>
            </a:r>
          </a:p>
          <a:p>
            <a:pPr lvl="1" eaLnBrk="1" hangingPunct="1">
              <a:lnSpc>
                <a:spcPct val="90000"/>
              </a:lnSpc>
            </a:pPr>
            <a:r>
              <a:rPr lang="fr-FR" altLang="fr-FR" sz="2400" dirty="0" smtClean="0">
                <a:solidFill>
                  <a:srgbClr val="0070C0"/>
                </a:solidFill>
              </a:rPr>
              <a:t>Agrégation de liaison (</a:t>
            </a:r>
            <a:r>
              <a:rPr lang="fr-FR" altLang="fr-FR" sz="2400" dirty="0" err="1" smtClean="0">
                <a:solidFill>
                  <a:srgbClr val="0070C0"/>
                </a:solidFill>
              </a:rPr>
              <a:t>EtherChannel</a:t>
            </a:r>
            <a:r>
              <a:rPr lang="fr-FR" altLang="fr-FR" sz="2400" dirty="0" smtClean="0">
                <a:solidFill>
                  <a:srgbClr val="0070C0"/>
                </a:solidFill>
              </a:rPr>
              <a:t>)</a:t>
            </a:r>
          </a:p>
          <a:p>
            <a:pPr lvl="2" eaLnBrk="1" hangingPunct="1">
              <a:lnSpc>
                <a:spcPct val="90000"/>
              </a:lnSpc>
            </a:pPr>
            <a:r>
              <a:rPr lang="fr-FR" altLang="fr-FR" sz="2000" dirty="0" smtClean="0"/>
              <a:t>C’est un groupement de ports Ethernet sur un commutateur qui joue le rôle d’une connexion réseau logique unique</a:t>
            </a:r>
          </a:p>
          <a:p>
            <a:pPr lvl="2" eaLnBrk="1" hangingPunct="1">
              <a:lnSpc>
                <a:spcPct val="90000"/>
              </a:lnSpc>
            </a:pPr>
            <a:r>
              <a:rPr lang="fr-FR" altLang="fr-FR" sz="2000" dirty="0" smtClean="0"/>
              <a:t>Les boucles ne sont pas possibles sur un </a:t>
            </a:r>
            <a:r>
              <a:rPr lang="fr-FR" altLang="fr-FR" sz="2000" dirty="0" err="1" smtClean="0"/>
              <a:t>EtherChannel</a:t>
            </a:r>
            <a:endParaRPr lang="fr-FR" altLang="fr-FR" sz="2000" dirty="0" smtClean="0"/>
          </a:p>
        </p:txBody>
      </p:sp>
      <p:sp>
        <p:nvSpPr>
          <p:cNvPr id="64519" name="Text Box 6"/>
          <p:cNvSpPr txBox="1">
            <a:spLocks noChangeArrowheads="1"/>
          </p:cNvSpPr>
          <p:nvPr/>
        </p:nvSpPr>
        <p:spPr bwMode="auto">
          <a:xfrm>
            <a:off x="3700463" y="3525838"/>
            <a:ext cx="2317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Liaison Etherchannel</a:t>
            </a:r>
          </a:p>
          <a:p>
            <a:pPr eaLnBrk="1" hangingPunct="1">
              <a:spcBef>
                <a:spcPct val="0"/>
              </a:spcBef>
              <a:buFontTx/>
              <a:buNone/>
            </a:pPr>
            <a:r>
              <a:rPr lang="fr-FR" altLang="fr-FR" sz="1800">
                <a:solidFill>
                  <a:srgbClr val="FF0000"/>
                </a:solidFill>
              </a:rPr>
              <a:t>= Pas de boucle</a:t>
            </a:r>
          </a:p>
        </p:txBody>
      </p:sp>
      <p:sp>
        <p:nvSpPr>
          <p:cNvPr id="3" name="Ellipse 2"/>
          <p:cNvSpPr/>
          <p:nvPr/>
        </p:nvSpPr>
        <p:spPr>
          <a:xfrm>
            <a:off x="2264761" y="4797425"/>
            <a:ext cx="717550" cy="647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cxnSp>
        <p:nvCxnSpPr>
          <p:cNvPr id="6" name="Connecteur droit 5"/>
          <p:cNvCxnSpPr>
            <a:stCxn id="3" idx="7"/>
            <a:endCxn id="64519" idx="1"/>
          </p:cNvCxnSpPr>
          <p:nvPr/>
        </p:nvCxnSpPr>
        <p:spPr>
          <a:xfrm flipV="1">
            <a:off x="2877228" y="3846513"/>
            <a:ext cx="823235" cy="10457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321" name="ZoneTexte 6"/>
          <p:cNvSpPr txBox="1">
            <a:spLocks noChangeArrowheads="1"/>
          </p:cNvSpPr>
          <p:nvPr/>
        </p:nvSpPr>
        <p:spPr bwMode="auto">
          <a:xfrm>
            <a:off x="4708971" y="4221088"/>
            <a:ext cx="4327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Pour représenter un Etherchannel, on </a:t>
            </a:r>
          </a:p>
          <a:p>
            <a:pPr eaLnBrk="1" hangingPunct="1">
              <a:spcBef>
                <a:spcPct val="0"/>
              </a:spcBef>
              <a:buFontTx/>
              <a:buNone/>
            </a:pPr>
            <a:r>
              <a:rPr lang="fr-FR" altLang="fr-FR" sz="1800"/>
              <a:t>représente les liens entourés d’un cercle</a:t>
            </a:r>
          </a:p>
        </p:txBody>
      </p:sp>
      <p:pic>
        <p:nvPicPr>
          <p:cNvPr id="1332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1896" y="4797351"/>
            <a:ext cx="3322637" cy="133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59</a:t>
            </a:fld>
            <a:endParaRPr lang="fr-BE" dirty="0"/>
          </a:p>
        </p:txBody>
      </p:sp>
      <p:sp>
        <p:nvSpPr>
          <p:cNvPr id="12"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Problème de boucle </a:t>
            </a:r>
            <a:endParaRPr lang="fr-FR" altLang="fr-FR" sz="2800" dirty="0"/>
          </a:p>
        </p:txBody>
      </p:sp>
    </p:spTree>
    <p:extLst>
      <p:ext uri="{BB962C8B-B14F-4D97-AF65-F5344CB8AC3E}">
        <p14:creationId xmlns:p14="http://schemas.microsoft.com/office/powerpoint/2010/main" val="1867922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9" grpId="0"/>
      <p:bldP spid="3" grpId="0" animBg="1"/>
    </p:bld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3"/>
          <p:cNvSpPr>
            <a:spLocks noGrp="1" noChangeArrowheads="1"/>
          </p:cNvSpPr>
          <p:nvPr>
            <p:ph type="body" sz="half" idx="1"/>
          </p:nvPr>
        </p:nvSpPr>
        <p:spPr>
          <a:xfrm>
            <a:off x="457200" y="1600200"/>
            <a:ext cx="8229600" cy="749300"/>
          </a:xfrm>
        </p:spPr>
        <p:txBody>
          <a:bodyPr/>
          <a:lstStyle/>
          <a:p>
            <a:pPr eaLnBrk="1" hangingPunct="1"/>
            <a:r>
              <a:rPr lang="fr-BE" altLang="fr-FR" sz="2400" dirty="0" smtClean="0">
                <a:solidFill>
                  <a:schemeClr val="accent6">
                    <a:lumMod val="75000"/>
                  </a:schemeClr>
                </a:solidFill>
              </a:rPr>
              <a:t>Exemple de mesures d’interférences (</a:t>
            </a:r>
            <a:r>
              <a:rPr lang="fr-BE" altLang="fr-FR" sz="2400" dirty="0" err="1" smtClean="0">
                <a:solidFill>
                  <a:schemeClr val="accent6">
                    <a:lumMod val="75000"/>
                  </a:schemeClr>
                </a:solidFill>
              </a:rPr>
              <a:t>Airmagnet</a:t>
            </a:r>
            <a:r>
              <a:rPr lang="fr-BE" altLang="fr-FR" sz="2400" dirty="0" smtClean="0">
                <a:solidFill>
                  <a:schemeClr val="accent6">
                    <a:lumMod val="75000"/>
                  </a:schemeClr>
                </a:solidFill>
              </a:rPr>
              <a:t>)</a:t>
            </a:r>
          </a:p>
          <a:p>
            <a:pPr eaLnBrk="1" hangingPunct="1"/>
            <a:endParaRPr lang="fr-FR" altLang="fr-FR" sz="2400" dirty="0" smtClean="0"/>
          </a:p>
        </p:txBody>
      </p:sp>
      <p:pic>
        <p:nvPicPr>
          <p:cNvPr id="105477"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547664" y="2132856"/>
            <a:ext cx="5681447" cy="3899272"/>
          </a:xfrm>
        </p:spPr>
      </p:pic>
      <p:sp>
        <p:nvSpPr>
          <p:cNvPr id="105478" name="Text Box 5"/>
          <p:cNvSpPr txBox="1">
            <a:spLocks noChangeArrowheads="1"/>
          </p:cNvSpPr>
          <p:nvPr/>
        </p:nvSpPr>
        <p:spPr bwMode="auto">
          <a:xfrm>
            <a:off x="1474539" y="6022999"/>
            <a:ext cx="26654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a:t>
            </a:r>
            <a:r>
              <a:rPr lang="fr-FR" altLang="fr-FR" sz="800" dirty="0"/>
              <a:t>http://www.airmagnet.com/products/survey/#1</a:t>
            </a: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590</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Résolution de problèmes</a:t>
            </a:r>
            <a:endParaRPr lang="fr-FR" altLang="fr-FR" sz="2800" dirty="0"/>
          </a:p>
        </p:txBody>
      </p:sp>
    </p:spTree>
    <p:extLst>
      <p:ext uri="{BB962C8B-B14F-4D97-AF65-F5344CB8AC3E}">
        <p14:creationId xmlns:p14="http://schemas.microsoft.com/office/powerpoint/2010/main" val="3432108379"/>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3"/>
          <p:cNvSpPr>
            <a:spLocks noGrp="1" noChangeArrowheads="1"/>
          </p:cNvSpPr>
          <p:nvPr>
            <p:ph type="body" sz="half" idx="1"/>
          </p:nvPr>
        </p:nvSpPr>
        <p:spPr>
          <a:xfrm>
            <a:off x="457200" y="1600200"/>
            <a:ext cx="8229600" cy="892175"/>
          </a:xfrm>
        </p:spPr>
        <p:txBody>
          <a:bodyPr/>
          <a:lstStyle/>
          <a:p>
            <a:pPr eaLnBrk="1" hangingPunct="1">
              <a:lnSpc>
                <a:spcPct val="90000"/>
              </a:lnSpc>
            </a:pPr>
            <a:r>
              <a:rPr lang="fr-BE" altLang="fr-FR" dirty="0" smtClean="0">
                <a:solidFill>
                  <a:schemeClr val="accent6">
                    <a:lumMod val="75000"/>
                  </a:schemeClr>
                </a:solidFill>
              </a:rPr>
              <a:t>Problèmes liés au mauvais positionnement des points d’accès</a:t>
            </a:r>
          </a:p>
          <a:p>
            <a:pPr lvl="1" eaLnBrk="1" hangingPunct="1">
              <a:lnSpc>
                <a:spcPct val="90000"/>
              </a:lnSpc>
            </a:pPr>
            <a:endParaRPr lang="fr-FR" altLang="fr-FR" sz="2400" dirty="0" smtClean="0">
              <a:solidFill>
                <a:srgbClr val="FF6600"/>
              </a:solidFill>
            </a:endParaRPr>
          </a:p>
        </p:txBody>
      </p:sp>
      <p:pic>
        <p:nvPicPr>
          <p:cNvPr id="106501"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736926" y="2204864"/>
            <a:ext cx="4427462" cy="3960168"/>
          </a:xfrm>
        </p:spPr>
      </p:pic>
      <p:pic>
        <p:nvPicPr>
          <p:cNvPr id="12103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02" y="2132856"/>
            <a:ext cx="4432686" cy="3985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3" name="Text Box 6"/>
          <p:cNvSpPr txBox="1">
            <a:spLocks noChangeArrowheads="1"/>
          </p:cNvSpPr>
          <p:nvPr/>
        </p:nvSpPr>
        <p:spPr bwMode="auto">
          <a:xfrm>
            <a:off x="2705274" y="6095007"/>
            <a:ext cx="309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a:t>
            </a:r>
            <a:r>
              <a:rPr lang="fr-FR" altLang="fr-FR" sz="800" dirty="0"/>
              <a:t>Cisco system </a:t>
            </a:r>
            <a:r>
              <a:rPr lang="fr-FR" altLang="fr-FR" sz="800" dirty="0" err="1"/>
              <a:t>inc</a:t>
            </a:r>
            <a:r>
              <a:rPr lang="fr-FR" altLang="fr-FR" sz="800" dirty="0"/>
              <a:t>, </a:t>
            </a:r>
            <a:r>
              <a:rPr lang="fr-BE" altLang="fr-FR" sz="800" dirty="0"/>
              <a:t>CCNA Exploration 3, </a:t>
            </a:r>
            <a:r>
              <a:rPr lang="fr-FR" altLang="fr-FR" sz="800" dirty="0"/>
              <a:t>chapitre 7.4.4.1</a:t>
            </a:r>
            <a:endParaRPr lang="fr-BE" altLang="fr-FR" sz="800" dirty="0"/>
          </a:p>
        </p:txBody>
      </p:sp>
      <p:sp>
        <p:nvSpPr>
          <p:cNvPr id="7"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8"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591</a:t>
            </a:fld>
            <a:endParaRPr lang="fr-BE" dirty="0"/>
          </a:p>
        </p:txBody>
      </p:sp>
      <p:sp>
        <p:nvSpPr>
          <p:cNvPr id="9"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Résolution de problèmes</a:t>
            </a:r>
            <a:endParaRPr lang="fr-FR" altLang="fr-FR" sz="2800" dirty="0"/>
          </a:p>
        </p:txBody>
      </p:sp>
    </p:spTree>
    <p:extLst>
      <p:ext uri="{BB962C8B-B14F-4D97-AF65-F5344CB8AC3E}">
        <p14:creationId xmlns:p14="http://schemas.microsoft.com/office/powerpoint/2010/main" val="3448072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10373"/>
                                        </p:tgtEl>
                                        <p:attrNameLst>
                                          <p:attrName>style.visibility</p:attrName>
                                        </p:attrNameLst>
                                      </p:cBhvr>
                                      <p:to>
                                        <p:strVal val="visible"/>
                                      </p:to>
                                    </p:set>
                                    <p:animEffect transition="in" filter="blinds(horizontal)">
                                      <p:cBhvr>
                                        <p:cTn id="7" dur="500"/>
                                        <p:tgtEl>
                                          <p:spTgt spid="1210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3"/>
          <p:cNvSpPr>
            <a:spLocks noGrp="1" noChangeArrowheads="1"/>
          </p:cNvSpPr>
          <p:nvPr>
            <p:ph type="body" sz="half" idx="1"/>
          </p:nvPr>
        </p:nvSpPr>
        <p:spPr>
          <a:xfrm>
            <a:off x="457200" y="1600200"/>
            <a:ext cx="8229600" cy="892175"/>
          </a:xfrm>
        </p:spPr>
        <p:txBody>
          <a:bodyPr/>
          <a:lstStyle/>
          <a:p>
            <a:pPr eaLnBrk="1" hangingPunct="1">
              <a:lnSpc>
                <a:spcPct val="90000"/>
              </a:lnSpc>
            </a:pPr>
            <a:r>
              <a:rPr lang="fr-BE" altLang="fr-FR" dirty="0" smtClean="0">
                <a:solidFill>
                  <a:schemeClr val="accent6">
                    <a:lumMod val="75000"/>
                  </a:schemeClr>
                </a:solidFill>
              </a:rPr>
              <a:t>Solutions aux problèmes liés au mauvais positionnement des points d’accès (1)</a:t>
            </a:r>
          </a:p>
          <a:p>
            <a:pPr eaLnBrk="1" hangingPunct="1">
              <a:lnSpc>
                <a:spcPct val="90000"/>
              </a:lnSpc>
            </a:pPr>
            <a:endParaRPr lang="fr-FR" altLang="fr-FR" sz="2800" dirty="0" smtClean="0"/>
          </a:p>
        </p:txBody>
      </p:sp>
      <p:pic>
        <p:nvPicPr>
          <p:cNvPr id="107525"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627784" y="2420888"/>
            <a:ext cx="4140531" cy="3700607"/>
          </a:xfrm>
        </p:spPr>
      </p:pic>
      <p:sp>
        <p:nvSpPr>
          <p:cNvPr id="107526" name="Text Box 5"/>
          <p:cNvSpPr txBox="1">
            <a:spLocks noChangeArrowheads="1"/>
          </p:cNvSpPr>
          <p:nvPr/>
        </p:nvSpPr>
        <p:spPr bwMode="auto">
          <a:xfrm>
            <a:off x="2555776" y="6095007"/>
            <a:ext cx="309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a:t>
            </a:r>
            <a:r>
              <a:rPr lang="fr-FR" altLang="fr-FR" sz="800" dirty="0"/>
              <a:t>Cisco system </a:t>
            </a:r>
            <a:r>
              <a:rPr lang="fr-FR" altLang="fr-FR" sz="800" dirty="0" err="1"/>
              <a:t>inc</a:t>
            </a:r>
            <a:r>
              <a:rPr lang="fr-FR" altLang="fr-FR" sz="800" dirty="0"/>
              <a:t>, </a:t>
            </a:r>
            <a:r>
              <a:rPr lang="fr-BE" altLang="fr-FR" sz="800" dirty="0"/>
              <a:t>CCNA Exploration 3, </a:t>
            </a:r>
            <a:r>
              <a:rPr lang="fr-FR" altLang="fr-FR" sz="800" dirty="0"/>
              <a:t>chapitre 7.4.4.1</a:t>
            </a:r>
            <a:endParaRPr lang="fr-BE" altLang="fr-FR" sz="800"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592</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Résolution de problèmes</a:t>
            </a:r>
            <a:endParaRPr lang="fr-FR" altLang="fr-FR" sz="2800" dirty="0"/>
          </a:p>
        </p:txBody>
      </p:sp>
    </p:spTree>
    <p:extLst>
      <p:ext uri="{BB962C8B-B14F-4D97-AF65-F5344CB8AC3E}">
        <p14:creationId xmlns:p14="http://schemas.microsoft.com/office/powerpoint/2010/main" val="1200590946"/>
      </p:ext>
    </p:extLst>
  </p:cSld>
  <p:clrMapOvr>
    <a:masterClrMapping/>
  </p:clrMapOvr>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p:txBody>
          <a:bodyPr/>
          <a:lstStyle/>
          <a:p>
            <a:pPr eaLnBrk="1" hangingPunct="1"/>
            <a:r>
              <a:rPr lang="fr-BE" altLang="fr-FR" smtClean="0"/>
              <a:t>Résolution de problèmes</a:t>
            </a:r>
            <a:endParaRPr lang="fr-FR" altLang="fr-FR" smtClean="0"/>
          </a:p>
        </p:txBody>
      </p:sp>
      <p:sp>
        <p:nvSpPr>
          <p:cNvPr id="108548" name="Rectangle 3"/>
          <p:cNvSpPr>
            <a:spLocks noGrp="1" noChangeArrowheads="1"/>
          </p:cNvSpPr>
          <p:nvPr>
            <p:ph type="body" idx="1"/>
          </p:nvPr>
        </p:nvSpPr>
        <p:spPr>
          <a:xfrm>
            <a:off x="457200" y="1600200"/>
            <a:ext cx="8229600" cy="5257800"/>
          </a:xfrm>
        </p:spPr>
        <p:txBody>
          <a:bodyPr/>
          <a:lstStyle/>
          <a:p>
            <a:pPr eaLnBrk="1" hangingPunct="1">
              <a:lnSpc>
                <a:spcPct val="90000"/>
              </a:lnSpc>
            </a:pPr>
            <a:r>
              <a:rPr lang="fr-BE" altLang="fr-FR" dirty="0" smtClean="0">
                <a:solidFill>
                  <a:schemeClr val="accent6">
                    <a:lumMod val="75000"/>
                  </a:schemeClr>
                </a:solidFill>
              </a:rPr>
              <a:t>Solutions aux problèmes liés au mauvais positionnement des points d’accès (2)</a:t>
            </a:r>
          </a:p>
          <a:p>
            <a:pPr lvl="1" eaLnBrk="1" hangingPunct="1">
              <a:lnSpc>
                <a:spcPct val="90000"/>
              </a:lnSpc>
            </a:pPr>
            <a:r>
              <a:rPr lang="fr-BE" altLang="fr-FR" dirty="0" smtClean="0">
                <a:solidFill>
                  <a:srgbClr val="0070C0"/>
                </a:solidFill>
              </a:rPr>
              <a:t>Placez les points d’accès </a:t>
            </a:r>
          </a:p>
          <a:p>
            <a:pPr lvl="2" eaLnBrk="1" hangingPunct="1">
              <a:lnSpc>
                <a:spcPct val="90000"/>
              </a:lnSpc>
            </a:pPr>
            <a:r>
              <a:rPr lang="fr-BE" altLang="fr-FR" dirty="0" smtClean="0"/>
              <a:t>Au-dessus des obstacles</a:t>
            </a:r>
          </a:p>
          <a:p>
            <a:pPr lvl="2" eaLnBrk="1" hangingPunct="1">
              <a:lnSpc>
                <a:spcPct val="90000"/>
              </a:lnSpc>
            </a:pPr>
            <a:r>
              <a:rPr lang="fr-BE" altLang="fr-FR" dirty="0" smtClean="0"/>
              <a:t>A la verticale près du plafond et au centre de chaque zone de couverture</a:t>
            </a:r>
          </a:p>
          <a:p>
            <a:pPr lvl="2" eaLnBrk="1" hangingPunct="1">
              <a:lnSpc>
                <a:spcPct val="90000"/>
              </a:lnSpc>
            </a:pPr>
            <a:r>
              <a:rPr lang="fr-BE" altLang="fr-FR" dirty="0" smtClean="0"/>
              <a:t>A des endroits où les utilisateurs sont appelés à travailler</a:t>
            </a:r>
          </a:p>
          <a:p>
            <a:pPr lvl="2" eaLnBrk="1" hangingPunct="1">
              <a:lnSpc>
                <a:spcPct val="90000"/>
              </a:lnSpc>
            </a:pPr>
            <a:r>
              <a:rPr lang="fr-BE" altLang="fr-FR" dirty="0" smtClean="0"/>
              <a:t>A plus de 20 cm des personnes et plus de 90 cm d’obstacles métalliques</a:t>
            </a:r>
          </a:p>
          <a:p>
            <a:pPr lvl="2" eaLnBrk="1" hangingPunct="1">
              <a:lnSpc>
                <a:spcPct val="90000"/>
              </a:lnSpc>
            </a:pPr>
            <a:r>
              <a:rPr lang="fr-BE" altLang="fr-FR" dirty="0" smtClean="0"/>
              <a:t>N’installez pas les points d’accès à proximité de sources de parasites </a:t>
            </a:r>
          </a:p>
          <a:p>
            <a:pPr lvl="2" eaLnBrk="1" hangingPunct="1">
              <a:lnSpc>
                <a:spcPct val="90000"/>
              </a:lnSpc>
            </a:pPr>
            <a:r>
              <a:rPr lang="fr-BE" altLang="fr-FR" dirty="0" smtClean="0"/>
              <a:t>N’installez pas le point d’accès à l’extérieur des bâtiments.</a:t>
            </a:r>
          </a:p>
          <a:p>
            <a:pPr lvl="2" eaLnBrk="1" hangingPunct="1">
              <a:lnSpc>
                <a:spcPct val="90000"/>
              </a:lnSpc>
            </a:pPr>
            <a:r>
              <a:rPr lang="fr-BE" altLang="fr-FR" dirty="0" smtClean="0"/>
              <a:t>Ne placez pas les points d’accès près des murs extérieurs d’un bâtiment, à moins que vous ne souhaitiez offrir une couverture extérieure.</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593</a:t>
            </a:fld>
            <a:endParaRPr lang="fr-BE" dirty="0"/>
          </a:p>
        </p:txBody>
      </p:sp>
    </p:spTree>
    <p:extLst>
      <p:ext uri="{BB962C8B-B14F-4D97-AF65-F5344CB8AC3E}">
        <p14:creationId xmlns:p14="http://schemas.microsoft.com/office/powerpoint/2010/main" val="746416287"/>
      </p:ext>
    </p:extLst>
  </p:cSld>
  <p:clrMapOvr>
    <a:masterClrMapping/>
  </p:clrMapOvr>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3"/>
          <p:cNvSpPr>
            <a:spLocks noGrp="1" noChangeArrowheads="1"/>
          </p:cNvSpPr>
          <p:nvPr>
            <p:ph type="body" sz="half" idx="1"/>
          </p:nvPr>
        </p:nvSpPr>
        <p:spPr/>
        <p:txBody>
          <a:bodyPr/>
          <a:lstStyle/>
          <a:p>
            <a:pPr eaLnBrk="1" hangingPunct="1"/>
            <a:r>
              <a:rPr lang="fr-BE" altLang="fr-FR" dirty="0" smtClean="0">
                <a:solidFill>
                  <a:schemeClr val="accent6">
                    <a:lumMod val="75000"/>
                  </a:schemeClr>
                </a:solidFill>
              </a:rPr>
              <a:t>Problèmes d’authentification et de chiffrement</a:t>
            </a:r>
          </a:p>
          <a:p>
            <a:pPr lvl="1" eaLnBrk="1" hangingPunct="1"/>
            <a:r>
              <a:rPr lang="fr-BE" altLang="fr-FR" dirty="0" smtClean="0"/>
              <a:t>Le processus doit être le même sur le client et sur l’AP</a:t>
            </a:r>
            <a:endParaRPr lang="fr-FR" altLang="fr-FR" dirty="0" smtClean="0"/>
          </a:p>
        </p:txBody>
      </p:sp>
      <p:pic>
        <p:nvPicPr>
          <p:cNvPr id="109573"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619671" y="2564904"/>
            <a:ext cx="6481341" cy="3499924"/>
          </a:xfrm>
        </p:spPr>
      </p:pic>
      <p:sp>
        <p:nvSpPr>
          <p:cNvPr id="109574" name="Text Box 5"/>
          <p:cNvSpPr txBox="1">
            <a:spLocks noChangeArrowheads="1"/>
          </p:cNvSpPr>
          <p:nvPr/>
        </p:nvSpPr>
        <p:spPr bwMode="auto">
          <a:xfrm>
            <a:off x="1619672" y="6021288"/>
            <a:ext cx="309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800" dirty="0"/>
              <a:t>Source : </a:t>
            </a:r>
            <a:r>
              <a:rPr lang="fr-FR" altLang="fr-FR" sz="800" dirty="0"/>
              <a:t>Cisco system </a:t>
            </a:r>
            <a:r>
              <a:rPr lang="fr-FR" altLang="fr-FR" sz="800" dirty="0" err="1"/>
              <a:t>inc</a:t>
            </a:r>
            <a:r>
              <a:rPr lang="fr-FR" altLang="fr-FR" sz="800" dirty="0"/>
              <a:t>, </a:t>
            </a:r>
            <a:r>
              <a:rPr lang="fr-BE" altLang="fr-FR" sz="800" dirty="0"/>
              <a:t>CCNA Exploration 3, </a:t>
            </a:r>
            <a:r>
              <a:rPr lang="fr-FR" altLang="fr-FR" sz="800" dirty="0"/>
              <a:t>chapitre 7.4.5.1</a:t>
            </a:r>
            <a:endParaRPr lang="fr-BE" altLang="fr-FR" sz="800"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594</a:t>
            </a:fld>
            <a:endParaRPr lang="fr-BE" dirty="0"/>
          </a:p>
        </p:txBody>
      </p:sp>
      <p:sp>
        <p:nvSpPr>
          <p:cNvPr id="8"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Résolution de problèmes</a:t>
            </a:r>
            <a:endParaRPr lang="fr-FR" altLang="fr-FR" sz="2800" dirty="0"/>
          </a:p>
        </p:txBody>
      </p:sp>
    </p:spTree>
    <p:extLst>
      <p:ext uri="{BB962C8B-B14F-4D97-AF65-F5344CB8AC3E}">
        <p14:creationId xmlns:p14="http://schemas.microsoft.com/office/powerpoint/2010/main" val="1009017111"/>
      </p:ext>
    </p:extLst>
  </p:cSld>
  <p:clrMapOvr>
    <a:masterClrMapping/>
  </p:clrMapOvr>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ctrTitle"/>
          </p:nvPr>
        </p:nvSpPr>
        <p:spPr/>
        <p:txBody>
          <a:bodyPr/>
          <a:lstStyle/>
          <a:p>
            <a:pPr eaLnBrk="1" hangingPunct="1"/>
            <a:r>
              <a:rPr lang="fr-BE" altLang="fr-FR" smtClean="0"/>
              <a:t>Exemple de calcul d’une liaison sans fil</a:t>
            </a:r>
            <a:endParaRPr lang="fr-FR" altLang="fr-FR" smtClean="0"/>
          </a:p>
        </p:txBody>
      </p:sp>
      <p:sp>
        <p:nvSpPr>
          <p:cNvPr id="110596" name="Rectangle 3"/>
          <p:cNvSpPr>
            <a:spLocks noGrp="1" noChangeArrowheads="1"/>
          </p:cNvSpPr>
          <p:nvPr>
            <p:ph type="subTitle" idx="1"/>
          </p:nvPr>
        </p:nvSpPr>
        <p:spPr/>
        <p:txBody>
          <a:bodyPr/>
          <a:lstStyle/>
          <a:p>
            <a:pPr eaLnBrk="1" hangingPunct="1"/>
            <a:endParaRPr lang="fr-FR" altLang="fr-FR"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595</a:t>
            </a:fld>
            <a:endParaRPr lang="fr-BE" dirty="0"/>
          </a:p>
        </p:txBody>
      </p:sp>
    </p:spTree>
    <p:extLst>
      <p:ext uri="{BB962C8B-B14F-4D97-AF65-F5344CB8AC3E}">
        <p14:creationId xmlns:p14="http://schemas.microsoft.com/office/powerpoint/2010/main" val="4207586780"/>
      </p:ext>
    </p:extLst>
  </p:cSld>
  <p:clrMapOvr>
    <a:masterClrMapping/>
  </p:clrMapOvr>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pPr eaLnBrk="1" hangingPunct="1"/>
            <a:r>
              <a:rPr lang="fr-FR" altLang="fr-FR" smtClean="0"/>
              <a:t>Transmission radio</a:t>
            </a:r>
          </a:p>
        </p:txBody>
      </p:sp>
      <p:sp>
        <p:nvSpPr>
          <p:cNvPr id="111620" name="Rectangle 3"/>
          <p:cNvSpPr>
            <a:spLocks noGrp="1" noChangeArrowheads="1"/>
          </p:cNvSpPr>
          <p:nvPr>
            <p:ph type="body" idx="1"/>
          </p:nvPr>
        </p:nvSpPr>
        <p:spPr/>
        <p:txBody>
          <a:bodyPr/>
          <a:lstStyle/>
          <a:p>
            <a:pPr eaLnBrk="1" hangingPunct="1">
              <a:lnSpc>
                <a:spcPct val="90000"/>
              </a:lnSpc>
            </a:pPr>
            <a:r>
              <a:rPr lang="fr-FR" altLang="fr-FR" dirty="0" smtClean="0">
                <a:solidFill>
                  <a:schemeClr val="accent6">
                    <a:lumMod val="75000"/>
                  </a:schemeClr>
                </a:solidFill>
              </a:rPr>
              <a:t>Atténuation</a:t>
            </a:r>
          </a:p>
          <a:p>
            <a:pPr lvl="1" eaLnBrk="1" hangingPunct="1">
              <a:lnSpc>
                <a:spcPct val="90000"/>
              </a:lnSpc>
            </a:pPr>
            <a:r>
              <a:rPr lang="fr-FR" altLang="fr-FR" dirty="0" smtClean="0"/>
              <a:t>En dB</a:t>
            </a:r>
          </a:p>
          <a:p>
            <a:pPr eaLnBrk="1" hangingPunct="1">
              <a:lnSpc>
                <a:spcPct val="90000"/>
              </a:lnSpc>
            </a:pPr>
            <a:r>
              <a:rPr lang="fr-FR" altLang="fr-FR" dirty="0" smtClean="0">
                <a:solidFill>
                  <a:schemeClr val="accent6">
                    <a:lumMod val="75000"/>
                  </a:schemeClr>
                </a:solidFill>
              </a:rPr>
              <a:t>Puissance</a:t>
            </a:r>
          </a:p>
          <a:p>
            <a:pPr lvl="1" eaLnBrk="1" hangingPunct="1">
              <a:lnSpc>
                <a:spcPct val="90000"/>
              </a:lnSpc>
            </a:pPr>
            <a:r>
              <a:rPr lang="fr-FR" altLang="fr-FR" dirty="0" smtClean="0"/>
              <a:t>S'exprime en Watt</a:t>
            </a:r>
          </a:p>
          <a:p>
            <a:pPr lvl="1" eaLnBrk="1" hangingPunct="1">
              <a:lnSpc>
                <a:spcPct val="90000"/>
              </a:lnSpc>
            </a:pPr>
            <a:r>
              <a:rPr lang="fr-FR" altLang="fr-FR" dirty="0" smtClean="0"/>
              <a:t>En radio elle s'exprime souvent en dBm</a:t>
            </a:r>
          </a:p>
          <a:p>
            <a:pPr lvl="2" eaLnBrk="1" hangingPunct="1">
              <a:lnSpc>
                <a:spcPct val="90000"/>
              </a:lnSpc>
            </a:pPr>
            <a:r>
              <a:rPr lang="fr-FR" altLang="fr-FR" dirty="0" smtClean="0"/>
              <a:t>P(en dBm) = 10 log P(en mW)</a:t>
            </a:r>
          </a:p>
          <a:p>
            <a:pPr lvl="2" eaLnBrk="1" hangingPunct="1">
              <a:lnSpc>
                <a:spcPct val="90000"/>
              </a:lnSpc>
            </a:pPr>
            <a:r>
              <a:rPr lang="fr-FR" altLang="fr-FR" dirty="0" smtClean="0"/>
              <a:t>1W=1000mW=10 log 1000=30dBm</a:t>
            </a:r>
          </a:p>
          <a:p>
            <a:pPr eaLnBrk="1" hangingPunct="1">
              <a:lnSpc>
                <a:spcPct val="90000"/>
              </a:lnSpc>
            </a:pPr>
            <a:r>
              <a:rPr lang="fr-FR" altLang="fr-FR" dirty="0" smtClean="0">
                <a:solidFill>
                  <a:schemeClr val="accent6">
                    <a:lumMod val="75000"/>
                  </a:schemeClr>
                </a:solidFill>
              </a:rPr>
              <a:t>Rappel</a:t>
            </a:r>
          </a:p>
          <a:p>
            <a:pPr lvl="1" eaLnBrk="1" hangingPunct="1">
              <a:lnSpc>
                <a:spcPct val="90000"/>
              </a:lnSpc>
            </a:pPr>
            <a:r>
              <a:rPr lang="fr-FR" altLang="fr-FR" dirty="0" smtClean="0"/>
              <a:t> -3dB = Puissance divisée par 2</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596</a:t>
            </a:fld>
            <a:endParaRPr lang="fr-BE" dirty="0"/>
          </a:p>
        </p:txBody>
      </p:sp>
    </p:spTree>
    <p:extLst>
      <p:ext uri="{BB962C8B-B14F-4D97-AF65-F5344CB8AC3E}">
        <p14:creationId xmlns:p14="http://schemas.microsoft.com/office/powerpoint/2010/main" val="2374461136"/>
      </p:ext>
    </p:extLst>
  </p:cSld>
  <p:clrMapOvr>
    <a:masterClrMapping/>
  </p:clrMapOvr>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ChangeArrowheads="1"/>
          </p:cNvSpPr>
          <p:nvPr>
            <p:ph type="title"/>
          </p:nvPr>
        </p:nvSpPr>
        <p:spPr/>
        <p:txBody>
          <a:bodyPr/>
          <a:lstStyle/>
          <a:p>
            <a:pPr eaLnBrk="1" hangingPunct="1"/>
            <a:r>
              <a:rPr lang="fr-FR" altLang="fr-FR" smtClean="0"/>
              <a:t>Transmission radio</a:t>
            </a:r>
          </a:p>
        </p:txBody>
      </p:sp>
      <p:sp>
        <p:nvSpPr>
          <p:cNvPr id="112644"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Atténuation dans le vide </a:t>
            </a:r>
          </a:p>
          <a:p>
            <a:pPr lvl="1" eaLnBrk="1" hangingPunct="1"/>
            <a:r>
              <a:rPr lang="fr-FR" altLang="fr-FR" dirty="0" smtClean="0"/>
              <a:t>32,4 + 20 log F + 20 log R</a:t>
            </a:r>
          </a:p>
          <a:p>
            <a:pPr lvl="1" eaLnBrk="1" hangingPunct="1"/>
            <a:r>
              <a:rPr lang="fr-FR" altLang="fr-FR" dirty="0" smtClean="0"/>
              <a:t>F = fréquence en MHz</a:t>
            </a:r>
          </a:p>
          <a:p>
            <a:pPr lvl="1" eaLnBrk="1" hangingPunct="1"/>
            <a:r>
              <a:rPr lang="fr-FR" altLang="fr-FR" dirty="0" smtClean="0"/>
              <a:t>R = distance émetteur/récepteur en km</a:t>
            </a:r>
          </a:p>
          <a:p>
            <a:pPr eaLnBrk="1" hangingPunct="1"/>
            <a:r>
              <a:rPr lang="fr-FR" altLang="fr-FR" dirty="0" smtClean="0">
                <a:solidFill>
                  <a:schemeClr val="accent6">
                    <a:lumMod val="75000"/>
                  </a:schemeClr>
                </a:solidFill>
              </a:rPr>
              <a:t>Atténuation à 2,4GHz</a:t>
            </a:r>
          </a:p>
          <a:p>
            <a:pPr lvl="1" eaLnBrk="1" hangingPunct="1"/>
            <a:r>
              <a:rPr lang="fr-FR" altLang="fr-FR" dirty="0" smtClean="0"/>
              <a:t>Atténuation = 100 + 20 log R</a:t>
            </a:r>
          </a:p>
          <a:p>
            <a:pPr eaLnBrk="1" hangingPunct="1"/>
            <a:r>
              <a:rPr lang="fr-FR" altLang="fr-FR" dirty="0" smtClean="0">
                <a:solidFill>
                  <a:schemeClr val="accent6">
                    <a:lumMod val="75000"/>
                  </a:schemeClr>
                </a:solidFill>
              </a:rPr>
              <a:t>Réception</a:t>
            </a:r>
          </a:p>
          <a:p>
            <a:pPr lvl="1" eaLnBrk="1" hangingPunct="1"/>
            <a:r>
              <a:rPr lang="fr-FR" altLang="fr-FR" dirty="0" smtClean="0"/>
              <a:t>La puissance reçue (= puissance à l’émission – atténuation) doit être supérieure à la sensibilité en réception.</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597</a:t>
            </a:fld>
            <a:endParaRPr lang="fr-BE" dirty="0"/>
          </a:p>
        </p:txBody>
      </p:sp>
    </p:spTree>
    <p:extLst>
      <p:ext uri="{BB962C8B-B14F-4D97-AF65-F5344CB8AC3E}">
        <p14:creationId xmlns:p14="http://schemas.microsoft.com/office/powerpoint/2010/main" val="2266472078"/>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pPr eaLnBrk="1" hangingPunct="1"/>
            <a:r>
              <a:rPr lang="fr-FR" altLang="fr-FR" smtClean="0"/>
              <a:t>Transmission radio</a:t>
            </a:r>
          </a:p>
        </p:txBody>
      </p:sp>
      <p:sp>
        <p:nvSpPr>
          <p:cNvPr id="113668"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PIRE (EIRP)</a:t>
            </a:r>
          </a:p>
          <a:p>
            <a:pPr lvl="1" eaLnBrk="1" hangingPunct="1"/>
            <a:r>
              <a:rPr lang="fr-FR" altLang="fr-FR" dirty="0" smtClean="0"/>
              <a:t>Puissance réellement émise par l'antenne</a:t>
            </a:r>
          </a:p>
          <a:p>
            <a:pPr eaLnBrk="1" hangingPunct="1"/>
            <a:r>
              <a:rPr lang="fr-FR" altLang="fr-FR" dirty="0" smtClean="0">
                <a:solidFill>
                  <a:schemeClr val="accent6">
                    <a:lumMod val="75000"/>
                  </a:schemeClr>
                </a:solidFill>
              </a:rPr>
              <a:t>Calcul de l'EIRP</a:t>
            </a:r>
          </a:p>
          <a:p>
            <a:pPr lvl="1" eaLnBrk="1" hangingPunct="1"/>
            <a:r>
              <a:rPr lang="fr-FR" altLang="fr-FR" dirty="0" smtClean="0"/>
              <a:t>EIRP = Pout –Ct +Gt</a:t>
            </a:r>
          </a:p>
          <a:p>
            <a:pPr lvl="2" eaLnBrk="1" hangingPunct="1"/>
            <a:r>
              <a:rPr lang="fr-FR" altLang="fr-FR" dirty="0" smtClean="0"/>
              <a:t>Pout = puissance de sortie de l'émetteur (dBm)</a:t>
            </a:r>
          </a:p>
          <a:p>
            <a:pPr lvl="2" eaLnBrk="1" hangingPunct="1"/>
            <a:r>
              <a:rPr lang="fr-FR" altLang="fr-FR" dirty="0" smtClean="0"/>
              <a:t>Ct = atténuation due au câble d'émission (dB)</a:t>
            </a:r>
          </a:p>
          <a:p>
            <a:pPr lvl="2" eaLnBrk="1" hangingPunct="1"/>
            <a:r>
              <a:rPr lang="fr-FR" altLang="fr-FR" dirty="0" smtClean="0"/>
              <a:t>Gt = gain de l'antenne d'émission (</a:t>
            </a:r>
            <a:r>
              <a:rPr lang="fr-FR" altLang="fr-FR" dirty="0" err="1" smtClean="0"/>
              <a:t>dBi</a:t>
            </a:r>
            <a:r>
              <a:rPr lang="fr-FR" altLang="fr-FR" dirty="0" smtClean="0"/>
              <a:t>)</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598</a:t>
            </a:fld>
            <a:endParaRPr lang="fr-BE" dirty="0"/>
          </a:p>
        </p:txBody>
      </p:sp>
    </p:spTree>
    <p:extLst>
      <p:ext uri="{BB962C8B-B14F-4D97-AF65-F5344CB8AC3E}">
        <p14:creationId xmlns:p14="http://schemas.microsoft.com/office/powerpoint/2010/main" val="136215606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Grp="1" noChangeArrowheads="1"/>
          </p:cNvSpPr>
          <p:nvPr>
            <p:ph type="title"/>
          </p:nvPr>
        </p:nvSpPr>
        <p:spPr/>
        <p:txBody>
          <a:bodyPr/>
          <a:lstStyle/>
          <a:p>
            <a:pPr eaLnBrk="1" hangingPunct="1"/>
            <a:r>
              <a:rPr lang="fr-FR" altLang="fr-FR" smtClean="0"/>
              <a:t>Transmission radio</a:t>
            </a:r>
          </a:p>
        </p:txBody>
      </p:sp>
      <p:sp>
        <p:nvSpPr>
          <p:cNvPr id="114692"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Puissance reçue au récepteur</a:t>
            </a:r>
          </a:p>
          <a:p>
            <a:pPr lvl="1" eaLnBrk="1" hangingPunct="1"/>
            <a:r>
              <a:rPr lang="fr-FR" altLang="fr-FR" dirty="0" smtClean="0"/>
              <a:t>Pr = Pout –Ct +Gt –PI +Gr – Cr</a:t>
            </a:r>
          </a:p>
          <a:p>
            <a:pPr lvl="2" eaLnBrk="1" hangingPunct="1"/>
            <a:r>
              <a:rPr lang="fr-FR" altLang="fr-FR" dirty="0" smtClean="0"/>
              <a:t>Si = Puissance reçue à l'entrée du récepteur</a:t>
            </a:r>
          </a:p>
          <a:p>
            <a:pPr lvl="2" eaLnBrk="1" hangingPunct="1"/>
            <a:r>
              <a:rPr lang="fr-FR" altLang="fr-FR" dirty="0" smtClean="0"/>
              <a:t>Pl = Pertes de liaison, Path </a:t>
            </a:r>
            <a:r>
              <a:rPr lang="fr-FR" altLang="fr-FR" dirty="0" err="1" smtClean="0"/>
              <a:t>Loss</a:t>
            </a:r>
            <a:r>
              <a:rPr lang="fr-FR" altLang="fr-FR" dirty="0" smtClean="0"/>
              <a:t> (dB) </a:t>
            </a:r>
          </a:p>
          <a:p>
            <a:pPr lvl="2" eaLnBrk="1" hangingPunct="1"/>
            <a:r>
              <a:rPr lang="fr-FR" altLang="fr-FR" dirty="0" smtClean="0"/>
              <a:t>Gr = Gain de l'antenne de réception (</a:t>
            </a:r>
            <a:r>
              <a:rPr lang="fr-FR" altLang="fr-FR" dirty="0" err="1" smtClean="0"/>
              <a:t>dBi</a:t>
            </a:r>
            <a:r>
              <a:rPr lang="fr-FR" altLang="fr-FR" dirty="0" smtClean="0"/>
              <a:t>)</a:t>
            </a:r>
          </a:p>
          <a:p>
            <a:pPr lvl="2" eaLnBrk="1" hangingPunct="1"/>
            <a:r>
              <a:rPr lang="fr-FR" altLang="fr-FR" dirty="0" smtClean="0"/>
              <a:t>Cr = Atténuation du câble de réception (dB)</a:t>
            </a:r>
          </a:p>
          <a:p>
            <a:pPr eaLnBrk="1" hangingPunct="1"/>
            <a:r>
              <a:rPr lang="fr-FR" altLang="fr-FR" dirty="0" smtClean="0">
                <a:solidFill>
                  <a:schemeClr val="accent6">
                    <a:lumMod val="75000"/>
                  </a:schemeClr>
                </a:solidFill>
              </a:rPr>
              <a:t>Sensibilité du récepteur</a:t>
            </a:r>
          </a:p>
          <a:p>
            <a:pPr lvl="1" eaLnBrk="1" hangingPunct="1"/>
            <a:r>
              <a:rPr lang="fr-FR" altLang="fr-FR" dirty="0" smtClean="0"/>
              <a:t>Sr : fournie par le fabricant.</a:t>
            </a:r>
          </a:p>
          <a:p>
            <a:pPr lvl="1" eaLnBrk="1" hangingPunct="1"/>
            <a:r>
              <a:rPr lang="fr-FR" altLang="fr-FR" dirty="0" smtClean="0"/>
              <a:t>Pr &gt; Sr</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599</a:t>
            </a:fld>
            <a:endParaRPr lang="fr-BE" dirty="0"/>
          </a:p>
        </p:txBody>
      </p:sp>
    </p:spTree>
    <p:extLst>
      <p:ext uri="{BB962C8B-B14F-4D97-AF65-F5344CB8AC3E}">
        <p14:creationId xmlns:p14="http://schemas.microsoft.com/office/powerpoint/2010/main" val="42400935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normAutofit/>
          </a:bodyPr>
          <a:lstStyle/>
          <a:p>
            <a:r>
              <a:rPr lang="en-US" altLang="fr-FR" dirty="0"/>
              <a:t>Module 1</a:t>
            </a:r>
            <a:br>
              <a:rPr lang="en-US" altLang="fr-FR" dirty="0"/>
            </a:br>
            <a:r>
              <a:rPr lang="fr-FR" altLang="fr-FR" dirty="0"/>
              <a:t>Conception de réseaux</a:t>
            </a:r>
            <a:endParaRPr lang="fr-BE" altLang="fr-FR" dirty="0"/>
          </a:p>
        </p:txBody>
      </p:sp>
      <p:sp>
        <p:nvSpPr>
          <p:cNvPr id="5" name="Sous-titre 4"/>
          <p:cNvSpPr>
            <a:spLocks noGrp="1"/>
          </p:cNvSpPr>
          <p:nvPr>
            <p:ph type="subTitle" idx="1"/>
          </p:nvPr>
        </p:nvSpPr>
        <p:spPr/>
        <p:txBody>
          <a:bodyPr/>
          <a:lstStyle/>
          <a:p>
            <a:endParaRPr lang="fr-BE" dirty="0" smtClean="0"/>
          </a:p>
        </p:txBody>
      </p:sp>
      <p:sp>
        <p:nvSpPr>
          <p:cNvPr id="6" name="Espace réservé de la date 5"/>
          <p:cNvSpPr>
            <a:spLocks noGrp="1"/>
          </p:cNvSpPr>
          <p:nvPr>
            <p:ph type="dt" sz="half" idx="10"/>
          </p:nvPr>
        </p:nvSpPr>
        <p:spPr/>
        <p:txBody>
          <a:bodyPr/>
          <a:lstStyle/>
          <a:p>
            <a:fld id="{0DD10897-BDB6-47DF-961C-AED939EF9583}" type="datetime1">
              <a:rPr lang="fr-BE" smtClean="0"/>
              <a:t>09-11-16</a:t>
            </a:fld>
            <a:endParaRPr lang="fr-BE"/>
          </a:p>
        </p:txBody>
      </p:sp>
      <p:sp>
        <p:nvSpPr>
          <p:cNvPr id="7" name="Espace réservé du pied de page 6"/>
          <p:cNvSpPr>
            <a:spLocks noGrp="1"/>
          </p:cNvSpPr>
          <p:nvPr>
            <p:ph type="ftr" sz="quarter" idx="11"/>
          </p:nvPr>
        </p:nvSpPr>
        <p:spPr/>
        <p:txBody>
          <a:bodyPr/>
          <a:lstStyle/>
          <a:p>
            <a:r>
              <a:rPr lang="fr-BE" smtClean="0"/>
              <a:t>www.heh.be</a:t>
            </a:r>
            <a:endParaRPr lang="fr-BE" dirty="0"/>
          </a:p>
        </p:txBody>
      </p:sp>
      <p:sp>
        <p:nvSpPr>
          <p:cNvPr id="8" name="Espace réservé du numéro de diapositive 7"/>
          <p:cNvSpPr>
            <a:spLocks noGrp="1"/>
          </p:cNvSpPr>
          <p:nvPr>
            <p:ph type="sldNum" sz="quarter" idx="12"/>
          </p:nvPr>
        </p:nvSpPr>
        <p:spPr/>
        <p:txBody>
          <a:bodyPr/>
          <a:lstStyle/>
          <a:p>
            <a:fld id="{F8B969FB-3CDB-4BA7-BB65-4C9B3D66EC11}" type="slidenum">
              <a:rPr lang="fr-BE" smtClean="0"/>
              <a:t>6</a:t>
            </a:fld>
            <a:endParaRPr lang="fr-BE"/>
          </a:p>
        </p:txBody>
      </p:sp>
    </p:spTree>
    <p:extLst>
      <p:ext uri="{BB962C8B-B14F-4D97-AF65-F5344CB8AC3E}">
        <p14:creationId xmlns:p14="http://schemas.microsoft.com/office/powerpoint/2010/main" val="21204954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fr-FR" altLang="fr-FR" smtClean="0"/>
              <a:t>Algorithme spanning tree</a:t>
            </a:r>
          </a:p>
        </p:txBody>
      </p:sp>
      <p:sp>
        <p:nvSpPr>
          <p:cNvPr id="14340" name="Rectangle 3"/>
          <p:cNvSpPr>
            <a:spLocks noGrp="1" noChangeArrowheads="1"/>
          </p:cNvSpPr>
          <p:nvPr>
            <p:ph type="body" idx="1"/>
          </p:nvPr>
        </p:nvSpPr>
        <p:spPr/>
        <p:txBody>
          <a:bodyPr/>
          <a:lstStyle/>
          <a:p>
            <a:pPr eaLnBrk="1" hangingPunct="1"/>
            <a:r>
              <a:rPr lang="fr-FR" altLang="fr-FR" dirty="0" smtClean="0">
                <a:solidFill>
                  <a:schemeClr val="accent6">
                    <a:lumMod val="75000"/>
                  </a:schemeClr>
                </a:solidFill>
              </a:rPr>
              <a:t>Topologie STP</a:t>
            </a:r>
          </a:p>
          <a:p>
            <a:pPr lvl="1" eaLnBrk="1" hangingPunct="1"/>
            <a:r>
              <a:rPr lang="fr-FR" altLang="fr-FR" dirty="0" smtClean="0">
                <a:solidFill>
                  <a:srgbClr val="0070C0"/>
                </a:solidFill>
              </a:rPr>
              <a:t>Le protocole STP </a:t>
            </a:r>
          </a:p>
          <a:p>
            <a:pPr lvl="2" eaLnBrk="1" hangingPunct="1"/>
            <a:r>
              <a:rPr lang="fr-FR" altLang="fr-FR" dirty="0" smtClean="0"/>
              <a:t>Garantit l’unicité du chemin logique entre toutes les destinations sur le réseau </a:t>
            </a:r>
          </a:p>
          <a:p>
            <a:pPr lvl="3" eaLnBrk="1" hangingPunct="1">
              <a:buFont typeface="Wingdings" pitchFamily="2" charset="2"/>
              <a:buChar char="à"/>
            </a:pPr>
            <a:r>
              <a:rPr lang="fr-FR" altLang="fr-FR" dirty="0" smtClean="0">
                <a:sym typeface="Wingdings" pitchFamily="2" charset="2"/>
              </a:rPr>
              <a:t>Empêche la formation de boucles </a:t>
            </a:r>
          </a:p>
          <a:p>
            <a:pPr lvl="2" eaLnBrk="1" hangingPunct="1"/>
            <a:r>
              <a:rPr lang="fr-FR" altLang="fr-FR" dirty="0" smtClean="0"/>
              <a:t>Comment? </a:t>
            </a:r>
          </a:p>
          <a:p>
            <a:pPr lvl="3" eaLnBrk="1" hangingPunct="1"/>
            <a:r>
              <a:rPr lang="fr-FR" altLang="fr-FR" dirty="0" smtClean="0"/>
              <a:t>En bloquant de manière logicielle certains chemins redondants susceptibles d’entraîner la formation d’une boucle</a:t>
            </a:r>
          </a:p>
          <a:p>
            <a:pPr lvl="3" eaLnBrk="1" hangingPunct="1">
              <a:buFont typeface="Wingdings" pitchFamily="2" charset="2"/>
              <a:buChar char="à"/>
            </a:pPr>
            <a:r>
              <a:rPr lang="fr-FR" altLang="fr-FR" dirty="0" smtClean="0"/>
              <a:t>Augmente la tolérance aux pannes en conservant des chemins redondants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60</a:t>
            </a:fld>
            <a:endParaRPr lang="fr-BE" dirty="0"/>
          </a:p>
        </p:txBody>
      </p:sp>
    </p:spTree>
    <p:extLst>
      <p:ext uri="{BB962C8B-B14F-4D97-AF65-F5344CB8AC3E}">
        <p14:creationId xmlns:p14="http://schemas.microsoft.com/office/powerpoint/2010/main" val="1886412700"/>
      </p:ext>
    </p:extLst>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fr-FR" altLang="fr-FR" smtClean="0"/>
              <a:t>Exercice</a:t>
            </a:r>
          </a:p>
        </p:txBody>
      </p:sp>
      <p:sp>
        <p:nvSpPr>
          <p:cNvPr id="115716" name="Rectangle 3"/>
          <p:cNvSpPr>
            <a:spLocks noGrp="1" noChangeArrowheads="1"/>
          </p:cNvSpPr>
          <p:nvPr>
            <p:ph type="body" idx="1"/>
          </p:nvPr>
        </p:nvSpPr>
        <p:spPr/>
        <p:txBody>
          <a:bodyPr/>
          <a:lstStyle/>
          <a:p>
            <a:pPr eaLnBrk="1" hangingPunct="1">
              <a:lnSpc>
                <a:spcPct val="90000"/>
              </a:lnSpc>
            </a:pPr>
            <a:r>
              <a:rPr lang="fr-FR" altLang="fr-FR" dirty="0" smtClean="0">
                <a:solidFill>
                  <a:schemeClr val="accent6">
                    <a:lumMod val="75000"/>
                  </a:schemeClr>
                </a:solidFill>
              </a:rPr>
              <a:t>Calculer la distance maximale entre deux points d'accès</a:t>
            </a:r>
          </a:p>
          <a:p>
            <a:pPr lvl="1" eaLnBrk="1" hangingPunct="1">
              <a:lnSpc>
                <a:spcPct val="90000"/>
              </a:lnSpc>
            </a:pPr>
            <a:r>
              <a:rPr lang="fr-FR" altLang="fr-FR" dirty="0" smtClean="0"/>
              <a:t>Norme 802.11g à son débit maximum</a:t>
            </a:r>
          </a:p>
          <a:p>
            <a:pPr lvl="1" eaLnBrk="1" hangingPunct="1">
              <a:lnSpc>
                <a:spcPct val="90000"/>
              </a:lnSpc>
            </a:pPr>
            <a:r>
              <a:rPr lang="fr-FR" altLang="fr-FR" dirty="0" smtClean="0"/>
              <a:t>Point d'accès Cisco </a:t>
            </a:r>
            <a:r>
              <a:rPr lang="fr-FR" altLang="fr-FR" dirty="0" err="1" smtClean="0"/>
              <a:t>Aironet</a:t>
            </a:r>
            <a:r>
              <a:rPr lang="fr-FR" altLang="fr-FR" dirty="0" smtClean="0"/>
              <a:t> 1100</a:t>
            </a:r>
          </a:p>
          <a:p>
            <a:pPr lvl="1" eaLnBrk="1" hangingPunct="1">
              <a:lnSpc>
                <a:spcPct val="90000"/>
              </a:lnSpc>
            </a:pPr>
            <a:r>
              <a:rPr lang="fr-FR" altLang="fr-FR" dirty="0" smtClean="0"/>
              <a:t>Câble d'émission et de réception</a:t>
            </a:r>
          </a:p>
          <a:p>
            <a:pPr lvl="2" eaLnBrk="1" hangingPunct="1">
              <a:lnSpc>
                <a:spcPct val="90000"/>
              </a:lnSpc>
            </a:pPr>
            <a:r>
              <a:rPr lang="fr-FR" altLang="fr-FR" dirty="0" smtClean="0"/>
              <a:t>Type de câble RG214</a:t>
            </a:r>
          </a:p>
          <a:p>
            <a:pPr lvl="2" eaLnBrk="1" hangingPunct="1">
              <a:lnSpc>
                <a:spcPct val="90000"/>
              </a:lnSpc>
            </a:pPr>
            <a:r>
              <a:rPr lang="fr-FR" altLang="fr-FR" dirty="0" smtClean="0"/>
              <a:t>Longueur du câble d'émission : 2m</a:t>
            </a:r>
          </a:p>
          <a:p>
            <a:pPr lvl="2" eaLnBrk="1" hangingPunct="1">
              <a:lnSpc>
                <a:spcPct val="90000"/>
              </a:lnSpc>
            </a:pPr>
            <a:r>
              <a:rPr lang="fr-FR" altLang="fr-FR" dirty="0" smtClean="0"/>
              <a:t>Longueur du câble de réception : 3m</a:t>
            </a:r>
          </a:p>
          <a:p>
            <a:pPr lvl="1" eaLnBrk="1" hangingPunct="1">
              <a:lnSpc>
                <a:spcPct val="90000"/>
              </a:lnSpc>
            </a:pPr>
            <a:r>
              <a:rPr lang="fr-FR" altLang="fr-FR" dirty="0" smtClean="0"/>
              <a:t>Antennes émission et réception</a:t>
            </a:r>
          </a:p>
          <a:p>
            <a:pPr lvl="2" eaLnBrk="1" hangingPunct="1">
              <a:lnSpc>
                <a:spcPct val="90000"/>
              </a:lnSpc>
            </a:pPr>
            <a:r>
              <a:rPr lang="fr-FR" altLang="fr-FR" dirty="0" smtClean="0"/>
              <a:t>Cisco AIR-ANT2455V-N</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600</a:t>
            </a:fld>
            <a:endParaRPr lang="fr-BE" dirty="0"/>
          </a:p>
        </p:txBody>
      </p:sp>
    </p:spTree>
    <p:extLst>
      <p:ext uri="{BB962C8B-B14F-4D97-AF65-F5344CB8AC3E}">
        <p14:creationId xmlns:p14="http://schemas.microsoft.com/office/powerpoint/2010/main" val="408824368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9" name="Picture 2" descr="exe_EIRP"/>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2080062" y="332656"/>
            <a:ext cx="7028442" cy="5832648"/>
          </a:xfrm>
        </p:spPr>
      </p:pic>
      <p:sp>
        <p:nvSpPr>
          <p:cNvPr id="3"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601</a:t>
            </a:fld>
            <a:endParaRPr lang="fr-BE" dirty="0"/>
          </a:p>
        </p:txBody>
      </p:sp>
    </p:spTree>
    <p:extLst>
      <p:ext uri="{BB962C8B-B14F-4D97-AF65-F5344CB8AC3E}">
        <p14:creationId xmlns:p14="http://schemas.microsoft.com/office/powerpoint/2010/main" val="32490786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50825" y="2263775"/>
            <a:ext cx="4748213" cy="37576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5" name="Rectangle 4"/>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Exemple de réseau redondant</a:t>
            </a:r>
          </a:p>
        </p:txBody>
      </p:sp>
      <p:sp>
        <p:nvSpPr>
          <p:cNvPr id="15366" name="Text Box 6"/>
          <p:cNvSpPr txBox="1">
            <a:spLocks noChangeArrowheads="1"/>
          </p:cNvSpPr>
          <p:nvPr/>
        </p:nvSpPr>
        <p:spPr bwMode="auto">
          <a:xfrm>
            <a:off x="4365625" y="3873500"/>
            <a:ext cx="45656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Pour éviter les boucles dans le réseau,</a:t>
            </a:r>
          </a:p>
          <a:p>
            <a:pPr eaLnBrk="1" hangingPunct="1">
              <a:spcBef>
                <a:spcPct val="0"/>
              </a:spcBef>
              <a:buFontTx/>
              <a:buNone/>
            </a:pPr>
            <a:r>
              <a:rPr lang="fr-FR" altLang="fr-FR" sz="1800"/>
              <a:t>STP place certains ports de commutateurs </a:t>
            </a:r>
          </a:p>
          <a:p>
            <a:pPr eaLnBrk="1" hangingPunct="1">
              <a:spcBef>
                <a:spcPct val="0"/>
              </a:spcBef>
              <a:buFontTx/>
              <a:buNone/>
            </a:pPr>
            <a:r>
              <a:rPr lang="fr-FR" altLang="fr-FR" sz="1800"/>
              <a:t>en état de transmission (</a:t>
            </a:r>
            <a:r>
              <a:rPr lang="fr-FR" altLang="fr-FR" sz="1800">
                <a:solidFill>
                  <a:srgbClr val="92D050"/>
                </a:solidFill>
              </a:rPr>
              <a:t>forwarding</a:t>
            </a:r>
            <a:r>
              <a:rPr lang="fr-FR" altLang="fr-FR" sz="1800"/>
              <a:t>), </a:t>
            </a:r>
          </a:p>
          <a:p>
            <a:pPr eaLnBrk="1" hangingPunct="1">
              <a:spcBef>
                <a:spcPct val="0"/>
              </a:spcBef>
              <a:buFontTx/>
              <a:buNone/>
            </a:pPr>
            <a:r>
              <a:rPr lang="fr-FR" altLang="fr-FR" sz="1800"/>
              <a:t>et d’autres en état de blocage (</a:t>
            </a:r>
            <a:r>
              <a:rPr lang="fr-FR" altLang="fr-FR" sz="1800">
                <a:solidFill>
                  <a:srgbClr val="FF0000"/>
                </a:solidFill>
              </a:rPr>
              <a:t>blocking</a:t>
            </a:r>
            <a:r>
              <a:rPr lang="fr-FR" altLang="fr-FR" sz="1800"/>
              <a:t>). </a:t>
            </a:r>
          </a:p>
        </p:txBody>
      </p:sp>
      <p:sp>
        <p:nvSpPr>
          <p:cNvPr id="15367" name="Line 7"/>
          <p:cNvSpPr>
            <a:spLocks noChangeShapeType="1"/>
          </p:cNvSpPr>
          <p:nvPr/>
        </p:nvSpPr>
        <p:spPr bwMode="auto">
          <a:xfrm flipH="1">
            <a:off x="1547813" y="3579813"/>
            <a:ext cx="142875" cy="431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368" name="Line 8"/>
          <p:cNvSpPr>
            <a:spLocks noChangeShapeType="1"/>
          </p:cNvSpPr>
          <p:nvPr/>
        </p:nvSpPr>
        <p:spPr bwMode="auto">
          <a:xfrm flipH="1">
            <a:off x="1404938" y="3789363"/>
            <a:ext cx="5746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369" name="Line 9"/>
          <p:cNvSpPr>
            <a:spLocks noChangeShapeType="1"/>
          </p:cNvSpPr>
          <p:nvPr/>
        </p:nvSpPr>
        <p:spPr bwMode="auto">
          <a:xfrm flipV="1">
            <a:off x="2484438" y="3213100"/>
            <a:ext cx="576262" cy="649288"/>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5370" name="Text Box 10"/>
          <p:cNvSpPr txBox="1">
            <a:spLocks noChangeArrowheads="1"/>
          </p:cNvSpPr>
          <p:nvPr/>
        </p:nvSpPr>
        <p:spPr bwMode="auto">
          <a:xfrm>
            <a:off x="323850" y="3644900"/>
            <a:ext cx="104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Blocking</a:t>
            </a:r>
          </a:p>
        </p:txBody>
      </p:sp>
      <p:sp>
        <p:nvSpPr>
          <p:cNvPr id="15371" name="Text Box 11"/>
          <p:cNvSpPr txBox="1">
            <a:spLocks noChangeArrowheads="1"/>
          </p:cNvSpPr>
          <p:nvPr/>
        </p:nvSpPr>
        <p:spPr bwMode="auto">
          <a:xfrm>
            <a:off x="2916238" y="3357563"/>
            <a:ext cx="14398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chemeClr val="folHlink"/>
                </a:solidFill>
              </a:rPr>
              <a:t>Forwarding</a:t>
            </a:r>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61</a:t>
            </a:fld>
            <a:endParaRPr lang="fr-BE" dirty="0"/>
          </a:p>
        </p:txBody>
      </p:sp>
      <p:sp>
        <p:nvSpPr>
          <p:cNvPr id="13"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Algorithme </a:t>
            </a:r>
            <a:r>
              <a:rPr lang="fr-BE" altLang="fr-FR" sz="2800" dirty="0" err="1" smtClean="0"/>
              <a:t>spanning</a:t>
            </a:r>
            <a:r>
              <a:rPr lang="fr-BE" altLang="fr-FR" sz="2800" dirty="0" smtClean="0"/>
              <a:t> </a:t>
            </a:r>
            <a:r>
              <a:rPr lang="fr-BE" altLang="fr-FR" sz="2800" dirty="0" err="1" smtClean="0"/>
              <a:t>tree</a:t>
            </a:r>
            <a:endParaRPr lang="fr-FR" altLang="fr-FR" sz="2800" dirty="0"/>
          </a:p>
        </p:txBody>
      </p:sp>
    </p:spTree>
    <p:extLst>
      <p:ext uri="{BB962C8B-B14F-4D97-AF65-F5344CB8AC3E}">
        <p14:creationId xmlns:p14="http://schemas.microsoft.com/office/powerpoint/2010/main" val="18898675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fr-FR" altLang="fr-FR" smtClean="0"/>
              <a:t>Algorithme spanning tree</a:t>
            </a:r>
          </a:p>
        </p:txBody>
      </p:sp>
      <p:sp>
        <p:nvSpPr>
          <p:cNvPr id="16388" name="Rectangle 3"/>
          <p:cNvSpPr>
            <a:spLocks noGrp="1" noChangeArrowheads="1"/>
          </p:cNvSpPr>
          <p:nvPr>
            <p:ph type="body" idx="1"/>
          </p:nvPr>
        </p:nvSpPr>
        <p:spPr/>
        <p:txBody>
          <a:bodyPr/>
          <a:lstStyle/>
          <a:p>
            <a:pPr marL="609600" indent="-609600" eaLnBrk="1" hangingPunct="1"/>
            <a:r>
              <a:rPr lang="fr-FR" altLang="fr-FR" dirty="0" smtClean="0">
                <a:solidFill>
                  <a:schemeClr val="accent6">
                    <a:lumMod val="75000"/>
                  </a:schemeClr>
                </a:solidFill>
              </a:rPr>
              <a:t>Topologie STP</a:t>
            </a:r>
          </a:p>
          <a:p>
            <a:pPr marL="990600" lvl="1" indent="-533400" eaLnBrk="1" hangingPunct="1"/>
            <a:r>
              <a:rPr lang="fr-FR" altLang="fr-FR" dirty="0" smtClean="0">
                <a:solidFill>
                  <a:srgbClr val="0070C0"/>
                </a:solidFill>
              </a:rPr>
              <a:t>Port bloqué</a:t>
            </a:r>
          </a:p>
          <a:p>
            <a:pPr marL="1371600" lvl="2" indent="-457200" eaLnBrk="1" hangingPunct="1"/>
            <a:r>
              <a:rPr lang="fr-FR" altLang="fr-FR" dirty="0" smtClean="0"/>
              <a:t>Aucune donnée ne peut être envoyée ou reçue sur ce port</a:t>
            </a:r>
          </a:p>
          <a:p>
            <a:pPr marL="1752600" lvl="3" indent="-381000" eaLnBrk="1" hangingPunct="1"/>
            <a:r>
              <a:rPr lang="fr-FR" altLang="fr-FR" dirty="0" smtClean="0">
                <a:solidFill>
                  <a:srgbClr val="FF0000"/>
                </a:solidFill>
              </a:rPr>
              <a:t>A l’exception des trames BPDU : </a:t>
            </a:r>
          </a:p>
          <a:p>
            <a:pPr marL="1752600" lvl="3" indent="-381000" eaLnBrk="1" hangingPunct="1"/>
            <a:r>
              <a:rPr lang="fr-FR" altLang="fr-FR" dirty="0" smtClean="0"/>
              <a:t>BPDU = les trames qui sont employées par le protocole STP (BPDU = Bridge Protocol Data Unit)</a:t>
            </a:r>
          </a:p>
          <a:p>
            <a:pPr marL="1371600" lvl="2" indent="-457200" eaLnBrk="1" hangingPunct="1"/>
            <a:r>
              <a:rPr lang="fr-FR" altLang="fr-FR" dirty="0" smtClean="0"/>
              <a:t>STP peut aussi « débloquer » automatiquement un port bloqué</a:t>
            </a:r>
          </a:p>
          <a:p>
            <a:pPr marL="1752600" lvl="3" indent="-381000" eaLnBrk="1" hangingPunct="1"/>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62</a:t>
            </a:fld>
            <a:endParaRPr lang="fr-BE" dirty="0"/>
          </a:p>
        </p:txBody>
      </p:sp>
    </p:spTree>
    <p:extLst>
      <p:ext uri="{BB962C8B-B14F-4D97-AF65-F5344CB8AC3E}">
        <p14:creationId xmlns:p14="http://schemas.microsoft.com/office/powerpoint/2010/main" val="17238325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fr-FR" altLang="fr-FR" smtClean="0"/>
              <a:t>Algorithme spanning tree</a:t>
            </a:r>
          </a:p>
        </p:txBody>
      </p:sp>
      <p:sp>
        <p:nvSpPr>
          <p:cNvPr id="17412" name="Rectangle 3"/>
          <p:cNvSpPr>
            <a:spLocks noGrp="1" noChangeArrowheads="1"/>
          </p:cNvSpPr>
          <p:nvPr>
            <p:ph type="body" idx="1"/>
          </p:nvPr>
        </p:nvSpPr>
        <p:spPr>
          <a:xfrm>
            <a:off x="457200" y="1600200"/>
            <a:ext cx="8229600" cy="5068888"/>
          </a:xfrm>
        </p:spPr>
        <p:txBody>
          <a:bodyPr/>
          <a:lstStyle/>
          <a:p>
            <a:pPr eaLnBrk="1" hangingPunct="1"/>
            <a:r>
              <a:rPr lang="fr-FR" altLang="fr-FR" sz="2800" dirty="0" smtClean="0">
                <a:solidFill>
                  <a:schemeClr val="accent6">
                    <a:lumMod val="75000"/>
                  </a:schemeClr>
                </a:solidFill>
              </a:rPr>
              <a:t>Algorithme </a:t>
            </a:r>
            <a:r>
              <a:rPr lang="fr-FR" altLang="fr-FR" sz="2800" dirty="0" err="1" smtClean="0">
                <a:solidFill>
                  <a:schemeClr val="accent6">
                    <a:lumMod val="75000"/>
                  </a:schemeClr>
                </a:solidFill>
              </a:rPr>
              <a:t>Spanning</a:t>
            </a:r>
            <a:r>
              <a:rPr lang="fr-FR" altLang="fr-FR" sz="2800" dirty="0" smtClean="0">
                <a:solidFill>
                  <a:schemeClr val="accent6">
                    <a:lumMod val="75000"/>
                  </a:schemeClr>
                </a:solidFill>
              </a:rPr>
              <a:t> </a:t>
            </a:r>
            <a:r>
              <a:rPr lang="fr-FR" altLang="fr-FR" sz="2800" dirty="0" err="1" smtClean="0">
                <a:solidFill>
                  <a:schemeClr val="accent6">
                    <a:lumMod val="75000"/>
                  </a:schemeClr>
                </a:solidFill>
              </a:rPr>
              <a:t>Tree</a:t>
            </a:r>
            <a:r>
              <a:rPr lang="fr-FR" altLang="fr-FR" sz="2800" dirty="0" smtClean="0">
                <a:solidFill>
                  <a:schemeClr val="accent6">
                    <a:lumMod val="75000"/>
                  </a:schemeClr>
                </a:solidFill>
              </a:rPr>
              <a:t> (STA) </a:t>
            </a:r>
          </a:p>
          <a:p>
            <a:pPr lvl="1" eaLnBrk="1" hangingPunct="1"/>
            <a:r>
              <a:rPr lang="fr-FR" altLang="fr-FR" sz="2400" dirty="0" smtClean="0">
                <a:solidFill>
                  <a:srgbClr val="0070C0"/>
                </a:solidFill>
              </a:rPr>
              <a:t>Détermine les ports qui doivent être bloqués</a:t>
            </a:r>
          </a:p>
          <a:p>
            <a:pPr lvl="2" eaLnBrk="1" hangingPunct="1"/>
            <a:r>
              <a:rPr lang="fr-FR" altLang="fr-FR" sz="2000" dirty="0" smtClean="0"/>
              <a:t>Uniquement en cas de modification de la topologie</a:t>
            </a:r>
          </a:p>
          <a:p>
            <a:pPr lvl="1" eaLnBrk="1" hangingPunct="1"/>
            <a:r>
              <a:rPr lang="fr-BE" altLang="fr-FR" sz="2400" dirty="0" smtClean="0">
                <a:solidFill>
                  <a:srgbClr val="0070C0"/>
                </a:solidFill>
              </a:rPr>
              <a:t>Algorithme d'arbre recouvrant</a:t>
            </a:r>
          </a:p>
          <a:p>
            <a:pPr lvl="2" eaLnBrk="1" hangingPunct="1"/>
            <a:r>
              <a:rPr lang="fr-FR" altLang="fr-FR" sz="2000" dirty="0" smtClean="0"/>
              <a:t>Dans une arborescence, il n’existe qu’un seul chemin actif vers une destination</a:t>
            </a:r>
          </a:p>
          <a:p>
            <a:pPr lvl="2" eaLnBrk="1" hangingPunct="1"/>
            <a:r>
              <a:rPr lang="fr-FR" altLang="fr-FR" sz="2000" dirty="0" smtClean="0"/>
              <a:t>Un switch est élu pour être à la racine de l’arborescence</a:t>
            </a:r>
          </a:p>
          <a:p>
            <a:pPr lvl="3" eaLnBrk="1" hangingPunct="1"/>
            <a:r>
              <a:rPr lang="fr-FR" altLang="fr-FR" sz="1800" dirty="0" smtClean="0"/>
              <a:t>Ce switch = le </a:t>
            </a:r>
            <a:r>
              <a:rPr lang="fr-FR" altLang="fr-FR" sz="1800" dirty="0" err="1" smtClean="0">
                <a:solidFill>
                  <a:schemeClr val="hlink"/>
                </a:solidFill>
              </a:rPr>
              <a:t>root</a:t>
            </a:r>
            <a:r>
              <a:rPr lang="fr-FR" altLang="fr-FR" sz="1800" dirty="0" smtClean="0">
                <a:solidFill>
                  <a:schemeClr val="hlink"/>
                </a:solidFill>
              </a:rPr>
              <a:t> bridge</a:t>
            </a:r>
            <a:r>
              <a:rPr lang="fr-FR" altLang="fr-FR" sz="1800" dirty="0" smtClean="0"/>
              <a:t> ou commutateur racine</a:t>
            </a:r>
          </a:p>
          <a:p>
            <a:pPr lvl="3" eaLnBrk="1" hangingPunct="1"/>
            <a:r>
              <a:rPr lang="fr-FR" altLang="fr-FR" sz="1800" dirty="0" smtClean="0"/>
              <a:t>STP l’utilise comme point de référence pour le calcul de tous les chemins et déterminer les chemins redondants devant être bloqués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63</a:t>
            </a:fld>
            <a:endParaRPr lang="fr-BE" dirty="0"/>
          </a:p>
        </p:txBody>
      </p:sp>
    </p:spTree>
    <p:extLst>
      <p:ext uri="{BB962C8B-B14F-4D97-AF65-F5344CB8AC3E}">
        <p14:creationId xmlns:p14="http://schemas.microsoft.com/office/powerpoint/2010/main" val="38637635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fr-FR" altLang="fr-FR" smtClean="0"/>
              <a:t>Algorithme spanning tree</a:t>
            </a:r>
          </a:p>
        </p:txBody>
      </p:sp>
      <p:sp>
        <p:nvSpPr>
          <p:cNvPr id="18436" name="Rectangle 3"/>
          <p:cNvSpPr>
            <a:spLocks noGrp="1" noChangeArrowheads="1"/>
          </p:cNvSpPr>
          <p:nvPr>
            <p:ph type="body" idx="1"/>
          </p:nvPr>
        </p:nvSpPr>
        <p:spPr>
          <a:xfrm>
            <a:off x="457200" y="1600200"/>
            <a:ext cx="8229600" cy="4924425"/>
          </a:xfrm>
        </p:spPr>
        <p:txBody>
          <a:bodyPr/>
          <a:lstStyle/>
          <a:p>
            <a:pPr eaLnBrk="1" hangingPunct="1">
              <a:lnSpc>
                <a:spcPct val="80000"/>
              </a:lnSpc>
            </a:pPr>
            <a:r>
              <a:rPr lang="fr-FR" altLang="fr-FR" sz="2400" dirty="0" smtClean="0">
                <a:solidFill>
                  <a:schemeClr val="accent6">
                    <a:lumMod val="75000"/>
                  </a:schemeClr>
                </a:solidFill>
              </a:rPr>
              <a:t>Principe général du STP</a:t>
            </a:r>
          </a:p>
          <a:p>
            <a:pPr lvl="1" eaLnBrk="1" hangingPunct="1">
              <a:lnSpc>
                <a:spcPct val="80000"/>
              </a:lnSpc>
            </a:pPr>
            <a:r>
              <a:rPr lang="fr-FR" altLang="fr-FR" sz="2000" dirty="0" smtClean="0">
                <a:solidFill>
                  <a:srgbClr val="0070C0"/>
                </a:solidFill>
              </a:rPr>
              <a:t>Échange d’informations </a:t>
            </a:r>
          </a:p>
          <a:p>
            <a:pPr lvl="2" eaLnBrk="1" hangingPunct="1">
              <a:lnSpc>
                <a:spcPct val="80000"/>
              </a:lnSpc>
            </a:pPr>
            <a:r>
              <a:rPr lang="fr-FR" altLang="fr-FR" sz="1800" dirty="0" smtClean="0"/>
              <a:t>Entre commutateurs pour élire le </a:t>
            </a:r>
            <a:r>
              <a:rPr lang="fr-FR" altLang="fr-FR" sz="1800" dirty="0" err="1" smtClean="0"/>
              <a:t>root</a:t>
            </a:r>
            <a:r>
              <a:rPr lang="fr-FR" altLang="fr-FR" sz="1800" dirty="0" smtClean="0"/>
              <a:t> bridge et identifier les chemins existants</a:t>
            </a:r>
          </a:p>
          <a:p>
            <a:pPr lvl="2" eaLnBrk="1" hangingPunct="1">
              <a:lnSpc>
                <a:spcPct val="80000"/>
              </a:lnSpc>
            </a:pPr>
            <a:r>
              <a:rPr lang="fr-FR" altLang="fr-FR" sz="1800" dirty="0" smtClean="0"/>
              <a:t>Échanges via trames BPDU (Bridge Protocol Data Unit)</a:t>
            </a:r>
          </a:p>
          <a:p>
            <a:pPr lvl="1" eaLnBrk="1" hangingPunct="1">
              <a:lnSpc>
                <a:spcPct val="80000"/>
              </a:lnSpc>
            </a:pPr>
            <a:r>
              <a:rPr lang="fr-FR" altLang="fr-FR" sz="2000" dirty="0" smtClean="0">
                <a:solidFill>
                  <a:srgbClr val="0070C0"/>
                </a:solidFill>
              </a:rPr>
              <a:t>Calcul du meilleur chemin</a:t>
            </a:r>
          </a:p>
          <a:p>
            <a:pPr lvl="2" eaLnBrk="1" hangingPunct="1">
              <a:lnSpc>
                <a:spcPct val="80000"/>
              </a:lnSpc>
            </a:pPr>
            <a:r>
              <a:rPr lang="fr-FR" altLang="fr-FR" sz="1800" dirty="0" smtClean="0"/>
              <a:t>Pour chaque segment, calcul du meilleur chemin vers le </a:t>
            </a:r>
            <a:r>
              <a:rPr lang="fr-FR" altLang="fr-FR" sz="1800" dirty="0" err="1" smtClean="0"/>
              <a:t>root</a:t>
            </a:r>
            <a:r>
              <a:rPr lang="fr-FR" altLang="fr-FR" sz="1800" dirty="0" smtClean="0"/>
              <a:t> bridge </a:t>
            </a:r>
          </a:p>
          <a:p>
            <a:pPr lvl="3" eaLnBrk="1" hangingPunct="1">
              <a:lnSpc>
                <a:spcPct val="80000"/>
              </a:lnSpc>
            </a:pPr>
            <a:r>
              <a:rPr lang="fr-FR" altLang="fr-FR" sz="1600" dirty="0" smtClean="0"/>
              <a:t>Meilleur chemin = plus faible coût</a:t>
            </a:r>
          </a:p>
          <a:p>
            <a:pPr lvl="3" eaLnBrk="1" hangingPunct="1">
              <a:lnSpc>
                <a:spcPct val="80000"/>
              </a:lnSpc>
            </a:pPr>
            <a:r>
              <a:rPr lang="fr-FR" altLang="fr-FR" sz="1600" dirty="0" smtClean="0"/>
              <a:t>Le coût est basé sur la vitesse des ports</a:t>
            </a:r>
          </a:p>
          <a:p>
            <a:pPr lvl="2" eaLnBrk="1" hangingPunct="1">
              <a:lnSpc>
                <a:spcPct val="80000"/>
              </a:lnSpc>
            </a:pPr>
            <a:r>
              <a:rPr lang="fr-FR" altLang="fr-FR" sz="1800" dirty="0" smtClean="0"/>
              <a:t>Pendant ce calcul, aucune donnée ne peut être transmise sur le « réseau »</a:t>
            </a:r>
          </a:p>
          <a:p>
            <a:pPr lvl="1" eaLnBrk="1" hangingPunct="1">
              <a:lnSpc>
                <a:spcPct val="80000"/>
              </a:lnSpc>
            </a:pPr>
            <a:r>
              <a:rPr lang="fr-BE" altLang="fr-FR" sz="2000" dirty="0" smtClean="0">
                <a:solidFill>
                  <a:srgbClr val="0070C0"/>
                </a:solidFill>
              </a:rPr>
              <a:t>Détermination du rôle des ports</a:t>
            </a:r>
          </a:p>
          <a:p>
            <a:pPr lvl="2" eaLnBrk="1" hangingPunct="1">
              <a:lnSpc>
                <a:spcPct val="80000"/>
              </a:lnSpc>
            </a:pPr>
            <a:r>
              <a:rPr lang="fr-FR" altLang="fr-FR" sz="1800" dirty="0" smtClean="0"/>
              <a:t>Il doit exister un seul chemin actif entre deux segments du LAN</a:t>
            </a:r>
          </a:p>
          <a:p>
            <a:pPr lvl="2" eaLnBrk="1" hangingPunct="1">
              <a:lnSpc>
                <a:spcPct val="80000"/>
              </a:lnSpc>
            </a:pPr>
            <a:r>
              <a:rPr lang="fr-FR" altLang="fr-FR" sz="1800" dirty="0" smtClean="0"/>
              <a:t>Le rôle décrit le lien entre un port et le pont racine du réseau </a:t>
            </a:r>
          </a:p>
          <a:p>
            <a:pPr lvl="3" eaLnBrk="1" hangingPunct="1">
              <a:lnSpc>
                <a:spcPct val="80000"/>
              </a:lnSpc>
            </a:pPr>
            <a:r>
              <a:rPr lang="fr-FR" altLang="fr-FR" sz="1600" dirty="0" smtClean="0"/>
              <a:t>Il spécifie notamment si le port est autorisé à acheminer le trafic ou non</a:t>
            </a:r>
            <a:endParaRPr lang="fr-BE" altLang="fr-FR" sz="1600"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64</a:t>
            </a:fld>
            <a:endParaRPr lang="fr-BE" dirty="0"/>
          </a:p>
        </p:txBody>
      </p:sp>
    </p:spTree>
    <p:extLst>
      <p:ext uri="{BB962C8B-B14F-4D97-AF65-F5344CB8AC3E}">
        <p14:creationId xmlns:p14="http://schemas.microsoft.com/office/powerpoint/2010/main" val="8303278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fr-BE" altLang="fr-FR" smtClean="0"/>
              <a:t>Election du root bridge</a:t>
            </a:r>
          </a:p>
        </p:txBody>
      </p:sp>
      <p:sp>
        <p:nvSpPr>
          <p:cNvPr id="19460" name="Rectangle 3"/>
          <p:cNvSpPr>
            <a:spLocks noGrp="1" noChangeArrowheads="1"/>
          </p:cNvSpPr>
          <p:nvPr>
            <p:ph type="body" idx="1"/>
          </p:nvPr>
        </p:nvSpPr>
        <p:spPr/>
        <p:txBody>
          <a:bodyPr/>
          <a:lstStyle/>
          <a:p>
            <a:pPr eaLnBrk="1" hangingPunct="1">
              <a:lnSpc>
                <a:spcPct val="90000"/>
              </a:lnSpc>
            </a:pPr>
            <a:r>
              <a:rPr lang="fr-BE" altLang="fr-FR" dirty="0" smtClean="0">
                <a:solidFill>
                  <a:schemeClr val="accent6">
                    <a:lumMod val="75000"/>
                  </a:schemeClr>
                </a:solidFill>
              </a:rPr>
              <a:t>Identifiant d’un switch est composé de</a:t>
            </a:r>
          </a:p>
          <a:p>
            <a:pPr lvl="1" eaLnBrk="1" hangingPunct="1">
              <a:lnSpc>
                <a:spcPct val="90000"/>
              </a:lnSpc>
            </a:pPr>
            <a:r>
              <a:rPr lang="fr-FR" altLang="fr-FR" dirty="0" smtClean="0">
                <a:solidFill>
                  <a:srgbClr val="0070C0"/>
                </a:solidFill>
              </a:rPr>
              <a:t>La priorité (2 octets)</a:t>
            </a:r>
          </a:p>
          <a:p>
            <a:pPr lvl="2" eaLnBrk="1" hangingPunct="1">
              <a:lnSpc>
                <a:spcPct val="90000"/>
              </a:lnSpc>
            </a:pPr>
            <a:r>
              <a:rPr lang="fr-FR" altLang="fr-FR" dirty="0" smtClean="0"/>
              <a:t>Par défaut, la priorité (bridge </a:t>
            </a:r>
            <a:r>
              <a:rPr lang="fr-FR" altLang="fr-FR" dirty="0" err="1" smtClean="0"/>
              <a:t>priority</a:t>
            </a:r>
            <a:r>
              <a:rPr lang="fr-FR" altLang="fr-FR" dirty="0" smtClean="0"/>
              <a:t>) est d'une valeur de 32768</a:t>
            </a:r>
          </a:p>
          <a:p>
            <a:pPr lvl="1" eaLnBrk="1" hangingPunct="1">
              <a:lnSpc>
                <a:spcPct val="90000"/>
              </a:lnSpc>
            </a:pPr>
            <a:r>
              <a:rPr lang="fr-FR" altLang="fr-FR" dirty="0" smtClean="0">
                <a:solidFill>
                  <a:srgbClr val="0070C0"/>
                </a:solidFill>
              </a:rPr>
              <a:t>L'adresse MAC (6 octets) </a:t>
            </a:r>
          </a:p>
          <a:p>
            <a:pPr lvl="2" eaLnBrk="1" hangingPunct="1">
              <a:lnSpc>
                <a:spcPct val="90000"/>
              </a:lnSpc>
            </a:pPr>
            <a:r>
              <a:rPr lang="fr-FR" altLang="fr-FR" dirty="0" smtClean="0"/>
              <a:t>Le switch dont l’identifiant est le plus faible est élu </a:t>
            </a:r>
            <a:r>
              <a:rPr lang="fr-FR" altLang="fr-FR" dirty="0" err="1" smtClean="0"/>
              <a:t>root</a:t>
            </a:r>
            <a:r>
              <a:rPr lang="fr-FR" altLang="fr-FR" dirty="0" smtClean="0"/>
              <a:t> bridge</a:t>
            </a:r>
          </a:p>
          <a:p>
            <a:pPr eaLnBrk="1" hangingPunct="1">
              <a:lnSpc>
                <a:spcPct val="90000"/>
              </a:lnSpc>
            </a:pPr>
            <a:r>
              <a:rPr lang="fr-BE" altLang="fr-FR" dirty="0" smtClean="0">
                <a:solidFill>
                  <a:schemeClr val="accent6">
                    <a:lumMod val="75000"/>
                  </a:schemeClr>
                </a:solidFill>
              </a:rPr>
              <a:t>Exemple d’un </a:t>
            </a:r>
            <a:r>
              <a:rPr lang="fr-BE" altLang="fr-FR" i="1" dirty="0" smtClean="0">
                <a:solidFill>
                  <a:schemeClr val="accent6">
                    <a:lumMod val="75000"/>
                  </a:schemeClr>
                </a:solidFill>
              </a:rPr>
              <a:t>switch ID ou bridge ID (BID)</a:t>
            </a:r>
          </a:p>
          <a:p>
            <a:pPr lvl="1" eaLnBrk="1" hangingPunct="1">
              <a:lnSpc>
                <a:spcPct val="90000"/>
              </a:lnSpc>
              <a:buClr>
                <a:schemeClr val="tx1"/>
              </a:buClr>
            </a:pPr>
            <a:r>
              <a:rPr lang="fr-BE" altLang="fr-FR" dirty="0" smtClean="0">
                <a:solidFill>
                  <a:srgbClr val="00B050"/>
                </a:solidFill>
              </a:rPr>
              <a:t>32768</a:t>
            </a:r>
            <a:r>
              <a:rPr lang="fr-BE" altLang="fr-FR" dirty="0" smtClean="0"/>
              <a:t>.</a:t>
            </a:r>
            <a:r>
              <a:rPr lang="fr-BE" altLang="fr-FR" dirty="0" smtClean="0">
                <a:solidFill>
                  <a:schemeClr val="bg2">
                    <a:lumMod val="50000"/>
                  </a:schemeClr>
                </a:solidFill>
              </a:rPr>
              <a:t>00.C0.9F.39.4C.8A</a:t>
            </a:r>
          </a:p>
          <a:p>
            <a:pPr lvl="1" eaLnBrk="1" hangingPunct="1">
              <a:lnSpc>
                <a:spcPct val="90000"/>
              </a:lnSpc>
              <a:buClr>
                <a:schemeClr val="tx1"/>
              </a:buClr>
            </a:pPr>
            <a:r>
              <a:rPr lang="fr-BE" altLang="fr-FR" dirty="0" err="1" smtClean="0">
                <a:solidFill>
                  <a:srgbClr val="00B050"/>
                </a:solidFill>
              </a:rPr>
              <a:t>Priorité</a:t>
            </a:r>
            <a:r>
              <a:rPr lang="fr-BE" altLang="fr-FR" dirty="0" err="1" smtClean="0">
                <a:solidFill>
                  <a:schemeClr val="accent2"/>
                </a:solidFill>
              </a:rPr>
              <a:t>.</a:t>
            </a:r>
            <a:r>
              <a:rPr lang="fr-BE" altLang="fr-FR" dirty="0" err="1" smtClean="0">
                <a:solidFill>
                  <a:schemeClr val="bg2">
                    <a:lumMod val="50000"/>
                  </a:schemeClr>
                </a:solidFill>
              </a:rPr>
              <a:t>MACaddress</a:t>
            </a:r>
            <a:endParaRPr lang="fr-FR" altLang="fr-FR" dirty="0" smtClean="0">
              <a:solidFill>
                <a:schemeClr val="bg2">
                  <a:lumMod val="50000"/>
                </a:schemeClr>
              </a:solidFill>
            </a:endParaRP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65</a:t>
            </a:fld>
            <a:endParaRPr lang="fr-BE" dirty="0"/>
          </a:p>
        </p:txBody>
      </p:sp>
    </p:spTree>
    <p:extLst>
      <p:ext uri="{BB962C8B-B14F-4D97-AF65-F5344CB8AC3E}">
        <p14:creationId xmlns:p14="http://schemas.microsoft.com/office/powerpoint/2010/main" val="37878154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fr-BE" altLang="fr-FR" smtClean="0"/>
              <a:t>BPDU</a:t>
            </a:r>
          </a:p>
        </p:txBody>
      </p:sp>
      <p:sp>
        <p:nvSpPr>
          <p:cNvPr id="839683" name="Rectangle 3"/>
          <p:cNvSpPr>
            <a:spLocks noGrp="1" noChangeArrowheads="1"/>
          </p:cNvSpPr>
          <p:nvPr>
            <p:ph type="body" idx="1"/>
          </p:nvPr>
        </p:nvSpPr>
        <p:spPr/>
        <p:txBody>
          <a:bodyPr/>
          <a:lstStyle/>
          <a:p>
            <a:pPr eaLnBrk="1" hangingPunct="1"/>
            <a:r>
              <a:rPr lang="fr-BE" altLang="fr-FR" dirty="0" smtClean="0">
                <a:solidFill>
                  <a:schemeClr val="accent6">
                    <a:lumMod val="75000"/>
                  </a:schemeClr>
                </a:solidFill>
              </a:rPr>
              <a:t>Rôle des BPDU</a:t>
            </a:r>
          </a:p>
          <a:p>
            <a:pPr lvl="1" eaLnBrk="1" hangingPunct="1"/>
            <a:r>
              <a:rPr lang="fr-BE" altLang="fr-FR" dirty="0" smtClean="0">
                <a:solidFill>
                  <a:srgbClr val="0070C0"/>
                </a:solidFill>
              </a:rPr>
              <a:t>Echanger les informations nécessaires pour  </a:t>
            </a:r>
          </a:p>
          <a:p>
            <a:pPr lvl="2" eaLnBrk="1" hangingPunct="1"/>
            <a:r>
              <a:rPr lang="fr-BE" altLang="fr-FR" dirty="0" smtClean="0"/>
              <a:t>Elire un commutateur racine unique (</a:t>
            </a:r>
            <a:r>
              <a:rPr lang="fr-BE" altLang="fr-FR" dirty="0" err="1" smtClean="0"/>
              <a:t>root</a:t>
            </a:r>
            <a:r>
              <a:rPr lang="fr-BE" altLang="fr-FR" dirty="0" smtClean="0"/>
              <a:t> bridge)</a:t>
            </a:r>
          </a:p>
          <a:p>
            <a:pPr lvl="2" eaLnBrk="1" hangingPunct="1"/>
            <a:r>
              <a:rPr lang="fr-BE" altLang="fr-FR" dirty="0" smtClean="0"/>
              <a:t>Elire un commutateur désigné (</a:t>
            </a:r>
            <a:r>
              <a:rPr lang="fr-BE" altLang="fr-FR" dirty="0" err="1" smtClean="0"/>
              <a:t>designated</a:t>
            </a:r>
            <a:r>
              <a:rPr lang="fr-BE" altLang="fr-FR" dirty="0" smtClean="0"/>
              <a:t> bridge) pour chaque segment</a:t>
            </a:r>
          </a:p>
          <a:p>
            <a:pPr lvl="2" eaLnBrk="1" hangingPunct="1"/>
            <a:r>
              <a:rPr lang="fr-FR" altLang="fr-FR" dirty="0" smtClean="0"/>
              <a:t>Déterminer le rôle des ports (</a:t>
            </a:r>
            <a:r>
              <a:rPr lang="fr-FR" altLang="fr-FR" i="1" dirty="0" err="1" smtClean="0"/>
              <a:t>root</a:t>
            </a:r>
            <a:r>
              <a:rPr lang="fr-FR" altLang="fr-FR" i="1" dirty="0" smtClean="0"/>
              <a:t>, </a:t>
            </a:r>
            <a:r>
              <a:rPr lang="fr-FR" altLang="fr-FR" i="1" dirty="0" err="1" smtClean="0"/>
              <a:t>designated</a:t>
            </a:r>
            <a:r>
              <a:rPr lang="fr-FR" altLang="fr-FR" i="1" dirty="0" smtClean="0"/>
              <a:t>, </a:t>
            </a:r>
            <a:r>
              <a:rPr lang="fr-FR" altLang="fr-FR" i="1" dirty="0" err="1" smtClean="0"/>
              <a:t>blocked</a:t>
            </a:r>
            <a:r>
              <a:rPr lang="fr-FR" altLang="fr-FR" dirty="0" smtClean="0"/>
              <a:t>)</a:t>
            </a:r>
          </a:p>
          <a:p>
            <a:pPr lvl="2" eaLnBrk="1" hangingPunct="1">
              <a:buFontTx/>
              <a:buNone/>
            </a:pPr>
            <a:endParaRPr lang="fr-BE" altLang="fr-FR" dirty="0" smtClean="0">
              <a:sym typeface="Wingdings" pitchFamily="2" charset="2"/>
            </a:endParaRPr>
          </a:p>
          <a:p>
            <a:pPr lvl="2" eaLnBrk="1" hangingPunct="1">
              <a:buFontTx/>
              <a:buNone/>
            </a:pPr>
            <a:r>
              <a:rPr lang="fr-BE" altLang="fr-FR" dirty="0" smtClean="0">
                <a:solidFill>
                  <a:srgbClr val="00B0F0"/>
                </a:solidFill>
                <a:sym typeface="Wingdings" pitchFamily="2" charset="2"/>
              </a:rPr>
              <a:t> </a:t>
            </a:r>
            <a:r>
              <a:rPr lang="fr-BE" altLang="fr-FR" dirty="0" smtClean="0">
                <a:solidFill>
                  <a:srgbClr val="00B0F0"/>
                </a:solidFill>
              </a:rPr>
              <a:t>Déterminer la topologie du </a:t>
            </a:r>
            <a:r>
              <a:rPr lang="fr-BE" altLang="fr-FR" dirty="0" err="1" smtClean="0">
                <a:solidFill>
                  <a:srgbClr val="00B0F0"/>
                </a:solidFill>
              </a:rPr>
              <a:t>spanning</a:t>
            </a:r>
            <a:r>
              <a:rPr lang="fr-BE" altLang="fr-FR" dirty="0" smtClean="0">
                <a:solidFill>
                  <a:srgbClr val="00B0F0"/>
                </a:solidFill>
              </a:rPr>
              <a:t> </a:t>
            </a:r>
            <a:r>
              <a:rPr lang="fr-BE" altLang="fr-FR" dirty="0" err="1" smtClean="0">
                <a:solidFill>
                  <a:srgbClr val="00B0F0"/>
                </a:solidFill>
              </a:rPr>
              <a:t>tree</a:t>
            </a:r>
            <a:endParaRPr lang="fr-BE" altLang="fr-FR" dirty="0" smtClean="0">
              <a:solidFill>
                <a:srgbClr val="00B0F0"/>
              </a:solidFill>
            </a:endParaRPr>
          </a:p>
          <a:p>
            <a:pPr lvl="2" eaLnBrk="1" hangingPunct="1"/>
            <a:endParaRPr lang="fr-FR" altLang="fr-FR" i="1" dirty="0" smtClean="0">
              <a:solidFill>
                <a:schemeClr val="hlink"/>
              </a:solidFill>
            </a:endParaRP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66</a:t>
            </a:fld>
            <a:endParaRPr lang="fr-BE" dirty="0"/>
          </a:p>
        </p:txBody>
      </p:sp>
    </p:spTree>
    <p:extLst>
      <p:ext uri="{BB962C8B-B14F-4D97-AF65-F5344CB8AC3E}">
        <p14:creationId xmlns:p14="http://schemas.microsoft.com/office/powerpoint/2010/main" val="36357462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39683">
                                            <p:txEl>
                                              <p:pRg st="6" end="6"/>
                                            </p:txEl>
                                          </p:spTgt>
                                        </p:tgtEl>
                                        <p:attrNameLst>
                                          <p:attrName>style.visibility</p:attrName>
                                        </p:attrNameLst>
                                      </p:cBhvr>
                                      <p:to>
                                        <p:strVal val="visible"/>
                                      </p:to>
                                    </p:set>
                                    <p:animEffect transition="in" filter="box(in)">
                                      <p:cBhvr>
                                        <p:cTn id="7" dur="500"/>
                                        <p:tgtEl>
                                          <p:spTgt spid="8396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La trame BPDU </a:t>
            </a:r>
          </a:p>
          <a:p>
            <a:pPr lvl="1" eaLnBrk="1" hangingPunct="1"/>
            <a:r>
              <a:rPr lang="fr-FR" altLang="fr-FR" sz="2400" dirty="0" smtClean="0"/>
              <a:t>Contient 12 champs permettant de transmettre les paramètres utilisés par le protocole STP</a:t>
            </a:r>
          </a:p>
        </p:txBody>
      </p:sp>
      <p:pic>
        <p:nvPicPr>
          <p:cNvPr id="21509"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83568" y="2852936"/>
            <a:ext cx="4112792" cy="3381499"/>
          </a:xfrm>
        </p:spPr>
      </p:pic>
      <p:sp>
        <p:nvSpPr>
          <p:cNvPr id="841734" name="Text Box 6"/>
          <p:cNvSpPr txBox="1">
            <a:spLocks noChangeArrowheads="1"/>
          </p:cNvSpPr>
          <p:nvPr/>
        </p:nvSpPr>
        <p:spPr bwMode="auto">
          <a:xfrm>
            <a:off x="5148263" y="3501008"/>
            <a:ext cx="39243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600" dirty="0">
                <a:solidFill>
                  <a:srgbClr val="FF0000"/>
                </a:solidFill>
              </a:rPr>
              <a:t>Identifient le protocole, la version, le type </a:t>
            </a:r>
          </a:p>
          <a:p>
            <a:pPr eaLnBrk="1" hangingPunct="1">
              <a:spcBef>
                <a:spcPct val="0"/>
              </a:spcBef>
              <a:buFontTx/>
              <a:buNone/>
            </a:pPr>
            <a:r>
              <a:rPr lang="fr-FR" altLang="fr-FR" sz="1600" dirty="0">
                <a:solidFill>
                  <a:srgbClr val="FF0000"/>
                </a:solidFill>
              </a:rPr>
              <a:t>de message et les indicateurs d’état.</a:t>
            </a:r>
          </a:p>
        </p:txBody>
      </p:sp>
      <p:sp>
        <p:nvSpPr>
          <p:cNvPr id="841735" name="AutoShape 7"/>
          <p:cNvSpPr>
            <a:spLocks/>
          </p:cNvSpPr>
          <p:nvPr/>
        </p:nvSpPr>
        <p:spPr bwMode="auto">
          <a:xfrm>
            <a:off x="4788024" y="3356992"/>
            <a:ext cx="287214" cy="869057"/>
          </a:xfrm>
          <a:prstGeom prst="rightBrace">
            <a:avLst>
              <a:gd name="adj1" fmla="val 41667"/>
              <a:gd name="adj2" fmla="val 5000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41736" name="AutoShape 8"/>
          <p:cNvSpPr>
            <a:spLocks/>
          </p:cNvSpPr>
          <p:nvPr/>
        </p:nvSpPr>
        <p:spPr bwMode="auto">
          <a:xfrm>
            <a:off x="4788024" y="4293096"/>
            <a:ext cx="215900" cy="936104"/>
          </a:xfrm>
          <a:prstGeom prst="rightBrace">
            <a:avLst>
              <a:gd name="adj1" fmla="val 38909"/>
              <a:gd name="adj2" fmla="val 50000"/>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41737" name="AutoShape 9"/>
          <p:cNvSpPr>
            <a:spLocks/>
          </p:cNvSpPr>
          <p:nvPr/>
        </p:nvSpPr>
        <p:spPr bwMode="auto">
          <a:xfrm>
            <a:off x="4788024" y="5229200"/>
            <a:ext cx="144586" cy="864096"/>
          </a:xfrm>
          <a:prstGeom prst="rightBrace">
            <a:avLst>
              <a:gd name="adj1" fmla="val 41667"/>
              <a:gd name="adj2" fmla="val 50000"/>
            </a:avLst>
          </a:prstGeom>
          <a:noFill/>
          <a:ln w="9525">
            <a:solidFill>
              <a:srgbClr val="8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fr-FR" altLang="fr-FR" sz="1800">
              <a:solidFill>
                <a:srgbClr val="808000"/>
              </a:solidFill>
            </a:endParaRPr>
          </a:p>
        </p:txBody>
      </p:sp>
      <p:sp>
        <p:nvSpPr>
          <p:cNvPr id="841738" name="Text Box 10"/>
          <p:cNvSpPr txBox="1">
            <a:spLocks noChangeArrowheads="1"/>
          </p:cNvSpPr>
          <p:nvPr/>
        </p:nvSpPr>
        <p:spPr bwMode="auto">
          <a:xfrm>
            <a:off x="5110163" y="4437112"/>
            <a:ext cx="34940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600" dirty="0">
                <a:solidFill>
                  <a:schemeClr val="accent2"/>
                </a:solidFill>
              </a:rPr>
              <a:t>Identifient le pont racine et </a:t>
            </a:r>
          </a:p>
          <a:p>
            <a:pPr eaLnBrk="1" hangingPunct="1">
              <a:spcBef>
                <a:spcPct val="0"/>
              </a:spcBef>
              <a:buFontTx/>
              <a:buNone/>
            </a:pPr>
            <a:r>
              <a:rPr lang="fr-FR" altLang="fr-FR" sz="1600" dirty="0">
                <a:solidFill>
                  <a:schemeClr val="accent2"/>
                </a:solidFill>
              </a:rPr>
              <a:t>le coût du chemin vers le pont racine</a:t>
            </a:r>
          </a:p>
        </p:txBody>
      </p:sp>
      <p:sp>
        <p:nvSpPr>
          <p:cNvPr id="841739" name="Text Box 11"/>
          <p:cNvSpPr txBox="1">
            <a:spLocks noChangeArrowheads="1"/>
          </p:cNvSpPr>
          <p:nvPr/>
        </p:nvSpPr>
        <p:spPr bwMode="auto">
          <a:xfrm>
            <a:off x="5076825" y="5157192"/>
            <a:ext cx="40576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808000"/>
                </a:solidFill>
              </a:rPr>
              <a:t>Champs de minuteurs qui déterminent</a:t>
            </a:r>
          </a:p>
          <a:p>
            <a:pPr eaLnBrk="1" hangingPunct="1">
              <a:spcBef>
                <a:spcPct val="0"/>
              </a:spcBef>
              <a:buFontTx/>
              <a:buNone/>
            </a:pPr>
            <a:r>
              <a:rPr lang="fr-FR" altLang="fr-FR" sz="1800" dirty="0">
                <a:solidFill>
                  <a:srgbClr val="808000"/>
                </a:solidFill>
              </a:rPr>
              <a:t>la fréquence d’envoi des messages </a:t>
            </a:r>
          </a:p>
          <a:p>
            <a:pPr eaLnBrk="1" hangingPunct="1">
              <a:spcBef>
                <a:spcPct val="0"/>
              </a:spcBef>
              <a:buFontTx/>
              <a:buNone/>
            </a:pPr>
            <a:r>
              <a:rPr lang="fr-FR" altLang="fr-FR" sz="1800" dirty="0">
                <a:solidFill>
                  <a:srgbClr val="808000"/>
                </a:solidFill>
              </a:rPr>
              <a:t>BPDU et la durée de conservation </a:t>
            </a:r>
          </a:p>
          <a:p>
            <a:pPr eaLnBrk="1" hangingPunct="1">
              <a:spcBef>
                <a:spcPct val="0"/>
              </a:spcBef>
              <a:buFontTx/>
              <a:buNone/>
            </a:pPr>
            <a:r>
              <a:rPr lang="fr-FR" altLang="fr-FR" sz="1800" dirty="0">
                <a:solidFill>
                  <a:srgbClr val="808000"/>
                </a:solidFill>
              </a:rPr>
              <a:t>des informations reçues</a:t>
            </a:r>
          </a:p>
        </p:txBody>
      </p:sp>
      <p:sp>
        <p:nvSpPr>
          <p:cNvPr id="11"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67</a:t>
            </a:fld>
            <a:endParaRPr lang="fr-BE" dirty="0"/>
          </a:p>
        </p:txBody>
      </p:sp>
      <p:sp>
        <p:nvSpPr>
          <p:cNvPr id="13"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Trame BPDU</a:t>
            </a:r>
            <a:endParaRPr lang="fr-FR" altLang="fr-FR" sz="2800" dirty="0"/>
          </a:p>
        </p:txBody>
      </p:sp>
    </p:spTree>
    <p:extLst>
      <p:ext uri="{BB962C8B-B14F-4D97-AF65-F5344CB8AC3E}">
        <p14:creationId xmlns:p14="http://schemas.microsoft.com/office/powerpoint/2010/main" val="32649889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1734"/>
                                        </p:tgtEl>
                                        <p:attrNameLst>
                                          <p:attrName>style.visibility</p:attrName>
                                        </p:attrNameLst>
                                      </p:cBhvr>
                                      <p:to>
                                        <p:strVal val="visible"/>
                                      </p:to>
                                    </p:set>
                                    <p:anim calcmode="lin" valueType="num">
                                      <p:cBhvr additive="base">
                                        <p:cTn id="7" dur="500" fill="hold"/>
                                        <p:tgtEl>
                                          <p:spTgt spid="841734"/>
                                        </p:tgtEl>
                                        <p:attrNameLst>
                                          <p:attrName>ppt_x</p:attrName>
                                        </p:attrNameLst>
                                      </p:cBhvr>
                                      <p:tavLst>
                                        <p:tav tm="0">
                                          <p:val>
                                            <p:strVal val="#ppt_x"/>
                                          </p:val>
                                        </p:tav>
                                        <p:tav tm="100000">
                                          <p:val>
                                            <p:strVal val="#ppt_x"/>
                                          </p:val>
                                        </p:tav>
                                      </p:tavLst>
                                    </p:anim>
                                    <p:anim calcmode="lin" valueType="num">
                                      <p:cBhvr additive="base">
                                        <p:cTn id="8" dur="500" fill="hold"/>
                                        <p:tgtEl>
                                          <p:spTgt spid="8417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41735"/>
                                        </p:tgtEl>
                                        <p:attrNameLst>
                                          <p:attrName>style.visibility</p:attrName>
                                        </p:attrNameLst>
                                      </p:cBhvr>
                                      <p:to>
                                        <p:strVal val="visible"/>
                                      </p:to>
                                    </p:set>
                                    <p:anim calcmode="lin" valueType="num">
                                      <p:cBhvr additive="base">
                                        <p:cTn id="11" dur="500" fill="hold"/>
                                        <p:tgtEl>
                                          <p:spTgt spid="841735"/>
                                        </p:tgtEl>
                                        <p:attrNameLst>
                                          <p:attrName>ppt_x</p:attrName>
                                        </p:attrNameLst>
                                      </p:cBhvr>
                                      <p:tavLst>
                                        <p:tav tm="0">
                                          <p:val>
                                            <p:strVal val="#ppt_x"/>
                                          </p:val>
                                        </p:tav>
                                        <p:tav tm="100000">
                                          <p:val>
                                            <p:strVal val="#ppt_x"/>
                                          </p:val>
                                        </p:tav>
                                      </p:tavLst>
                                    </p:anim>
                                    <p:anim calcmode="lin" valueType="num">
                                      <p:cBhvr additive="base">
                                        <p:cTn id="12" dur="500" fill="hold"/>
                                        <p:tgtEl>
                                          <p:spTgt spid="84173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41738"/>
                                        </p:tgtEl>
                                        <p:attrNameLst>
                                          <p:attrName>style.visibility</p:attrName>
                                        </p:attrNameLst>
                                      </p:cBhvr>
                                      <p:to>
                                        <p:strVal val="visible"/>
                                      </p:to>
                                    </p:set>
                                    <p:anim calcmode="lin" valueType="num">
                                      <p:cBhvr additive="base">
                                        <p:cTn id="17" dur="500" fill="hold"/>
                                        <p:tgtEl>
                                          <p:spTgt spid="841738"/>
                                        </p:tgtEl>
                                        <p:attrNameLst>
                                          <p:attrName>ppt_x</p:attrName>
                                        </p:attrNameLst>
                                      </p:cBhvr>
                                      <p:tavLst>
                                        <p:tav tm="0">
                                          <p:val>
                                            <p:strVal val="#ppt_x"/>
                                          </p:val>
                                        </p:tav>
                                        <p:tav tm="100000">
                                          <p:val>
                                            <p:strVal val="#ppt_x"/>
                                          </p:val>
                                        </p:tav>
                                      </p:tavLst>
                                    </p:anim>
                                    <p:anim calcmode="lin" valueType="num">
                                      <p:cBhvr additive="base">
                                        <p:cTn id="18" dur="500" fill="hold"/>
                                        <p:tgtEl>
                                          <p:spTgt spid="84173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41736"/>
                                        </p:tgtEl>
                                        <p:attrNameLst>
                                          <p:attrName>style.visibility</p:attrName>
                                        </p:attrNameLst>
                                      </p:cBhvr>
                                      <p:to>
                                        <p:strVal val="visible"/>
                                      </p:to>
                                    </p:set>
                                    <p:anim calcmode="lin" valueType="num">
                                      <p:cBhvr additive="base">
                                        <p:cTn id="21" dur="500" fill="hold"/>
                                        <p:tgtEl>
                                          <p:spTgt spid="841736"/>
                                        </p:tgtEl>
                                        <p:attrNameLst>
                                          <p:attrName>ppt_x</p:attrName>
                                        </p:attrNameLst>
                                      </p:cBhvr>
                                      <p:tavLst>
                                        <p:tav tm="0">
                                          <p:val>
                                            <p:strVal val="#ppt_x"/>
                                          </p:val>
                                        </p:tav>
                                        <p:tav tm="100000">
                                          <p:val>
                                            <p:strVal val="#ppt_x"/>
                                          </p:val>
                                        </p:tav>
                                      </p:tavLst>
                                    </p:anim>
                                    <p:anim calcmode="lin" valueType="num">
                                      <p:cBhvr additive="base">
                                        <p:cTn id="22" dur="500" fill="hold"/>
                                        <p:tgtEl>
                                          <p:spTgt spid="841736"/>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41737"/>
                                        </p:tgtEl>
                                        <p:attrNameLst>
                                          <p:attrName>style.visibility</p:attrName>
                                        </p:attrNameLst>
                                      </p:cBhvr>
                                      <p:to>
                                        <p:strVal val="visible"/>
                                      </p:to>
                                    </p:set>
                                    <p:anim calcmode="lin" valueType="num">
                                      <p:cBhvr additive="base">
                                        <p:cTn id="27" dur="500" fill="hold"/>
                                        <p:tgtEl>
                                          <p:spTgt spid="841737"/>
                                        </p:tgtEl>
                                        <p:attrNameLst>
                                          <p:attrName>ppt_x</p:attrName>
                                        </p:attrNameLst>
                                      </p:cBhvr>
                                      <p:tavLst>
                                        <p:tav tm="0">
                                          <p:val>
                                            <p:strVal val="#ppt_x"/>
                                          </p:val>
                                        </p:tav>
                                        <p:tav tm="100000">
                                          <p:val>
                                            <p:strVal val="#ppt_x"/>
                                          </p:val>
                                        </p:tav>
                                      </p:tavLst>
                                    </p:anim>
                                    <p:anim calcmode="lin" valueType="num">
                                      <p:cBhvr additive="base">
                                        <p:cTn id="28" dur="500" fill="hold"/>
                                        <p:tgtEl>
                                          <p:spTgt spid="84173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41739"/>
                                        </p:tgtEl>
                                        <p:attrNameLst>
                                          <p:attrName>style.visibility</p:attrName>
                                        </p:attrNameLst>
                                      </p:cBhvr>
                                      <p:to>
                                        <p:strVal val="visible"/>
                                      </p:to>
                                    </p:set>
                                    <p:anim calcmode="lin" valueType="num">
                                      <p:cBhvr additive="base">
                                        <p:cTn id="31" dur="500" fill="hold"/>
                                        <p:tgtEl>
                                          <p:spTgt spid="841739"/>
                                        </p:tgtEl>
                                        <p:attrNameLst>
                                          <p:attrName>ppt_x</p:attrName>
                                        </p:attrNameLst>
                                      </p:cBhvr>
                                      <p:tavLst>
                                        <p:tav tm="0">
                                          <p:val>
                                            <p:strVal val="#ppt_x"/>
                                          </p:val>
                                        </p:tav>
                                        <p:tav tm="100000">
                                          <p:val>
                                            <p:strVal val="#ppt_x"/>
                                          </p:val>
                                        </p:tav>
                                      </p:tavLst>
                                    </p:anim>
                                    <p:anim calcmode="lin" valueType="num">
                                      <p:cBhvr additive="base">
                                        <p:cTn id="32" dur="500" fill="hold"/>
                                        <p:tgtEl>
                                          <p:spTgt spid="8417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34" grpId="0"/>
      <p:bldP spid="841735" grpId="0" animBg="1"/>
      <p:bldP spid="841736" grpId="0" animBg="1"/>
      <p:bldP spid="841737" grpId="0" animBg="1"/>
      <p:bldP spid="841738" grpId="0"/>
      <p:bldP spid="84173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Exemple de trame BPDU</a:t>
            </a:r>
          </a:p>
        </p:txBody>
      </p:sp>
      <p:pic>
        <p:nvPicPr>
          <p:cNvPr id="22533"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50445" y="2075276"/>
            <a:ext cx="6264994" cy="3996362"/>
          </a:xfrm>
        </p:spPr>
      </p:pic>
      <p:sp>
        <p:nvSpPr>
          <p:cNvPr id="842758" name="Rectangle 6"/>
          <p:cNvSpPr>
            <a:spLocks noChangeArrowheads="1"/>
          </p:cNvSpPr>
          <p:nvPr/>
        </p:nvSpPr>
        <p:spPr bwMode="auto">
          <a:xfrm>
            <a:off x="5600045" y="2494604"/>
            <a:ext cx="1697519" cy="25920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42759" name="Text Box 7"/>
          <p:cNvSpPr txBox="1">
            <a:spLocks noChangeArrowheads="1"/>
          </p:cNvSpPr>
          <p:nvPr/>
        </p:nvSpPr>
        <p:spPr bwMode="auto">
          <a:xfrm>
            <a:off x="4283968" y="2852936"/>
            <a:ext cx="38884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Adresse de multidiffusion STP</a:t>
            </a:r>
          </a:p>
        </p:txBody>
      </p:sp>
      <p:sp>
        <p:nvSpPr>
          <p:cNvPr id="842761" name="Rectangle 9"/>
          <p:cNvSpPr>
            <a:spLocks noChangeArrowheads="1"/>
          </p:cNvSpPr>
          <p:nvPr/>
        </p:nvSpPr>
        <p:spPr bwMode="auto">
          <a:xfrm>
            <a:off x="1585031" y="4320492"/>
            <a:ext cx="3851065" cy="26063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42762" name="Rectangle 10"/>
          <p:cNvSpPr>
            <a:spLocks noChangeArrowheads="1"/>
          </p:cNvSpPr>
          <p:nvPr/>
        </p:nvSpPr>
        <p:spPr bwMode="auto">
          <a:xfrm>
            <a:off x="1605409" y="4752540"/>
            <a:ext cx="4046711" cy="26063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42763" name="AutoShape 11"/>
          <p:cNvSpPr>
            <a:spLocks/>
          </p:cNvSpPr>
          <p:nvPr/>
        </p:nvSpPr>
        <p:spPr bwMode="auto">
          <a:xfrm>
            <a:off x="3275856" y="5194958"/>
            <a:ext cx="195646" cy="713168"/>
          </a:xfrm>
          <a:prstGeom prst="rightBrace">
            <a:avLst>
              <a:gd name="adj1" fmla="val 30515"/>
              <a:gd name="adj2" fmla="val 5000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fr-FR" altLang="fr-FR" sz="1800">
              <a:solidFill>
                <a:srgbClr val="FF0000"/>
              </a:solidFill>
            </a:endParaRPr>
          </a:p>
        </p:txBody>
      </p:sp>
      <p:sp>
        <p:nvSpPr>
          <p:cNvPr id="842764" name="Text Box 12"/>
          <p:cNvSpPr txBox="1">
            <a:spLocks noChangeArrowheads="1"/>
          </p:cNvSpPr>
          <p:nvPr/>
        </p:nvSpPr>
        <p:spPr bwMode="auto">
          <a:xfrm>
            <a:off x="3773476" y="5369357"/>
            <a:ext cx="22269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Valeurs des minuteurs</a:t>
            </a:r>
          </a:p>
        </p:txBody>
      </p:sp>
      <p:sp>
        <p:nvSpPr>
          <p:cNvPr id="842765" name="Text Box 13"/>
          <p:cNvSpPr txBox="1">
            <a:spLocks noChangeArrowheads="1"/>
          </p:cNvSpPr>
          <p:nvPr/>
        </p:nvSpPr>
        <p:spPr bwMode="auto">
          <a:xfrm>
            <a:off x="5513503" y="4283804"/>
            <a:ext cx="20108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ID </a:t>
            </a:r>
            <a:r>
              <a:rPr lang="fr-FR" altLang="fr-FR" sz="1800" dirty="0" err="1" smtClean="0">
                <a:solidFill>
                  <a:srgbClr val="FF0000"/>
                </a:solidFill>
              </a:rPr>
              <a:t>root</a:t>
            </a:r>
            <a:r>
              <a:rPr lang="fr-FR" altLang="fr-FR" sz="1800" dirty="0">
                <a:solidFill>
                  <a:srgbClr val="FF0000"/>
                </a:solidFill>
              </a:rPr>
              <a:t> </a:t>
            </a:r>
            <a:r>
              <a:rPr lang="fr-FR" altLang="fr-FR" sz="1800" dirty="0" smtClean="0">
                <a:solidFill>
                  <a:srgbClr val="FF0000"/>
                </a:solidFill>
              </a:rPr>
              <a:t>bridge</a:t>
            </a:r>
            <a:endParaRPr lang="fr-FR" altLang="fr-FR" sz="1800" dirty="0">
              <a:solidFill>
                <a:srgbClr val="FF0000"/>
              </a:solidFill>
            </a:endParaRPr>
          </a:p>
        </p:txBody>
      </p:sp>
      <p:sp>
        <p:nvSpPr>
          <p:cNvPr id="842766" name="Text Box 14"/>
          <p:cNvSpPr txBox="1">
            <a:spLocks noChangeArrowheads="1"/>
          </p:cNvSpPr>
          <p:nvPr/>
        </p:nvSpPr>
        <p:spPr bwMode="auto">
          <a:xfrm>
            <a:off x="5807200" y="4653136"/>
            <a:ext cx="25812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ID local bridge</a:t>
            </a:r>
          </a:p>
        </p:txBody>
      </p:sp>
      <p:sp>
        <p:nvSpPr>
          <p:cNvPr id="13"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68</a:t>
            </a:fld>
            <a:endParaRPr lang="fr-BE" dirty="0"/>
          </a:p>
        </p:txBody>
      </p:sp>
      <p:sp>
        <p:nvSpPr>
          <p:cNvPr id="15"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Algorithme </a:t>
            </a:r>
            <a:r>
              <a:rPr lang="fr-BE" altLang="fr-FR" sz="2800" dirty="0" err="1" smtClean="0"/>
              <a:t>spanning</a:t>
            </a:r>
            <a:r>
              <a:rPr lang="fr-BE" altLang="fr-FR" sz="2800" dirty="0" smtClean="0"/>
              <a:t> </a:t>
            </a:r>
            <a:r>
              <a:rPr lang="fr-BE" altLang="fr-FR" sz="2800" dirty="0" err="1" smtClean="0"/>
              <a:t>tree</a:t>
            </a:r>
            <a:endParaRPr lang="fr-FR" altLang="fr-FR" sz="2800" dirty="0"/>
          </a:p>
        </p:txBody>
      </p:sp>
    </p:spTree>
    <p:extLst>
      <p:ext uri="{BB962C8B-B14F-4D97-AF65-F5344CB8AC3E}">
        <p14:creationId xmlns:p14="http://schemas.microsoft.com/office/powerpoint/2010/main" val="4233676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2758"/>
                                        </p:tgtEl>
                                        <p:attrNameLst>
                                          <p:attrName>style.visibility</p:attrName>
                                        </p:attrNameLst>
                                      </p:cBhvr>
                                      <p:to>
                                        <p:strVal val="visible"/>
                                      </p:to>
                                    </p:set>
                                    <p:animEffect transition="in" filter="blinds(horizontal)">
                                      <p:cBhvr>
                                        <p:cTn id="7" dur="500"/>
                                        <p:tgtEl>
                                          <p:spTgt spid="8427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42759"/>
                                        </p:tgtEl>
                                        <p:attrNameLst>
                                          <p:attrName>style.visibility</p:attrName>
                                        </p:attrNameLst>
                                      </p:cBhvr>
                                      <p:to>
                                        <p:strVal val="visible"/>
                                      </p:to>
                                    </p:set>
                                    <p:animEffect transition="in" filter="blinds(horizontal)">
                                      <p:cBhvr>
                                        <p:cTn id="10" dur="500"/>
                                        <p:tgtEl>
                                          <p:spTgt spid="8427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42761"/>
                                        </p:tgtEl>
                                        <p:attrNameLst>
                                          <p:attrName>style.visibility</p:attrName>
                                        </p:attrNameLst>
                                      </p:cBhvr>
                                      <p:to>
                                        <p:strVal val="visible"/>
                                      </p:to>
                                    </p:set>
                                    <p:animEffect transition="in" filter="blinds(horizontal)">
                                      <p:cBhvr>
                                        <p:cTn id="15" dur="500"/>
                                        <p:tgtEl>
                                          <p:spTgt spid="84276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42762"/>
                                        </p:tgtEl>
                                        <p:attrNameLst>
                                          <p:attrName>style.visibility</p:attrName>
                                        </p:attrNameLst>
                                      </p:cBhvr>
                                      <p:to>
                                        <p:strVal val="visible"/>
                                      </p:to>
                                    </p:set>
                                    <p:animEffect transition="in" filter="blinds(horizontal)">
                                      <p:cBhvr>
                                        <p:cTn id="18" dur="500"/>
                                        <p:tgtEl>
                                          <p:spTgt spid="84276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42765"/>
                                        </p:tgtEl>
                                        <p:attrNameLst>
                                          <p:attrName>style.visibility</p:attrName>
                                        </p:attrNameLst>
                                      </p:cBhvr>
                                      <p:to>
                                        <p:strVal val="visible"/>
                                      </p:to>
                                    </p:set>
                                    <p:animEffect transition="in" filter="blinds(horizontal)">
                                      <p:cBhvr>
                                        <p:cTn id="21" dur="500"/>
                                        <p:tgtEl>
                                          <p:spTgt spid="84276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42766"/>
                                        </p:tgtEl>
                                        <p:attrNameLst>
                                          <p:attrName>style.visibility</p:attrName>
                                        </p:attrNameLst>
                                      </p:cBhvr>
                                      <p:to>
                                        <p:strVal val="visible"/>
                                      </p:to>
                                    </p:set>
                                    <p:animEffect transition="in" filter="blinds(horizontal)">
                                      <p:cBhvr>
                                        <p:cTn id="24" dur="500"/>
                                        <p:tgtEl>
                                          <p:spTgt spid="84276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42763"/>
                                        </p:tgtEl>
                                        <p:attrNameLst>
                                          <p:attrName>style.visibility</p:attrName>
                                        </p:attrNameLst>
                                      </p:cBhvr>
                                      <p:to>
                                        <p:strVal val="visible"/>
                                      </p:to>
                                    </p:set>
                                    <p:anim calcmode="lin" valueType="num">
                                      <p:cBhvr additive="base">
                                        <p:cTn id="29" dur="500" fill="hold"/>
                                        <p:tgtEl>
                                          <p:spTgt spid="842763"/>
                                        </p:tgtEl>
                                        <p:attrNameLst>
                                          <p:attrName>ppt_x</p:attrName>
                                        </p:attrNameLst>
                                      </p:cBhvr>
                                      <p:tavLst>
                                        <p:tav tm="0">
                                          <p:val>
                                            <p:strVal val="#ppt_x"/>
                                          </p:val>
                                        </p:tav>
                                        <p:tav tm="100000">
                                          <p:val>
                                            <p:strVal val="#ppt_x"/>
                                          </p:val>
                                        </p:tav>
                                      </p:tavLst>
                                    </p:anim>
                                    <p:anim calcmode="lin" valueType="num">
                                      <p:cBhvr additive="base">
                                        <p:cTn id="30" dur="500" fill="hold"/>
                                        <p:tgtEl>
                                          <p:spTgt spid="84276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42764"/>
                                        </p:tgtEl>
                                        <p:attrNameLst>
                                          <p:attrName>style.visibility</p:attrName>
                                        </p:attrNameLst>
                                      </p:cBhvr>
                                      <p:to>
                                        <p:strVal val="visible"/>
                                      </p:to>
                                    </p:set>
                                    <p:anim calcmode="lin" valueType="num">
                                      <p:cBhvr additive="base">
                                        <p:cTn id="33" dur="500" fill="hold"/>
                                        <p:tgtEl>
                                          <p:spTgt spid="842764"/>
                                        </p:tgtEl>
                                        <p:attrNameLst>
                                          <p:attrName>ppt_x</p:attrName>
                                        </p:attrNameLst>
                                      </p:cBhvr>
                                      <p:tavLst>
                                        <p:tav tm="0">
                                          <p:val>
                                            <p:strVal val="#ppt_x"/>
                                          </p:val>
                                        </p:tav>
                                        <p:tav tm="100000">
                                          <p:val>
                                            <p:strVal val="#ppt_x"/>
                                          </p:val>
                                        </p:tav>
                                      </p:tavLst>
                                    </p:anim>
                                    <p:anim calcmode="lin" valueType="num">
                                      <p:cBhvr additive="base">
                                        <p:cTn id="34" dur="500" fill="hold"/>
                                        <p:tgtEl>
                                          <p:spTgt spid="842764"/>
                                        </p:tgtEl>
                                        <p:attrNameLst>
                                          <p:attrName>ppt_y</p:attrName>
                                        </p:attrNameLst>
                                      </p:cBhvr>
                                      <p:tavLst>
                                        <p:tav tm="0">
                                          <p:val>
                                            <p:strVal val="1+#ppt_h/2"/>
                                          </p:val>
                                        </p:tav>
                                        <p:tav tm="100000">
                                          <p:val>
                                            <p:strVal val="#ppt_y"/>
                                          </p:val>
                                        </p:tav>
                                      </p:tavLst>
                                    </p:anim>
                                  </p:childTnLst>
                                </p:cTn>
                              </p:par>
                              <p:par>
                                <p:cTn id="35" presetID="3" presetClass="entr" presetSubtype="10" fill="hold" grpId="1" nodeType="withEffect">
                                  <p:stCondLst>
                                    <p:cond delay="0"/>
                                  </p:stCondLst>
                                  <p:childTnLst>
                                    <p:set>
                                      <p:cBhvr>
                                        <p:cTn id="36" dur="1" fill="hold">
                                          <p:stCondLst>
                                            <p:cond delay="0"/>
                                          </p:stCondLst>
                                        </p:cTn>
                                        <p:tgtEl>
                                          <p:spTgt spid="842763"/>
                                        </p:tgtEl>
                                        <p:attrNameLst>
                                          <p:attrName>style.visibility</p:attrName>
                                        </p:attrNameLst>
                                      </p:cBhvr>
                                      <p:to>
                                        <p:strVal val="visible"/>
                                      </p:to>
                                    </p:set>
                                    <p:animEffect transition="in" filter="blinds(horizontal)">
                                      <p:cBhvr>
                                        <p:cTn id="37" dur="500"/>
                                        <p:tgtEl>
                                          <p:spTgt spid="842763"/>
                                        </p:tgtEl>
                                      </p:cBhvr>
                                    </p:animEffect>
                                  </p:childTnLst>
                                </p:cTn>
                              </p:par>
                              <p:par>
                                <p:cTn id="38" presetID="3" presetClass="entr" presetSubtype="10" fill="hold" grpId="1" nodeType="withEffect">
                                  <p:stCondLst>
                                    <p:cond delay="0"/>
                                  </p:stCondLst>
                                  <p:childTnLst>
                                    <p:set>
                                      <p:cBhvr>
                                        <p:cTn id="39" dur="1" fill="hold">
                                          <p:stCondLst>
                                            <p:cond delay="0"/>
                                          </p:stCondLst>
                                        </p:cTn>
                                        <p:tgtEl>
                                          <p:spTgt spid="842764"/>
                                        </p:tgtEl>
                                        <p:attrNameLst>
                                          <p:attrName>style.visibility</p:attrName>
                                        </p:attrNameLst>
                                      </p:cBhvr>
                                      <p:to>
                                        <p:strVal val="visible"/>
                                      </p:to>
                                    </p:set>
                                    <p:animEffect transition="in" filter="blinds(horizontal)">
                                      <p:cBhvr>
                                        <p:cTn id="40" dur="500"/>
                                        <p:tgtEl>
                                          <p:spTgt spid="842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758" grpId="0" animBg="1"/>
      <p:bldP spid="842759" grpId="0"/>
      <p:bldP spid="842761" grpId="0" animBg="1"/>
      <p:bldP spid="842762" grpId="0" animBg="1"/>
      <p:bldP spid="842763" grpId="0" animBg="1"/>
      <p:bldP spid="842763" grpId="1" animBg="1"/>
      <p:bldP spid="842764" grpId="0"/>
      <p:bldP spid="842764" grpId="1"/>
      <p:bldP spid="842765" grpId="0"/>
      <p:bldP spid="84276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fr-FR" altLang="fr-FR" smtClean="0"/>
              <a:t>Processus des trames BPDU</a:t>
            </a:r>
          </a:p>
        </p:txBody>
      </p:sp>
      <p:sp>
        <p:nvSpPr>
          <p:cNvPr id="23556" name="Rectangle 3"/>
          <p:cNvSpPr>
            <a:spLocks noGrp="1" noChangeArrowheads="1"/>
          </p:cNvSpPr>
          <p:nvPr>
            <p:ph type="body" idx="1"/>
          </p:nvPr>
        </p:nvSpPr>
        <p:spPr/>
        <p:txBody>
          <a:bodyPr/>
          <a:lstStyle/>
          <a:p>
            <a:pPr eaLnBrk="1" hangingPunct="1">
              <a:lnSpc>
                <a:spcPct val="90000"/>
              </a:lnSpc>
            </a:pPr>
            <a:r>
              <a:rPr lang="fr-FR" altLang="fr-FR" dirty="0" smtClean="0">
                <a:solidFill>
                  <a:schemeClr val="accent6">
                    <a:lumMod val="75000"/>
                  </a:schemeClr>
                </a:solidFill>
              </a:rPr>
              <a:t>Minuteur « hello time » et trame BPDU</a:t>
            </a:r>
          </a:p>
          <a:p>
            <a:pPr lvl="1" eaLnBrk="1" hangingPunct="1">
              <a:lnSpc>
                <a:spcPct val="90000"/>
              </a:lnSpc>
            </a:pPr>
            <a:r>
              <a:rPr lang="fr-FR" altLang="fr-FR" dirty="0" smtClean="0">
                <a:solidFill>
                  <a:srgbClr val="0070C0"/>
                </a:solidFill>
              </a:rPr>
              <a:t>Hello time</a:t>
            </a:r>
          </a:p>
          <a:p>
            <a:pPr lvl="2" eaLnBrk="1" hangingPunct="1">
              <a:lnSpc>
                <a:spcPct val="90000"/>
              </a:lnSpc>
            </a:pPr>
            <a:r>
              <a:rPr lang="fr-FR" altLang="fr-FR" dirty="0" smtClean="0"/>
              <a:t>Par défaut, les trames BPDU sont envoyées toutes les deux secondes après l’initialisation d’un commutateur</a:t>
            </a:r>
          </a:p>
          <a:p>
            <a:pPr lvl="1" eaLnBrk="1" hangingPunct="1">
              <a:lnSpc>
                <a:spcPct val="90000"/>
              </a:lnSpc>
            </a:pPr>
            <a:r>
              <a:rPr lang="fr-FR" altLang="fr-FR" dirty="0" smtClean="0">
                <a:solidFill>
                  <a:srgbClr val="0070C0"/>
                </a:solidFill>
              </a:rPr>
              <a:t>Dès réception, chaque commutateur met à jour les informations locales</a:t>
            </a:r>
          </a:p>
          <a:p>
            <a:pPr lvl="2" eaLnBrk="1" hangingPunct="1">
              <a:lnSpc>
                <a:spcPct val="90000"/>
              </a:lnSpc>
            </a:pPr>
            <a:r>
              <a:rPr lang="fr-FR" altLang="fr-FR" dirty="0" smtClean="0"/>
              <a:t>L’ID du </a:t>
            </a:r>
            <a:r>
              <a:rPr lang="fr-FR" altLang="fr-FR" dirty="0" err="1" smtClean="0"/>
              <a:t>root</a:t>
            </a:r>
            <a:r>
              <a:rPr lang="fr-FR" altLang="fr-FR" dirty="0" smtClean="0"/>
              <a:t> bridge </a:t>
            </a:r>
          </a:p>
          <a:p>
            <a:pPr lvl="2" eaLnBrk="1" hangingPunct="1">
              <a:lnSpc>
                <a:spcPct val="90000"/>
              </a:lnSpc>
            </a:pPr>
            <a:r>
              <a:rPr lang="fr-FR" altLang="fr-FR" dirty="0" smtClean="0"/>
              <a:t>Le coût du chemin vers le </a:t>
            </a:r>
            <a:r>
              <a:rPr lang="fr-FR" altLang="fr-FR" dirty="0" err="1" smtClean="0"/>
              <a:t>root</a:t>
            </a:r>
            <a:r>
              <a:rPr lang="fr-FR" altLang="fr-FR" dirty="0" smtClean="0"/>
              <a:t> bridge</a:t>
            </a:r>
          </a:p>
          <a:p>
            <a:pPr lvl="3" eaLnBrk="1" hangingPunct="1">
              <a:lnSpc>
                <a:spcPct val="90000"/>
              </a:lnSpc>
            </a:pPr>
            <a:r>
              <a:rPr lang="fr-FR" altLang="fr-FR" dirty="0" smtClean="0"/>
              <a:t>Ainsi, de proche en proche, les commutateurs mettent leurs informations à jour</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69</a:t>
            </a:fld>
            <a:endParaRPr lang="fr-BE" dirty="0"/>
          </a:p>
        </p:txBody>
      </p:sp>
    </p:spTree>
    <p:extLst>
      <p:ext uri="{BB962C8B-B14F-4D97-AF65-F5344CB8AC3E}">
        <p14:creationId xmlns:p14="http://schemas.microsoft.com/office/powerpoint/2010/main" val="1839906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Infrastructure réseau</a:t>
            </a:r>
            <a:endParaRPr lang="fr-FR" dirty="0"/>
          </a:p>
        </p:txBody>
      </p:sp>
      <p:sp>
        <p:nvSpPr>
          <p:cNvPr id="3" name="Espace réservé du contenu 2"/>
          <p:cNvSpPr>
            <a:spLocks noGrp="1"/>
          </p:cNvSpPr>
          <p:nvPr>
            <p:ph idx="1"/>
          </p:nvPr>
        </p:nvSpPr>
        <p:spPr/>
        <p:txBody>
          <a:bodyPr/>
          <a:lstStyle/>
          <a:p>
            <a:pPr>
              <a:defRPr/>
            </a:pPr>
            <a:r>
              <a:rPr lang="fr-FR" dirty="0">
                <a:solidFill>
                  <a:schemeClr val="accent6">
                    <a:lumMod val="75000"/>
                  </a:schemeClr>
                </a:solidFill>
              </a:rPr>
              <a:t>Le réseau sert à offrir des services </a:t>
            </a:r>
          </a:p>
          <a:p>
            <a:pPr lvl="1">
              <a:defRPr/>
            </a:pPr>
            <a:r>
              <a:rPr lang="fr-FR" dirty="0"/>
              <a:t>Consulter des documents</a:t>
            </a:r>
          </a:p>
          <a:p>
            <a:pPr lvl="1">
              <a:defRPr/>
            </a:pPr>
            <a:r>
              <a:rPr lang="fr-FR" dirty="0"/>
              <a:t>Envoyer des mails</a:t>
            </a:r>
          </a:p>
          <a:p>
            <a:pPr lvl="1">
              <a:defRPr/>
            </a:pPr>
            <a:r>
              <a:rPr lang="fr-FR" dirty="0"/>
              <a:t>Faire des achats</a:t>
            </a:r>
          </a:p>
          <a:p>
            <a:pPr lvl="1">
              <a:defRPr/>
            </a:pPr>
            <a:r>
              <a:rPr lang="fr-FR" dirty="0"/>
              <a:t>Téléphoner</a:t>
            </a:r>
          </a:p>
          <a:p>
            <a:pPr lvl="1">
              <a:defRPr/>
            </a:pPr>
            <a:r>
              <a:rPr lang="fr-FR" dirty="0"/>
              <a:t>…</a:t>
            </a:r>
          </a:p>
          <a:p>
            <a:pPr>
              <a:defRPr/>
            </a:pPr>
            <a:r>
              <a:rPr lang="fr-FR" dirty="0">
                <a:solidFill>
                  <a:schemeClr val="accent6">
                    <a:lumMod val="75000"/>
                  </a:schemeClr>
                </a:solidFill>
              </a:rPr>
              <a:t>Panne du réseau </a:t>
            </a:r>
          </a:p>
          <a:p>
            <a:pPr lvl="1">
              <a:defRPr/>
            </a:pPr>
            <a:r>
              <a:rPr lang="fr-FR" dirty="0"/>
              <a:t>Risque de pertes de revenus </a:t>
            </a:r>
          </a:p>
          <a:p>
            <a:pPr lvl="1">
              <a:defRPr/>
            </a:pPr>
            <a:r>
              <a:rPr lang="fr-FR" dirty="0"/>
              <a:t>Risque de pertes de clients</a:t>
            </a:r>
          </a:p>
          <a:p>
            <a:pPr lvl="1">
              <a:defRPr/>
            </a:pPr>
            <a:r>
              <a:rPr lang="fr-FR" dirty="0"/>
              <a:t>Risque de pertes de données</a:t>
            </a:r>
          </a:p>
          <a:p>
            <a:pPr lvl="1">
              <a:defRPr/>
            </a:pPr>
            <a:r>
              <a:rPr lang="fr-FR" dirty="0"/>
              <a:t>Risque de pertes d’opportunités</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7</a:t>
            </a:fld>
            <a:endParaRPr lang="fr-BE"/>
          </a:p>
        </p:txBody>
      </p:sp>
    </p:spTree>
    <p:extLst>
      <p:ext uri="{BB962C8B-B14F-4D97-AF65-F5344CB8AC3E}">
        <p14:creationId xmlns:p14="http://schemas.microsoft.com/office/powerpoint/2010/main" val="10271866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fr-FR" altLang="fr-FR" smtClean="0"/>
              <a:t>Rôle des ports</a:t>
            </a:r>
          </a:p>
        </p:txBody>
      </p:sp>
      <p:sp>
        <p:nvSpPr>
          <p:cNvPr id="24580" name="Rectangle 3"/>
          <p:cNvSpPr>
            <a:spLocks noGrp="1" noChangeArrowheads="1"/>
          </p:cNvSpPr>
          <p:nvPr>
            <p:ph type="body" idx="1"/>
          </p:nvPr>
        </p:nvSpPr>
        <p:spPr>
          <a:xfrm>
            <a:off x="457200" y="1268760"/>
            <a:ext cx="8229600" cy="5068888"/>
          </a:xfrm>
        </p:spPr>
        <p:txBody>
          <a:bodyPr/>
          <a:lstStyle/>
          <a:p>
            <a:pPr eaLnBrk="1" hangingPunct="1">
              <a:lnSpc>
                <a:spcPct val="90000"/>
              </a:lnSpc>
            </a:pPr>
            <a:r>
              <a:rPr lang="fr-FR" altLang="fr-FR" sz="2400" dirty="0" smtClean="0">
                <a:solidFill>
                  <a:schemeClr val="accent6">
                    <a:lumMod val="75000"/>
                  </a:schemeClr>
                </a:solidFill>
              </a:rPr>
              <a:t>Rôle</a:t>
            </a:r>
          </a:p>
          <a:p>
            <a:pPr lvl="1" eaLnBrk="1" hangingPunct="1">
              <a:lnSpc>
                <a:spcPct val="90000"/>
              </a:lnSpc>
            </a:pPr>
            <a:r>
              <a:rPr lang="fr-FR" altLang="fr-FR" sz="2000" dirty="0" smtClean="0"/>
              <a:t>Pour éviter les boucles, les différents ports des commutateurs sont configurés pour jouer des rôles</a:t>
            </a:r>
          </a:p>
          <a:p>
            <a:pPr lvl="1" eaLnBrk="1" hangingPunct="1">
              <a:lnSpc>
                <a:spcPct val="90000"/>
              </a:lnSpc>
            </a:pPr>
            <a:r>
              <a:rPr lang="fr-FR" altLang="fr-FR" sz="2000" dirty="0" smtClean="0"/>
              <a:t>Le rôle que joue un port est déterminé </a:t>
            </a:r>
          </a:p>
          <a:p>
            <a:pPr lvl="2" eaLnBrk="1" hangingPunct="1">
              <a:lnSpc>
                <a:spcPct val="90000"/>
              </a:lnSpc>
            </a:pPr>
            <a:r>
              <a:rPr lang="fr-FR" altLang="fr-FR" sz="1600" dirty="0" smtClean="0"/>
              <a:t>Par la configuration mise en place</a:t>
            </a:r>
          </a:p>
          <a:p>
            <a:pPr lvl="2" eaLnBrk="1" hangingPunct="1">
              <a:lnSpc>
                <a:spcPct val="90000"/>
              </a:lnSpc>
            </a:pPr>
            <a:r>
              <a:rPr lang="fr-FR" altLang="fr-FR" sz="1600" dirty="0" smtClean="0"/>
              <a:t>Par son emplacement par rapport au </a:t>
            </a:r>
            <a:r>
              <a:rPr lang="fr-FR" altLang="fr-FR" sz="1600" dirty="0" err="1" smtClean="0"/>
              <a:t>root</a:t>
            </a:r>
            <a:r>
              <a:rPr lang="fr-FR" altLang="fr-FR" sz="1600" dirty="0" smtClean="0"/>
              <a:t> bridge dans la topologie du réseau </a:t>
            </a:r>
          </a:p>
          <a:p>
            <a:pPr eaLnBrk="1" hangingPunct="1">
              <a:lnSpc>
                <a:spcPct val="90000"/>
              </a:lnSpc>
            </a:pPr>
            <a:r>
              <a:rPr lang="fr-FR" altLang="fr-FR" sz="2400" dirty="0" smtClean="0">
                <a:solidFill>
                  <a:schemeClr val="accent6">
                    <a:lumMod val="75000"/>
                  </a:schemeClr>
                </a:solidFill>
              </a:rPr>
              <a:t>4 rôles différents (1)</a:t>
            </a:r>
          </a:p>
          <a:p>
            <a:pPr lvl="1" eaLnBrk="1" hangingPunct="1">
              <a:lnSpc>
                <a:spcPct val="90000"/>
              </a:lnSpc>
            </a:pPr>
            <a:r>
              <a:rPr lang="fr-FR" altLang="fr-FR" sz="2000" dirty="0" err="1" smtClean="0">
                <a:solidFill>
                  <a:srgbClr val="0070C0"/>
                </a:solidFill>
              </a:rPr>
              <a:t>Root</a:t>
            </a:r>
            <a:r>
              <a:rPr lang="fr-FR" altLang="fr-FR" sz="2000" dirty="0" smtClean="0">
                <a:solidFill>
                  <a:srgbClr val="0070C0"/>
                </a:solidFill>
              </a:rPr>
              <a:t> port (port racine)</a:t>
            </a:r>
          </a:p>
          <a:p>
            <a:pPr lvl="2" eaLnBrk="1" hangingPunct="1">
              <a:lnSpc>
                <a:spcPct val="90000"/>
              </a:lnSpc>
            </a:pPr>
            <a:r>
              <a:rPr lang="fr-FR" altLang="fr-FR" sz="1800" dirty="0" smtClean="0"/>
              <a:t>Un seul port racine est autorisé par commutateur</a:t>
            </a:r>
          </a:p>
          <a:p>
            <a:pPr lvl="3" eaLnBrk="1" hangingPunct="1">
              <a:lnSpc>
                <a:spcPct val="90000"/>
              </a:lnSpc>
            </a:pPr>
            <a:r>
              <a:rPr lang="fr-FR" altLang="fr-FR" sz="1600" dirty="0" smtClean="0"/>
              <a:t>Port d’un commutateur non racine qui fournit le meilleur chemin (coût le plus faible) de ce commutateur vers le commutateur racine</a:t>
            </a:r>
          </a:p>
          <a:p>
            <a:pPr lvl="2" eaLnBrk="1" hangingPunct="1">
              <a:lnSpc>
                <a:spcPct val="90000"/>
              </a:lnSpc>
            </a:pPr>
            <a:r>
              <a:rPr lang="fr-FR" altLang="fr-FR" sz="1800" dirty="0" smtClean="0"/>
              <a:t>Si deux ports d’un même commutateur ont le même coût de chemin, le commutateur utilise la valeur de priorité de port (128 par défaut), et au besoin, l’ID de port le plus faible</a:t>
            </a:r>
          </a:p>
          <a:p>
            <a:pPr lvl="3" eaLnBrk="1" hangingPunct="1">
              <a:lnSpc>
                <a:spcPct val="90000"/>
              </a:lnSpc>
            </a:pPr>
            <a:r>
              <a:rPr lang="fr-FR" altLang="fr-FR" sz="1600" dirty="0" smtClean="0"/>
              <a:t>Fa0/1 = 128.1</a:t>
            </a:r>
          </a:p>
          <a:p>
            <a:pPr lvl="3" eaLnBrk="1" hangingPunct="1">
              <a:lnSpc>
                <a:spcPct val="90000"/>
              </a:lnSpc>
            </a:pPr>
            <a:r>
              <a:rPr lang="fr-FR" altLang="fr-FR" sz="1600" dirty="0" smtClean="0"/>
              <a:t>Fa0/2 = 128.2</a:t>
            </a:r>
          </a:p>
          <a:p>
            <a:pPr lvl="3" eaLnBrk="1" hangingPunct="1">
              <a:lnSpc>
                <a:spcPct val="90000"/>
              </a:lnSpc>
            </a:pPr>
            <a:r>
              <a:rPr lang="fr-FR" altLang="fr-FR" sz="1600" dirty="0" smtClean="0"/>
              <a:t>…</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70</a:t>
            </a:fld>
            <a:endParaRPr lang="fr-BE" dirty="0"/>
          </a:p>
        </p:txBody>
      </p:sp>
    </p:spTree>
    <p:extLst>
      <p:ext uri="{BB962C8B-B14F-4D97-AF65-F5344CB8AC3E}">
        <p14:creationId xmlns:p14="http://schemas.microsoft.com/office/powerpoint/2010/main" val="7820843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fr-FR" altLang="fr-FR" smtClean="0"/>
              <a:t>Rôle des ports</a:t>
            </a:r>
          </a:p>
        </p:txBody>
      </p:sp>
      <p:sp>
        <p:nvSpPr>
          <p:cNvPr id="25604" name="Rectangle 3"/>
          <p:cNvSpPr>
            <a:spLocks noGrp="1" noChangeArrowheads="1"/>
          </p:cNvSpPr>
          <p:nvPr>
            <p:ph type="body" idx="1"/>
          </p:nvPr>
        </p:nvSpPr>
        <p:spPr>
          <a:xfrm>
            <a:off x="457200" y="1600200"/>
            <a:ext cx="8229600" cy="4781550"/>
          </a:xfrm>
        </p:spPr>
        <p:txBody>
          <a:bodyPr/>
          <a:lstStyle/>
          <a:p>
            <a:pPr eaLnBrk="1" hangingPunct="1">
              <a:lnSpc>
                <a:spcPct val="90000"/>
              </a:lnSpc>
            </a:pPr>
            <a:r>
              <a:rPr lang="fr-FR" altLang="fr-FR" sz="2800" dirty="0" smtClean="0">
                <a:solidFill>
                  <a:schemeClr val="accent6">
                    <a:lumMod val="75000"/>
                  </a:schemeClr>
                </a:solidFill>
              </a:rPr>
              <a:t>4 rôles différents (2)</a:t>
            </a:r>
          </a:p>
          <a:p>
            <a:pPr lvl="1" eaLnBrk="1" hangingPunct="1">
              <a:lnSpc>
                <a:spcPct val="90000"/>
              </a:lnSpc>
            </a:pPr>
            <a:r>
              <a:rPr lang="fr-FR" altLang="fr-FR" sz="2400" dirty="0" err="1" smtClean="0">
                <a:solidFill>
                  <a:srgbClr val="0070C0"/>
                </a:solidFill>
              </a:rPr>
              <a:t>Designated</a:t>
            </a:r>
            <a:r>
              <a:rPr lang="fr-FR" altLang="fr-FR" sz="2400" dirty="0" smtClean="0">
                <a:solidFill>
                  <a:srgbClr val="0070C0"/>
                </a:solidFill>
              </a:rPr>
              <a:t> port (Port désigné)</a:t>
            </a:r>
          </a:p>
          <a:p>
            <a:pPr lvl="2" eaLnBrk="1" hangingPunct="1">
              <a:lnSpc>
                <a:spcPct val="90000"/>
              </a:lnSpc>
            </a:pPr>
            <a:r>
              <a:rPr lang="fr-FR" altLang="fr-FR" sz="2000" dirty="0" smtClean="0"/>
              <a:t>Existent sur les ponts racines et non racines</a:t>
            </a:r>
          </a:p>
          <a:p>
            <a:pPr lvl="2" eaLnBrk="1" hangingPunct="1">
              <a:lnSpc>
                <a:spcPct val="90000"/>
              </a:lnSpc>
            </a:pPr>
            <a:r>
              <a:rPr lang="fr-FR" altLang="fr-FR" sz="2000" dirty="0" smtClean="0"/>
              <a:t>Port qui fournit le meilleur chemin entre un segment et le </a:t>
            </a:r>
            <a:r>
              <a:rPr lang="fr-FR" altLang="fr-FR" sz="2000" dirty="0" err="1" smtClean="0"/>
              <a:t>root</a:t>
            </a:r>
            <a:r>
              <a:rPr lang="fr-FR" altLang="fr-FR" sz="2000" dirty="0" smtClean="0"/>
              <a:t> bridge</a:t>
            </a:r>
          </a:p>
          <a:p>
            <a:pPr lvl="3" eaLnBrk="1" hangingPunct="1">
              <a:lnSpc>
                <a:spcPct val="90000"/>
              </a:lnSpc>
            </a:pPr>
            <a:r>
              <a:rPr lang="fr-FR" altLang="fr-FR" dirty="0" smtClean="0"/>
              <a:t>Ce port est sélectionné (coût de chemin, BID) pour acheminer le trafic sur un segment du réseau </a:t>
            </a:r>
          </a:p>
          <a:p>
            <a:pPr lvl="2" eaLnBrk="1" hangingPunct="1">
              <a:lnSpc>
                <a:spcPct val="90000"/>
              </a:lnSpc>
            </a:pPr>
            <a:r>
              <a:rPr lang="fr-FR" altLang="fr-FR" sz="2000" dirty="0" smtClean="0"/>
              <a:t>Tous les ports du </a:t>
            </a:r>
            <a:r>
              <a:rPr lang="fr-FR" altLang="fr-FR" sz="2000" dirty="0" err="1" smtClean="0"/>
              <a:t>root</a:t>
            </a:r>
            <a:r>
              <a:rPr lang="fr-FR" altLang="fr-FR" sz="2000" dirty="0" smtClean="0"/>
              <a:t> bridge sont des ports désignés</a:t>
            </a:r>
          </a:p>
          <a:p>
            <a:pPr lvl="2" eaLnBrk="1" hangingPunct="1">
              <a:lnSpc>
                <a:spcPct val="90000"/>
              </a:lnSpc>
            </a:pPr>
            <a:r>
              <a:rPr lang="fr-FR" altLang="fr-FR" sz="2000" dirty="0" smtClean="0"/>
              <a:t>Un seul port désigné est autorisé par segment</a:t>
            </a:r>
          </a:p>
          <a:p>
            <a:pPr lvl="2" eaLnBrk="1" hangingPunct="1">
              <a:lnSpc>
                <a:spcPct val="90000"/>
              </a:lnSpc>
            </a:pPr>
            <a:r>
              <a:rPr lang="fr-FR" altLang="fr-FR" sz="2000" dirty="0" smtClean="0"/>
              <a:t>Si l'une des extrémités d'un </a:t>
            </a:r>
            <a:r>
              <a:rPr lang="fr-FR" altLang="fr-FR" sz="2000" dirty="0" err="1" smtClean="0"/>
              <a:t>trunk</a:t>
            </a:r>
            <a:r>
              <a:rPr lang="fr-FR" altLang="fr-FR" sz="2000" dirty="0" smtClean="0"/>
              <a:t> est un port racine, l'autre extrémité est alors un port désigné</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71</a:t>
            </a:fld>
            <a:endParaRPr lang="fr-BE" dirty="0"/>
          </a:p>
        </p:txBody>
      </p:sp>
    </p:spTree>
    <p:extLst>
      <p:ext uri="{BB962C8B-B14F-4D97-AF65-F5344CB8AC3E}">
        <p14:creationId xmlns:p14="http://schemas.microsoft.com/office/powerpoint/2010/main" val="16247866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re 1"/>
          <p:cNvSpPr>
            <a:spLocks noGrp="1"/>
          </p:cNvSpPr>
          <p:nvPr>
            <p:ph type="title"/>
          </p:nvPr>
        </p:nvSpPr>
        <p:spPr/>
        <p:txBody>
          <a:bodyPr/>
          <a:lstStyle/>
          <a:p>
            <a:r>
              <a:rPr lang="fr-FR" altLang="fr-FR" smtClean="0"/>
              <a:t>Rôle des ports</a:t>
            </a:r>
          </a:p>
        </p:txBody>
      </p:sp>
      <p:sp>
        <p:nvSpPr>
          <p:cNvPr id="26627" name="Espace réservé du contenu 2"/>
          <p:cNvSpPr>
            <a:spLocks noGrp="1"/>
          </p:cNvSpPr>
          <p:nvPr>
            <p:ph idx="1"/>
          </p:nvPr>
        </p:nvSpPr>
        <p:spPr/>
        <p:txBody>
          <a:bodyPr/>
          <a:lstStyle/>
          <a:p>
            <a:r>
              <a:rPr lang="fr-FR" altLang="fr-FR" dirty="0" smtClean="0">
                <a:solidFill>
                  <a:schemeClr val="accent6">
                    <a:lumMod val="75000"/>
                  </a:schemeClr>
                </a:solidFill>
              </a:rPr>
              <a:t>4 rôles différents (3)</a:t>
            </a:r>
          </a:p>
          <a:p>
            <a:pPr lvl="1" eaLnBrk="1" hangingPunct="1">
              <a:lnSpc>
                <a:spcPct val="90000"/>
              </a:lnSpc>
            </a:pPr>
            <a:r>
              <a:rPr lang="fr-FR" altLang="fr-FR" sz="2400" dirty="0" smtClean="0">
                <a:solidFill>
                  <a:srgbClr val="0070C0"/>
                </a:solidFill>
              </a:rPr>
              <a:t>Non </a:t>
            </a:r>
            <a:r>
              <a:rPr lang="fr-FR" altLang="fr-FR" sz="2400" dirty="0" err="1" smtClean="0">
                <a:solidFill>
                  <a:srgbClr val="0070C0"/>
                </a:solidFill>
              </a:rPr>
              <a:t>designated</a:t>
            </a:r>
            <a:r>
              <a:rPr lang="fr-FR" altLang="fr-FR" sz="2400" dirty="0" smtClean="0">
                <a:solidFill>
                  <a:srgbClr val="0070C0"/>
                </a:solidFill>
              </a:rPr>
              <a:t> port (port non désigné)</a:t>
            </a:r>
          </a:p>
          <a:p>
            <a:pPr lvl="2" eaLnBrk="1" hangingPunct="1">
              <a:lnSpc>
                <a:spcPct val="90000"/>
              </a:lnSpc>
            </a:pPr>
            <a:r>
              <a:rPr lang="fr-FR" altLang="fr-FR" sz="2000" dirty="0" err="1" smtClean="0">
                <a:solidFill>
                  <a:srgbClr val="00B0F0"/>
                </a:solidFill>
              </a:rPr>
              <a:t>Alternate</a:t>
            </a:r>
            <a:r>
              <a:rPr lang="fr-FR" altLang="fr-FR" sz="2000" dirty="0" smtClean="0">
                <a:solidFill>
                  <a:srgbClr val="00B0F0"/>
                </a:solidFill>
              </a:rPr>
              <a:t> port</a:t>
            </a:r>
          </a:p>
          <a:p>
            <a:pPr lvl="3" eaLnBrk="1" hangingPunct="1">
              <a:lnSpc>
                <a:spcPct val="90000"/>
              </a:lnSpc>
            </a:pPr>
            <a:r>
              <a:rPr lang="fr-FR" altLang="fr-FR" sz="1600" dirty="0" smtClean="0"/>
              <a:t>Un port alternatif passe à l’état d’acheminement en cas de panne sur le port désigné pour le segment</a:t>
            </a:r>
          </a:p>
          <a:p>
            <a:pPr lvl="2" eaLnBrk="1" hangingPunct="1">
              <a:lnSpc>
                <a:spcPct val="90000"/>
              </a:lnSpc>
            </a:pPr>
            <a:r>
              <a:rPr lang="fr-FR" altLang="fr-FR" sz="2000" dirty="0" smtClean="0">
                <a:solidFill>
                  <a:srgbClr val="00B0F0"/>
                </a:solidFill>
              </a:rPr>
              <a:t>Backup port</a:t>
            </a:r>
          </a:p>
          <a:p>
            <a:pPr lvl="3" eaLnBrk="1" hangingPunct="1">
              <a:lnSpc>
                <a:spcPct val="90000"/>
              </a:lnSpc>
            </a:pPr>
            <a:r>
              <a:rPr lang="fr-FR" altLang="fr-FR" sz="1800" dirty="0" smtClean="0"/>
              <a:t>Un port de secours est un port non désigné qui est relié au même segment qu’un autre port du même commutateur (via un hub)</a:t>
            </a:r>
          </a:p>
          <a:p>
            <a:pPr lvl="1" eaLnBrk="1" hangingPunct="1">
              <a:lnSpc>
                <a:spcPct val="90000"/>
              </a:lnSpc>
            </a:pPr>
            <a:r>
              <a:rPr lang="fr-FR" altLang="fr-FR" sz="2400" dirty="0" smtClean="0">
                <a:solidFill>
                  <a:srgbClr val="0070C0"/>
                </a:solidFill>
              </a:rPr>
              <a:t>Port désactivé</a:t>
            </a:r>
          </a:p>
          <a:p>
            <a:pPr lvl="2" eaLnBrk="1" hangingPunct="1">
              <a:lnSpc>
                <a:spcPct val="90000"/>
              </a:lnSpc>
            </a:pPr>
            <a:r>
              <a:rPr lang="fr-FR" altLang="fr-FR" sz="1800" dirty="0" smtClean="0"/>
              <a:t>Le port désactivé est un port de commutateur qui est arrêté (éteint) </a:t>
            </a:r>
          </a:p>
          <a:p>
            <a:pPr lvl="2" eaLnBrk="1" hangingPunct="1">
              <a:lnSpc>
                <a:spcPct val="90000"/>
              </a:lnSpc>
            </a:pPr>
            <a:r>
              <a:rPr lang="fr-FR" altLang="fr-FR" sz="1800" dirty="0" smtClean="0"/>
              <a:t>Un port désactivé est inopérant dans le processus d’arbre recouvrant</a:t>
            </a:r>
          </a:p>
          <a:p>
            <a:endParaRPr lang="fr-FR" altLang="fr-FR" dirty="0" smtClean="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72</a:t>
            </a:fld>
            <a:endParaRPr lang="fr-BE" dirty="0"/>
          </a:p>
        </p:txBody>
      </p:sp>
    </p:spTree>
    <p:extLst>
      <p:ext uri="{BB962C8B-B14F-4D97-AF65-F5344CB8AC3E}">
        <p14:creationId xmlns:p14="http://schemas.microsoft.com/office/powerpoint/2010/main" val="1791537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3"/>
          <p:cNvSpPr>
            <a:spLocks noGrp="1" noChangeArrowheads="1"/>
          </p:cNvSpPr>
          <p:nvPr>
            <p:ph type="body" sz="half" idx="1"/>
          </p:nvPr>
        </p:nvSpPr>
        <p:spPr>
          <a:xfrm>
            <a:off x="457200" y="1600200"/>
            <a:ext cx="8229600" cy="2765425"/>
          </a:xfrm>
        </p:spPr>
        <p:txBody>
          <a:bodyPr>
            <a:normAutofit fontScale="92500" lnSpcReduction="10000"/>
          </a:bodyPr>
          <a:lstStyle/>
          <a:p>
            <a:pPr eaLnBrk="1" hangingPunct="1">
              <a:lnSpc>
                <a:spcPct val="90000"/>
              </a:lnSpc>
              <a:defRPr/>
            </a:pPr>
            <a:r>
              <a:rPr lang="fr-FR" altLang="fr-FR" sz="2800" dirty="0" smtClean="0">
                <a:solidFill>
                  <a:srgbClr val="FF6600"/>
                </a:solidFill>
              </a:rPr>
              <a:t>Processus de détermination des meilleurs chemins vers le pont racine</a:t>
            </a:r>
          </a:p>
          <a:p>
            <a:pPr lvl="1" eaLnBrk="1" hangingPunct="1">
              <a:lnSpc>
                <a:spcPct val="90000"/>
              </a:lnSpc>
              <a:defRPr/>
            </a:pPr>
            <a:r>
              <a:rPr lang="fr-FR" altLang="fr-FR" sz="2400" dirty="0" smtClean="0"/>
              <a:t>Le coût vers le </a:t>
            </a:r>
            <a:r>
              <a:rPr lang="fr-FR" altLang="fr-FR" sz="2400" dirty="0" err="1" smtClean="0"/>
              <a:t>root</a:t>
            </a:r>
            <a:r>
              <a:rPr lang="fr-FR" altLang="fr-FR" sz="2400" dirty="0" smtClean="0"/>
              <a:t> bridge est déterminé par la somme des différents coûts de ports de sortie sur le chemin de la destination vers le </a:t>
            </a:r>
            <a:r>
              <a:rPr lang="fr-FR" altLang="fr-FR" sz="2400" dirty="0" err="1" smtClean="0"/>
              <a:t>root</a:t>
            </a:r>
            <a:r>
              <a:rPr lang="fr-FR" altLang="fr-FR" sz="2400" dirty="0"/>
              <a:t> </a:t>
            </a:r>
            <a:r>
              <a:rPr lang="fr-FR" altLang="fr-FR" sz="2400" dirty="0" smtClean="0"/>
              <a:t>bridge</a:t>
            </a:r>
          </a:p>
          <a:p>
            <a:pPr lvl="1" eaLnBrk="1" hangingPunct="1">
              <a:lnSpc>
                <a:spcPct val="90000"/>
              </a:lnSpc>
              <a:defRPr/>
            </a:pPr>
            <a:r>
              <a:rPr lang="fr-FR" altLang="fr-FR" sz="2400" dirty="0" smtClean="0"/>
              <a:t>Par défaut, les coûts d’un port sont définis par la vitesse de fonctionnement du port</a:t>
            </a:r>
          </a:p>
          <a:p>
            <a:pPr lvl="1" eaLnBrk="1" hangingPunct="1">
              <a:lnSpc>
                <a:spcPct val="90000"/>
              </a:lnSpc>
              <a:defRPr/>
            </a:pPr>
            <a:r>
              <a:rPr lang="fr-FR" altLang="fr-FR" sz="2400" dirty="0" smtClean="0"/>
              <a:t>Les coûts par défaut peuvent varier en fonction du matériel</a:t>
            </a:r>
          </a:p>
        </p:txBody>
      </p:sp>
      <p:graphicFrame>
        <p:nvGraphicFramePr>
          <p:cNvPr id="2" name="Tableau 1"/>
          <p:cNvGraphicFramePr>
            <a:graphicFrameLocks noGrp="1"/>
          </p:cNvGraphicFramePr>
          <p:nvPr>
            <p:extLst>
              <p:ext uri="{D42A27DB-BD31-4B8C-83A1-F6EECF244321}">
                <p14:modId xmlns:p14="http://schemas.microsoft.com/office/powerpoint/2010/main" val="2405803875"/>
              </p:ext>
            </p:extLst>
          </p:nvPr>
        </p:nvGraphicFramePr>
        <p:xfrm>
          <a:off x="1692027" y="4149080"/>
          <a:ext cx="5328245" cy="2037719"/>
        </p:xfrm>
        <a:graphic>
          <a:graphicData uri="http://schemas.openxmlformats.org/drawingml/2006/table">
            <a:tbl>
              <a:tblPr firstRow="1" bandRow="1">
                <a:tableStyleId>{5C22544A-7EE6-4342-B048-85BDC9FD1C3A}</a:tableStyleId>
              </a:tblPr>
              <a:tblGrid>
                <a:gridCol w="1931285"/>
                <a:gridCol w="1665177"/>
                <a:gridCol w="1731783"/>
              </a:tblGrid>
              <a:tr h="574887">
                <a:tc>
                  <a:txBody>
                    <a:bodyPr/>
                    <a:lstStyle/>
                    <a:p>
                      <a:r>
                        <a:rPr lang="fr-FR" sz="1800" dirty="0" smtClean="0">
                          <a:solidFill>
                            <a:schemeClr val="tx1"/>
                          </a:solidFill>
                        </a:rPr>
                        <a:t>Vitesse de liaison</a:t>
                      </a:r>
                      <a:endParaRPr lang="fr-FR" sz="1800" dirty="0">
                        <a:solidFill>
                          <a:schemeClr val="tx1"/>
                        </a:solidFill>
                      </a:endParaRPr>
                    </a:p>
                  </a:txBody>
                  <a:tcPr marL="91425" marR="91425" marT="45694" marB="45694"/>
                </a:tc>
                <a:tc>
                  <a:txBody>
                    <a:bodyPr/>
                    <a:lstStyle/>
                    <a:p>
                      <a:r>
                        <a:rPr lang="fr-FR" sz="1800" dirty="0" smtClean="0">
                          <a:solidFill>
                            <a:schemeClr val="tx1"/>
                          </a:solidFill>
                        </a:rPr>
                        <a:t>Coût révisé</a:t>
                      </a:r>
                      <a:endParaRPr lang="fr-FR" sz="1800" dirty="0">
                        <a:solidFill>
                          <a:schemeClr val="tx1"/>
                        </a:solidFill>
                      </a:endParaRPr>
                    </a:p>
                  </a:txBody>
                  <a:tcPr marL="91425" marR="91425" marT="45694" marB="45694"/>
                </a:tc>
                <a:tc>
                  <a:txBody>
                    <a:bodyPr/>
                    <a:lstStyle/>
                    <a:p>
                      <a:r>
                        <a:rPr lang="fr-FR" sz="1800" dirty="0" smtClean="0">
                          <a:solidFill>
                            <a:schemeClr val="tx1"/>
                          </a:solidFill>
                        </a:rPr>
                        <a:t>Ancien</a:t>
                      </a:r>
                      <a:r>
                        <a:rPr lang="fr-FR" sz="1800" baseline="0" dirty="0" smtClean="0">
                          <a:solidFill>
                            <a:schemeClr val="tx1"/>
                          </a:solidFill>
                        </a:rPr>
                        <a:t> c</a:t>
                      </a:r>
                      <a:r>
                        <a:rPr lang="fr-FR" sz="1800" dirty="0" smtClean="0">
                          <a:solidFill>
                            <a:schemeClr val="tx1"/>
                          </a:solidFill>
                        </a:rPr>
                        <a:t>oût</a:t>
                      </a:r>
                      <a:endParaRPr lang="fr-FR" sz="1800" dirty="0">
                        <a:solidFill>
                          <a:schemeClr val="tx1"/>
                        </a:solidFill>
                      </a:endParaRPr>
                    </a:p>
                  </a:txBody>
                  <a:tcPr marL="91425" marR="91425" marT="45694" marB="45694"/>
                </a:tc>
              </a:tr>
              <a:tr h="332894">
                <a:tc>
                  <a:txBody>
                    <a:bodyPr/>
                    <a:lstStyle/>
                    <a:p>
                      <a:r>
                        <a:rPr lang="fr-FR" sz="1800" dirty="0" smtClean="0"/>
                        <a:t>10 </a:t>
                      </a:r>
                      <a:r>
                        <a:rPr lang="fr-FR" sz="1800" dirty="0" err="1" smtClean="0"/>
                        <a:t>Gbps</a:t>
                      </a:r>
                      <a:endParaRPr lang="fr-FR" sz="1800" dirty="0"/>
                    </a:p>
                  </a:txBody>
                  <a:tcPr marL="91425" marR="91425" marT="45694" marB="45694"/>
                </a:tc>
                <a:tc>
                  <a:txBody>
                    <a:bodyPr/>
                    <a:lstStyle/>
                    <a:p>
                      <a:r>
                        <a:rPr lang="fr-FR" sz="1800" dirty="0" smtClean="0"/>
                        <a:t>2</a:t>
                      </a:r>
                      <a:endParaRPr lang="fr-FR" sz="1800" dirty="0"/>
                    </a:p>
                  </a:txBody>
                  <a:tcPr marL="91425" marR="91425" marT="45694" marB="45694"/>
                </a:tc>
                <a:tc>
                  <a:txBody>
                    <a:bodyPr/>
                    <a:lstStyle/>
                    <a:p>
                      <a:r>
                        <a:rPr lang="fr-FR" sz="1800" dirty="0" smtClean="0"/>
                        <a:t>1</a:t>
                      </a:r>
                      <a:endParaRPr lang="fr-FR" sz="1800" dirty="0"/>
                    </a:p>
                  </a:txBody>
                  <a:tcPr marL="91425" marR="91425" marT="45694" marB="45694"/>
                </a:tc>
              </a:tr>
              <a:tr h="3328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1 </a:t>
                      </a:r>
                      <a:r>
                        <a:rPr lang="fr-FR" sz="1800" dirty="0" err="1" smtClean="0"/>
                        <a:t>Gbps</a:t>
                      </a:r>
                      <a:endParaRPr lang="fr-FR" sz="1800" dirty="0" smtClean="0"/>
                    </a:p>
                  </a:txBody>
                  <a:tcPr marL="91425" marR="91425" marT="45694" marB="45694"/>
                </a:tc>
                <a:tc>
                  <a:txBody>
                    <a:bodyPr/>
                    <a:lstStyle/>
                    <a:p>
                      <a:r>
                        <a:rPr lang="fr-FR" sz="1800" dirty="0" smtClean="0"/>
                        <a:t>4</a:t>
                      </a:r>
                      <a:endParaRPr lang="fr-FR" sz="1800" dirty="0"/>
                    </a:p>
                  </a:txBody>
                  <a:tcPr marL="91425" marR="91425" marT="45694" marB="45694"/>
                </a:tc>
                <a:tc>
                  <a:txBody>
                    <a:bodyPr/>
                    <a:lstStyle/>
                    <a:p>
                      <a:r>
                        <a:rPr lang="fr-FR" sz="1800" dirty="0" smtClean="0"/>
                        <a:t>1</a:t>
                      </a:r>
                      <a:endParaRPr lang="fr-FR" sz="1800" dirty="0"/>
                    </a:p>
                  </a:txBody>
                  <a:tcPr marL="91425" marR="91425" marT="45694" marB="45694"/>
                </a:tc>
              </a:tr>
              <a:tr h="332894">
                <a:tc>
                  <a:txBody>
                    <a:bodyPr/>
                    <a:lstStyle/>
                    <a:p>
                      <a:r>
                        <a:rPr lang="fr-FR" sz="1800" dirty="0" smtClean="0"/>
                        <a:t>100 Mbps</a:t>
                      </a:r>
                      <a:endParaRPr lang="fr-FR" sz="1800" dirty="0"/>
                    </a:p>
                  </a:txBody>
                  <a:tcPr marL="91425" marR="91425" marT="45694" marB="45694"/>
                </a:tc>
                <a:tc>
                  <a:txBody>
                    <a:bodyPr/>
                    <a:lstStyle/>
                    <a:p>
                      <a:r>
                        <a:rPr lang="fr-FR" sz="1800" dirty="0" smtClean="0"/>
                        <a:t>19</a:t>
                      </a:r>
                      <a:endParaRPr lang="fr-FR" sz="1800" dirty="0"/>
                    </a:p>
                  </a:txBody>
                  <a:tcPr marL="91425" marR="91425" marT="45694" marB="45694"/>
                </a:tc>
                <a:tc>
                  <a:txBody>
                    <a:bodyPr/>
                    <a:lstStyle/>
                    <a:p>
                      <a:r>
                        <a:rPr lang="fr-FR" sz="1800" dirty="0" smtClean="0"/>
                        <a:t>10</a:t>
                      </a:r>
                      <a:endParaRPr lang="fr-FR" sz="1800" dirty="0"/>
                    </a:p>
                  </a:txBody>
                  <a:tcPr marL="91425" marR="91425" marT="45694" marB="45694"/>
                </a:tc>
              </a:tr>
              <a:tr h="332894">
                <a:tc>
                  <a:txBody>
                    <a:bodyPr/>
                    <a:lstStyle/>
                    <a:p>
                      <a:r>
                        <a:rPr lang="fr-FR" sz="1800" dirty="0" smtClean="0"/>
                        <a:t>10 Mbps</a:t>
                      </a:r>
                      <a:endParaRPr lang="fr-FR" sz="1800" dirty="0"/>
                    </a:p>
                  </a:txBody>
                  <a:tcPr marL="91425" marR="91425" marT="45694" marB="45694"/>
                </a:tc>
                <a:tc>
                  <a:txBody>
                    <a:bodyPr/>
                    <a:lstStyle/>
                    <a:p>
                      <a:r>
                        <a:rPr lang="fr-FR" sz="1800" dirty="0" smtClean="0"/>
                        <a:t>100</a:t>
                      </a:r>
                      <a:endParaRPr lang="fr-FR" sz="1800" dirty="0"/>
                    </a:p>
                  </a:txBody>
                  <a:tcPr marL="91425" marR="91425" marT="45694" marB="45694"/>
                </a:tc>
                <a:tc>
                  <a:txBody>
                    <a:bodyPr/>
                    <a:lstStyle/>
                    <a:p>
                      <a:r>
                        <a:rPr lang="fr-FR" sz="1800" dirty="0" smtClean="0"/>
                        <a:t>100</a:t>
                      </a:r>
                      <a:endParaRPr lang="fr-FR" sz="1800" dirty="0"/>
                    </a:p>
                  </a:txBody>
                  <a:tcPr marL="91425" marR="91425" marT="45694" marB="45694"/>
                </a:tc>
              </a:tr>
            </a:tbl>
          </a:graphicData>
        </a:graphic>
      </p:graphicFrame>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73</a:t>
            </a:fld>
            <a:endParaRPr lang="fr-BE" dirty="0"/>
          </a:p>
        </p:txBody>
      </p:sp>
      <p:sp>
        <p:nvSpPr>
          <p:cNvPr id="7"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Algorithme </a:t>
            </a:r>
            <a:r>
              <a:rPr lang="fr-BE" altLang="fr-FR" sz="2800" dirty="0" err="1" smtClean="0"/>
              <a:t>spanning</a:t>
            </a:r>
            <a:r>
              <a:rPr lang="fr-BE" altLang="fr-FR" sz="2800" dirty="0" smtClean="0"/>
              <a:t> </a:t>
            </a:r>
            <a:r>
              <a:rPr lang="fr-BE" altLang="fr-FR" sz="2800" dirty="0" err="1" smtClean="0"/>
              <a:t>tree</a:t>
            </a:r>
            <a:endParaRPr lang="fr-FR" altLang="fr-FR" sz="2800" dirty="0"/>
          </a:p>
        </p:txBody>
      </p:sp>
    </p:spTree>
    <p:extLst>
      <p:ext uri="{BB962C8B-B14F-4D97-AF65-F5344CB8AC3E}">
        <p14:creationId xmlns:p14="http://schemas.microsoft.com/office/powerpoint/2010/main" val="7959254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85" name="Rectangle à coins arrondis 638984"/>
          <p:cNvSpPr/>
          <p:nvPr/>
        </p:nvSpPr>
        <p:spPr>
          <a:xfrm>
            <a:off x="1476127" y="4365104"/>
            <a:ext cx="7272337" cy="187325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pic>
        <p:nvPicPr>
          <p:cNvPr id="28677"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76463" y="1612231"/>
            <a:ext cx="5851525" cy="25987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8" name="ZoneTexte 5"/>
          <p:cNvSpPr txBox="1">
            <a:spLocks noChangeArrowheads="1"/>
          </p:cNvSpPr>
          <p:nvPr/>
        </p:nvSpPr>
        <p:spPr bwMode="auto">
          <a:xfrm>
            <a:off x="1585913" y="1341467"/>
            <a:ext cx="140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err="1"/>
              <a:t>Root</a:t>
            </a:r>
            <a:r>
              <a:rPr lang="fr-FR" altLang="fr-FR" sz="1800" dirty="0"/>
              <a:t> Bridge</a:t>
            </a:r>
          </a:p>
        </p:txBody>
      </p:sp>
      <p:cxnSp>
        <p:nvCxnSpPr>
          <p:cNvPr id="8" name="Connecteur droit avec flèche 7"/>
          <p:cNvCxnSpPr/>
          <p:nvPr/>
        </p:nvCxnSpPr>
        <p:spPr>
          <a:xfrm flipH="1">
            <a:off x="3322638" y="1836068"/>
            <a:ext cx="3744912" cy="14192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a:off x="5219700" y="1836068"/>
            <a:ext cx="1873250" cy="187166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H="1">
            <a:off x="6969125" y="1836068"/>
            <a:ext cx="98425" cy="172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a:spLocks noChangeArrowheads="1"/>
          </p:cNvSpPr>
          <p:nvPr/>
        </p:nvSpPr>
        <p:spPr bwMode="auto">
          <a:xfrm>
            <a:off x="6156325" y="1340768"/>
            <a:ext cx="2814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FastEthernet </a:t>
            </a:r>
            <a:r>
              <a:rPr lang="fr-FR" altLang="fr-FR" sz="1800">
                <a:solidFill>
                  <a:srgbClr val="FF0000"/>
                </a:solidFill>
                <a:sym typeface="Wingdings" pitchFamily="2" charset="2"/>
              </a:rPr>
              <a:t> coût = 19</a:t>
            </a:r>
            <a:endParaRPr lang="fr-FR" altLang="fr-FR" sz="1800">
              <a:solidFill>
                <a:srgbClr val="FF0000"/>
              </a:solidFill>
            </a:endParaRPr>
          </a:p>
        </p:txBody>
      </p:sp>
      <p:cxnSp>
        <p:nvCxnSpPr>
          <p:cNvPr id="638976" name="Connecteur droit 638975"/>
          <p:cNvCxnSpPr/>
          <p:nvPr/>
        </p:nvCxnSpPr>
        <p:spPr>
          <a:xfrm flipH="1">
            <a:off x="2987675" y="4004593"/>
            <a:ext cx="22320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8979" name="Connecteur droit avec flèche 638978"/>
          <p:cNvCxnSpPr/>
          <p:nvPr/>
        </p:nvCxnSpPr>
        <p:spPr>
          <a:xfrm flipH="1" flipV="1">
            <a:off x="2339975" y="2410743"/>
            <a:ext cx="647700" cy="159385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38981" name="Connecteur droit 638980"/>
          <p:cNvCxnSpPr/>
          <p:nvPr/>
        </p:nvCxnSpPr>
        <p:spPr>
          <a:xfrm flipH="1" flipV="1">
            <a:off x="2771775" y="4222081"/>
            <a:ext cx="4792663" cy="7143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8983" name="Connecteur droit avec flèche 638982"/>
          <p:cNvCxnSpPr/>
          <p:nvPr/>
        </p:nvCxnSpPr>
        <p:spPr>
          <a:xfrm flipH="1" flipV="1">
            <a:off x="2124075" y="2483768"/>
            <a:ext cx="647700" cy="1738313"/>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6389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052" y="4509567"/>
            <a:ext cx="6556375" cy="1512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2" name="Connecteur droit avec flèche 41"/>
          <p:cNvCxnSpPr/>
          <p:nvPr/>
        </p:nvCxnSpPr>
        <p:spPr>
          <a:xfrm flipH="1" flipV="1">
            <a:off x="2647950" y="2545681"/>
            <a:ext cx="484188" cy="1017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38988" name="Rectangle à coins arrondis 638987"/>
          <p:cNvSpPr/>
          <p:nvPr/>
        </p:nvSpPr>
        <p:spPr>
          <a:xfrm>
            <a:off x="1476127" y="4365104"/>
            <a:ext cx="7272337" cy="187325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pic>
        <p:nvPicPr>
          <p:cNvPr id="63898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314" y="4568304"/>
            <a:ext cx="6284913" cy="152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8990" name="Rectangle à coins arrondis 638989"/>
          <p:cNvSpPr/>
          <p:nvPr/>
        </p:nvSpPr>
        <p:spPr>
          <a:xfrm>
            <a:off x="1476127" y="4365104"/>
            <a:ext cx="7272337" cy="187325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pic>
        <p:nvPicPr>
          <p:cNvPr id="63899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52" y="4574654"/>
            <a:ext cx="6192837" cy="1519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1"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74</a:t>
            </a:fld>
            <a:endParaRPr lang="fr-BE" dirty="0"/>
          </a:p>
        </p:txBody>
      </p:sp>
      <p:sp>
        <p:nvSpPr>
          <p:cNvPr id="22" name="Rectangle 2"/>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FR" altLang="fr-FR" sz="2800" dirty="0"/>
              <a:t>Exemple de calcul du coût STP</a:t>
            </a:r>
          </a:p>
        </p:txBody>
      </p:sp>
    </p:spTree>
    <p:extLst>
      <p:ext uri="{BB962C8B-B14F-4D97-AF65-F5344CB8AC3E}">
        <p14:creationId xmlns:p14="http://schemas.microsoft.com/office/powerpoint/2010/main" val="1083746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638985"/>
                                        </p:tgtEl>
                                        <p:attrNameLst>
                                          <p:attrName>style.visibility</p:attrName>
                                        </p:attrNameLst>
                                      </p:cBhvr>
                                      <p:to>
                                        <p:strVal val="visible"/>
                                      </p:to>
                                    </p:set>
                                  </p:childTnLst>
                                  <p:subTnLst>
                                    <p:set>
                                      <p:cBhvr override="childStyle">
                                        <p:cTn dur="1" fill="hold" display="0" masterRel="nextClick" afterEffect="1"/>
                                        <p:tgtEl>
                                          <p:spTgt spid="638985"/>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638984"/>
                                        </p:tgtEl>
                                        <p:attrNameLst>
                                          <p:attrName>style.visibility</p:attrName>
                                        </p:attrNameLst>
                                      </p:cBhvr>
                                      <p:to>
                                        <p:strVal val="visible"/>
                                      </p:to>
                                    </p:set>
                                  </p:childTnLst>
                                  <p:subTnLst>
                                    <p:set>
                                      <p:cBhvr override="childStyle">
                                        <p:cTn dur="1" fill="hold" display="0" masterRel="nextClick" afterEffect="1"/>
                                        <p:tgtEl>
                                          <p:spTgt spid="638984"/>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38979"/>
                                        </p:tgtEl>
                                        <p:attrNameLst>
                                          <p:attrName>style.visibility</p:attrName>
                                        </p:attrNameLst>
                                      </p:cBhvr>
                                      <p:to>
                                        <p:strVal val="visible"/>
                                      </p:to>
                                    </p:set>
                                  </p:childTnLst>
                                  <p:subTnLst>
                                    <p:set>
                                      <p:cBhvr override="childStyle">
                                        <p:cTn dur="1" fill="hold" display="0" masterRel="nextClick" afterEffect="1"/>
                                        <p:tgtEl>
                                          <p:spTgt spid="638979"/>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638976"/>
                                        </p:tgtEl>
                                        <p:attrNameLst>
                                          <p:attrName>style.visibility</p:attrName>
                                        </p:attrNameLst>
                                      </p:cBhvr>
                                      <p:to>
                                        <p:strVal val="visible"/>
                                      </p:to>
                                    </p:set>
                                  </p:childTnLst>
                                  <p:subTnLst>
                                    <p:set>
                                      <p:cBhvr override="childStyle">
                                        <p:cTn dur="1" fill="hold" display="0" masterRel="nextClick" afterEffect="1"/>
                                        <p:tgtEl>
                                          <p:spTgt spid="638976"/>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638988"/>
                                        </p:tgtEl>
                                        <p:attrNameLst>
                                          <p:attrName>style.visibility</p:attrName>
                                        </p:attrNameLst>
                                      </p:cBhvr>
                                      <p:to>
                                        <p:strVal val="visible"/>
                                      </p:to>
                                    </p:set>
                                  </p:childTnLst>
                                  <p:subTnLst>
                                    <p:set>
                                      <p:cBhvr override="childStyle">
                                        <p:cTn dur="1" fill="hold" display="0" masterRel="nextClick" afterEffect="1"/>
                                        <p:tgtEl>
                                          <p:spTgt spid="638988"/>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638989"/>
                                        </p:tgtEl>
                                        <p:attrNameLst>
                                          <p:attrName>style.visibility</p:attrName>
                                        </p:attrNameLst>
                                      </p:cBhvr>
                                      <p:to>
                                        <p:strVal val="visible"/>
                                      </p:to>
                                    </p:set>
                                  </p:childTnLst>
                                  <p:subTnLst>
                                    <p:set>
                                      <p:cBhvr override="childStyle">
                                        <p:cTn dur="1" fill="hold" display="0" masterRel="nextClick" afterEffect="1"/>
                                        <p:tgtEl>
                                          <p:spTgt spid="638989"/>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389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89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89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8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85" grpId="0" animBg="1"/>
      <p:bldP spid="16" grpId="0"/>
      <p:bldP spid="638988" grpId="0" animBg="1"/>
      <p:bldP spid="638990"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969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31640" y="1124744"/>
            <a:ext cx="7128792" cy="4931634"/>
          </a:xfrm>
        </p:spPr>
      </p:pic>
      <p:sp>
        <p:nvSpPr>
          <p:cNvPr id="29700" name="Rectangle 3"/>
          <p:cNvSpPr>
            <a:spLocks noGrp="1" noChangeArrowheads="1"/>
          </p:cNvSpPr>
          <p:nvPr>
            <p:ph type="title"/>
          </p:nvPr>
        </p:nvSpPr>
        <p:spPr/>
        <p:txBody>
          <a:bodyPr/>
          <a:lstStyle/>
          <a:p>
            <a:pPr eaLnBrk="1" hangingPunct="1"/>
            <a:r>
              <a:rPr lang="fr-BE" altLang="fr-FR" smtClean="0"/>
              <a:t>Election du root bridge</a:t>
            </a:r>
          </a:p>
        </p:txBody>
      </p:sp>
      <p:sp>
        <p:nvSpPr>
          <p:cNvPr id="850948" name="Line 4"/>
          <p:cNvSpPr>
            <a:spLocks noChangeShapeType="1"/>
          </p:cNvSpPr>
          <p:nvPr/>
        </p:nvSpPr>
        <p:spPr bwMode="auto">
          <a:xfrm>
            <a:off x="1619672" y="2780928"/>
            <a:ext cx="1743273" cy="20568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850949" name="Line 5"/>
          <p:cNvSpPr>
            <a:spLocks noChangeShapeType="1"/>
          </p:cNvSpPr>
          <p:nvPr/>
        </p:nvSpPr>
        <p:spPr bwMode="auto">
          <a:xfrm>
            <a:off x="2072490" y="2486123"/>
            <a:ext cx="341390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850950" name="Line 6"/>
          <p:cNvSpPr>
            <a:spLocks noChangeShapeType="1"/>
          </p:cNvSpPr>
          <p:nvPr/>
        </p:nvSpPr>
        <p:spPr bwMode="auto">
          <a:xfrm flipH="1">
            <a:off x="4345600" y="3017363"/>
            <a:ext cx="1598000" cy="198336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850951" name="Text Box 7"/>
          <p:cNvSpPr txBox="1">
            <a:spLocks noChangeArrowheads="1"/>
          </p:cNvSpPr>
          <p:nvPr/>
        </p:nvSpPr>
        <p:spPr bwMode="auto">
          <a:xfrm>
            <a:off x="5567000" y="1811863"/>
            <a:ext cx="3196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500">
                <a:solidFill>
                  <a:srgbClr val="00B050"/>
                </a:solidFill>
              </a:rPr>
              <a:t>Root ID 32768.00-C0-9F-00-00-03</a:t>
            </a:r>
          </a:p>
        </p:txBody>
      </p:sp>
      <p:sp>
        <p:nvSpPr>
          <p:cNvPr id="850952" name="Text Box 8"/>
          <p:cNvSpPr txBox="1">
            <a:spLocks noChangeArrowheads="1"/>
          </p:cNvSpPr>
          <p:nvPr/>
        </p:nvSpPr>
        <p:spPr bwMode="auto">
          <a:xfrm>
            <a:off x="1259632" y="1740147"/>
            <a:ext cx="3499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400" dirty="0" err="1">
                <a:solidFill>
                  <a:srgbClr val="00B050"/>
                </a:solidFill>
              </a:rPr>
              <a:t>Root</a:t>
            </a:r>
            <a:r>
              <a:rPr lang="fr-BE" altLang="fr-FR" sz="1400" dirty="0">
                <a:solidFill>
                  <a:srgbClr val="00B050"/>
                </a:solidFill>
              </a:rPr>
              <a:t> ID 32768.00-C0-9F-00-00-01</a:t>
            </a:r>
          </a:p>
        </p:txBody>
      </p:sp>
      <p:sp>
        <p:nvSpPr>
          <p:cNvPr id="850953" name="Text Box 9"/>
          <p:cNvSpPr txBox="1">
            <a:spLocks noChangeArrowheads="1"/>
          </p:cNvSpPr>
          <p:nvPr/>
        </p:nvSpPr>
        <p:spPr bwMode="auto">
          <a:xfrm>
            <a:off x="3459707" y="5949280"/>
            <a:ext cx="37770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400" dirty="0" err="1">
                <a:solidFill>
                  <a:srgbClr val="00B050"/>
                </a:solidFill>
              </a:rPr>
              <a:t>Root</a:t>
            </a:r>
            <a:r>
              <a:rPr lang="fr-BE" altLang="fr-FR" sz="1400" dirty="0">
                <a:solidFill>
                  <a:srgbClr val="00B050"/>
                </a:solidFill>
              </a:rPr>
              <a:t> ID 32768. 00-C0-9F-00-00-02</a:t>
            </a:r>
          </a:p>
        </p:txBody>
      </p:sp>
      <p:sp>
        <p:nvSpPr>
          <p:cNvPr id="850954" name="Text Box 10"/>
          <p:cNvSpPr txBox="1">
            <a:spLocks noChangeArrowheads="1"/>
          </p:cNvSpPr>
          <p:nvPr/>
        </p:nvSpPr>
        <p:spPr bwMode="auto">
          <a:xfrm>
            <a:off x="1522636" y="5163005"/>
            <a:ext cx="15253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200"/>
              <a:t>BPDU (switch C) </a:t>
            </a:r>
            <a:endParaRPr lang="fr-BE" altLang="fr-FR" sz="1200">
              <a:solidFill>
                <a:srgbClr val="FF0000"/>
              </a:solidFill>
            </a:endParaRPr>
          </a:p>
        </p:txBody>
      </p:sp>
      <p:sp>
        <p:nvSpPr>
          <p:cNvPr id="850955" name="Text Box 11"/>
          <p:cNvSpPr txBox="1">
            <a:spLocks noChangeArrowheads="1"/>
          </p:cNvSpPr>
          <p:nvPr/>
        </p:nvSpPr>
        <p:spPr bwMode="auto">
          <a:xfrm>
            <a:off x="4418236" y="5163005"/>
            <a:ext cx="15253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200"/>
              <a:t>BPDU (switch C) </a:t>
            </a:r>
            <a:endParaRPr lang="fr-BE" altLang="fr-FR" sz="1200">
              <a:solidFill>
                <a:srgbClr val="FF0000"/>
              </a:solidFill>
            </a:endParaRPr>
          </a:p>
        </p:txBody>
      </p:sp>
      <p:sp>
        <p:nvSpPr>
          <p:cNvPr id="850956" name="Oval 12"/>
          <p:cNvSpPr>
            <a:spLocks noChangeArrowheads="1"/>
          </p:cNvSpPr>
          <p:nvPr/>
        </p:nvSpPr>
        <p:spPr bwMode="auto">
          <a:xfrm>
            <a:off x="1511944" y="5019919"/>
            <a:ext cx="1307455" cy="51420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50957" name="Line 13"/>
          <p:cNvSpPr>
            <a:spLocks noChangeShapeType="1"/>
          </p:cNvSpPr>
          <p:nvPr/>
        </p:nvSpPr>
        <p:spPr bwMode="auto">
          <a:xfrm flipH="1" flipV="1">
            <a:off x="1632272" y="3972313"/>
            <a:ext cx="653727" cy="10284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50958" name="Line 14"/>
          <p:cNvSpPr>
            <a:spLocks noChangeShapeType="1"/>
          </p:cNvSpPr>
          <p:nvPr/>
        </p:nvSpPr>
        <p:spPr bwMode="auto">
          <a:xfrm flipV="1">
            <a:off x="5057708" y="4045771"/>
            <a:ext cx="581091" cy="9549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50959" name="Oval 15"/>
          <p:cNvSpPr>
            <a:spLocks noChangeArrowheads="1"/>
          </p:cNvSpPr>
          <p:nvPr/>
        </p:nvSpPr>
        <p:spPr bwMode="auto">
          <a:xfrm>
            <a:off x="4334908" y="5019919"/>
            <a:ext cx="1380091" cy="51420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50960" name="Rectangle 16"/>
          <p:cNvSpPr>
            <a:spLocks noChangeArrowheads="1"/>
          </p:cNvSpPr>
          <p:nvPr/>
        </p:nvSpPr>
        <p:spPr bwMode="auto">
          <a:xfrm>
            <a:off x="5494362" y="1859876"/>
            <a:ext cx="3268637" cy="276997"/>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solidFill>
                <a:srgbClr val="00B050"/>
              </a:solidFill>
            </a:endParaRPr>
          </a:p>
        </p:txBody>
      </p:sp>
      <p:sp>
        <p:nvSpPr>
          <p:cNvPr id="850961" name="Text Box 17"/>
          <p:cNvSpPr txBox="1">
            <a:spLocks noChangeArrowheads="1"/>
          </p:cNvSpPr>
          <p:nvPr/>
        </p:nvSpPr>
        <p:spPr bwMode="auto">
          <a:xfrm>
            <a:off x="5580112" y="1811863"/>
            <a:ext cx="31233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400" dirty="0" err="1">
                <a:solidFill>
                  <a:srgbClr val="FF0000"/>
                </a:solidFill>
              </a:rPr>
              <a:t>Root</a:t>
            </a:r>
            <a:r>
              <a:rPr lang="fr-BE" altLang="fr-FR" sz="1400" dirty="0">
                <a:solidFill>
                  <a:srgbClr val="FF0000"/>
                </a:solidFill>
              </a:rPr>
              <a:t> ID 32768.00-C0-9F-00-00-02</a:t>
            </a:r>
          </a:p>
        </p:txBody>
      </p:sp>
      <p:sp>
        <p:nvSpPr>
          <p:cNvPr id="850962" name="Text Box 18"/>
          <p:cNvSpPr txBox="1">
            <a:spLocks noChangeArrowheads="1"/>
          </p:cNvSpPr>
          <p:nvPr/>
        </p:nvSpPr>
        <p:spPr bwMode="auto">
          <a:xfrm>
            <a:off x="2548171" y="2560362"/>
            <a:ext cx="30906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FF0000"/>
                </a:solidFill>
              </a:rPr>
              <a:t>Le </a:t>
            </a:r>
            <a:r>
              <a:rPr lang="fr-FR" altLang="fr-FR" sz="1800" dirty="0" err="1">
                <a:solidFill>
                  <a:srgbClr val="FF0000"/>
                </a:solidFill>
              </a:rPr>
              <a:t>root</a:t>
            </a:r>
            <a:r>
              <a:rPr lang="fr-FR" altLang="fr-FR" sz="1800" dirty="0">
                <a:solidFill>
                  <a:srgbClr val="FF0000"/>
                </a:solidFill>
              </a:rPr>
              <a:t> ID de switch C </a:t>
            </a:r>
          </a:p>
          <a:p>
            <a:pPr eaLnBrk="1" hangingPunct="1">
              <a:spcBef>
                <a:spcPct val="0"/>
              </a:spcBef>
              <a:buFontTx/>
              <a:buNone/>
            </a:pPr>
            <a:r>
              <a:rPr lang="fr-FR" altLang="fr-FR" sz="1800" dirty="0">
                <a:solidFill>
                  <a:srgbClr val="FF0000"/>
                </a:solidFill>
              </a:rPr>
              <a:t>est supérieur, donc switch A </a:t>
            </a:r>
          </a:p>
          <a:p>
            <a:pPr eaLnBrk="1" hangingPunct="1">
              <a:spcBef>
                <a:spcPct val="0"/>
              </a:spcBef>
              <a:buFontTx/>
              <a:buNone/>
            </a:pPr>
            <a:r>
              <a:rPr lang="fr-FR" altLang="fr-FR" sz="1800" dirty="0">
                <a:solidFill>
                  <a:srgbClr val="FF0000"/>
                </a:solidFill>
              </a:rPr>
              <a:t>ne modifie pas le </a:t>
            </a:r>
            <a:r>
              <a:rPr lang="fr-FR" altLang="fr-FR" sz="1800" dirty="0" err="1">
                <a:solidFill>
                  <a:srgbClr val="FF0000"/>
                </a:solidFill>
              </a:rPr>
              <a:t>root</a:t>
            </a:r>
            <a:r>
              <a:rPr lang="fr-FR" altLang="fr-FR" sz="1800" dirty="0">
                <a:solidFill>
                  <a:srgbClr val="FF0000"/>
                </a:solidFill>
              </a:rPr>
              <a:t> ID</a:t>
            </a:r>
          </a:p>
        </p:txBody>
      </p:sp>
      <p:sp>
        <p:nvSpPr>
          <p:cNvPr id="1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75</a:t>
            </a:fld>
            <a:endParaRPr lang="fr-BE" dirty="0"/>
          </a:p>
        </p:txBody>
      </p:sp>
    </p:spTree>
    <p:extLst>
      <p:ext uri="{BB962C8B-B14F-4D97-AF65-F5344CB8AC3E}">
        <p14:creationId xmlns:p14="http://schemas.microsoft.com/office/powerpoint/2010/main" val="2108221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0949"/>
                                        </p:tgtEl>
                                        <p:attrNameLst>
                                          <p:attrName>style.visibility</p:attrName>
                                        </p:attrNameLst>
                                      </p:cBhvr>
                                      <p:to>
                                        <p:strVal val="visible"/>
                                      </p:to>
                                    </p:set>
                                    <p:anim calcmode="lin" valueType="num">
                                      <p:cBhvr additive="base">
                                        <p:cTn id="7" dur="500" fill="hold"/>
                                        <p:tgtEl>
                                          <p:spTgt spid="850949"/>
                                        </p:tgtEl>
                                        <p:attrNameLst>
                                          <p:attrName>ppt_x</p:attrName>
                                        </p:attrNameLst>
                                      </p:cBhvr>
                                      <p:tavLst>
                                        <p:tav tm="0">
                                          <p:val>
                                            <p:strVal val="#ppt_x"/>
                                          </p:val>
                                        </p:tav>
                                        <p:tav tm="100000">
                                          <p:val>
                                            <p:strVal val="#ppt_x"/>
                                          </p:val>
                                        </p:tav>
                                      </p:tavLst>
                                    </p:anim>
                                    <p:anim calcmode="lin" valueType="num">
                                      <p:cBhvr additive="base">
                                        <p:cTn id="8" dur="500" fill="hold"/>
                                        <p:tgtEl>
                                          <p:spTgt spid="8509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50948"/>
                                        </p:tgtEl>
                                        <p:attrNameLst>
                                          <p:attrName>style.visibility</p:attrName>
                                        </p:attrNameLst>
                                      </p:cBhvr>
                                      <p:to>
                                        <p:strVal val="visible"/>
                                      </p:to>
                                    </p:set>
                                    <p:anim calcmode="lin" valueType="num">
                                      <p:cBhvr additive="base">
                                        <p:cTn id="11" dur="500" fill="hold"/>
                                        <p:tgtEl>
                                          <p:spTgt spid="850948"/>
                                        </p:tgtEl>
                                        <p:attrNameLst>
                                          <p:attrName>ppt_x</p:attrName>
                                        </p:attrNameLst>
                                      </p:cBhvr>
                                      <p:tavLst>
                                        <p:tav tm="0">
                                          <p:val>
                                            <p:strVal val="#ppt_x"/>
                                          </p:val>
                                        </p:tav>
                                        <p:tav tm="100000">
                                          <p:val>
                                            <p:strVal val="#ppt_x"/>
                                          </p:val>
                                        </p:tav>
                                      </p:tavLst>
                                    </p:anim>
                                    <p:anim calcmode="lin" valueType="num">
                                      <p:cBhvr additive="base">
                                        <p:cTn id="12" dur="500" fill="hold"/>
                                        <p:tgtEl>
                                          <p:spTgt spid="85094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50950"/>
                                        </p:tgtEl>
                                        <p:attrNameLst>
                                          <p:attrName>style.visibility</p:attrName>
                                        </p:attrNameLst>
                                      </p:cBhvr>
                                      <p:to>
                                        <p:strVal val="visible"/>
                                      </p:to>
                                    </p:set>
                                    <p:anim calcmode="lin" valueType="num">
                                      <p:cBhvr additive="base">
                                        <p:cTn id="15" dur="500" fill="hold"/>
                                        <p:tgtEl>
                                          <p:spTgt spid="850950"/>
                                        </p:tgtEl>
                                        <p:attrNameLst>
                                          <p:attrName>ppt_x</p:attrName>
                                        </p:attrNameLst>
                                      </p:cBhvr>
                                      <p:tavLst>
                                        <p:tav tm="0">
                                          <p:val>
                                            <p:strVal val="#ppt_x"/>
                                          </p:val>
                                        </p:tav>
                                        <p:tav tm="100000">
                                          <p:val>
                                            <p:strVal val="#ppt_x"/>
                                          </p:val>
                                        </p:tav>
                                      </p:tavLst>
                                    </p:anim>
                                    <p:anim calcmode="lin" valueType="num">
                                      <p:cBhvr additive="base">
                                        <p:cTn id="16" dur="500" fill="hold"/>
                                        <p:tgtEl>
                                          <p:spTgt spid="850950"/>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50952"/>
                                        </p:tgtEl>
                                        <p:attrNameLst>
                                          <p:attrName>style.visibility</p:attrName>
                                        </p:attrNameLst>
                                      </p:cBhvr>
                                      <p:to>
                                        <p:strVal val="visible"/>
                                      </p:to>
                                    </p:set>
                                    <p:anim calcmode="lin" valueType="num">
                                      <p:cBhvr additive="base">
                                        <p:cTn id="21" dur="500" fill="hold"/>
                                        <p:tgtEl>
                                          <p:spTgt spid="850952"/>
                                        </p:tgtEl>
                                        <p:attrNameLst>
                                          <p:attrName>ppt_x</p:attrName>
                                        </p:attrNameLst>
                                      </p:cBhvr>
                                      <p:tavLst>
                                        <p:tav tm="0">
                                          <p:val>
                                            <p:strVal val="#ppt_x"/>
                                          </p:val>
                                        </p:tav>
                                        <p:tav tm="100000">
                                          <p:val>
                                            <p:strVal val="#ppt_x"/>
                                          </p:val>
                                        </p:tav>
                                      </p:tavLst>
                                    </p:anim>
                                    <p:anim calcmode="lin" valueType="num">
                                      <p:cBhvr additive="base">
                                        <p:cTn id="22" dur="500" fill="hold"/>
                                        <p:tgtEl>
                                          <p:spTgt spid="85095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50951"/>
                                        </p:tgtEl>
                                        <p:attrNameLst>
                                          <p:attrName>style.visibility</p:attrName>
                                        </p:attrNameLst>
                                      </p:cBhvr>
                                      <p:to>
                                        <p:strVal val="visible"/>
                                      </p:to>
                                    </p:set>
                                    <p:anim calcmode="lin" valueType="num">
                                      <p:cBhvr additive="base">
                                        <p:cTn id="27" dur="500" fill="hold"/>
                                        <p:tgtEl>
                                          <p:spTgt spid="850951"/>
                                        </p:tgtEl>
                                        <p:attrNameLst>
                                          <p:attrName>ppt_x</p:attrName>
                                        </p:attrNameLst>
                                      </p:cBhvr>
                                      <p:tavLst>
                                        <p:tav tm="0">
                                          <p:val>
                                            <p:strVal val="#ppt_x"/>
                                          </p:val>
                                        </p:tav>
                                        <p:tav tm="100000">
                                          <p:val>
                                            <p:strVal val="#ppt_x"/>
                                          </p:val>
                                        </p:tav>
                                      </p:tavLst>
                                    </p:anim>
                                    <p:anim calcmode="lin" valueType="num">
                                      <p:cBhvr additive="base">
                                        <p:cTn id="28" dur="500" fill="hold"/>
                                        <p:tgtEl>
                                          <p:spTgt spid="85095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50953"/>
                                        </p:tgtEl>
                                        <p:attrNameLst>
                                          <p:attrName>style.visibility</p:attrName>
                                        </p:attrNameLst>
                                      </p:cBhvr>
                                      <p:to>
                                        <p:strVal val="visible"/>
                                      </p:to>
                                    </p:set>
                                    <p:anim calcmode="lin" valueType="num">
                                      <p:cBhvr additive="base">
                                        <p:cTn id="33" dur="500" fill="hold"/>
                                        <p:tgtEl>
                                          <p:spTgt spid="850953"/>
                                        </p:tgtEl>
                                        <p:attrNameLst>
                                          <p:attrName>ppt_x</p:attrName>
                                        </p:attrNameLst>
                                      </p:cBhvr>
                                      <p:tavLst>
                                        <p:tav tm="0">
                                          <p:val>
                                            <p:strVal val="#ppt_x"/>
                                          </p:val>
                                        </p:tav>
                                        <p:tav tm="100000">
                                          <p:val>
                                            <p:strVal val="#ppt_x"/>
                                          </p:val>
                                        </p:tav>
                                      </p:tavLst>
                                    </p:anim>
                                    <p:anim calcmode="lin" valueType="num">
                                      <p:cBhvr additive="base">
                                        <p:cTn id="34" dur="500" fill="hold"/>
                                        <p:tgtEl>
                                          <p:spTgt spid="85095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50956"/>
                                        </p:tgtEl>
                                        <p:attrNameLst>
                                          <p:attrName>style.visibility</p:attrName>
                                        </p:attrNameLst>
                                      </p:cBhvr>
                                      <p:to>
                                        <p:strVal val="visible"/>
                                      </p:to>
                                    </p:set>
                                    <p:anim calcmode="lin" valueType="num">
                                      <p:cBhvr additive="base">
                                        <p:cTn id="39" dur="500" fill="hold"/>
                                        <p:tgtEl>
                                          <p:spTgt spid="850956"/>
                                        </p:tgtEl>
                                        <p:attrNameLst>
                                          <p:attrName>ppt_x</p:attrName>
                                        </p:attrNameLst>
                                      </p:cBhvr>
                                      <p:tavLst>
                                        <p:tav tm="0">
                                          <p:val>
                                            <p:strVal val="#ppt_x"/>
                                          </p:val>
                                        </p:tav>
                                        <p:tav tm="100000">
                                          <p:val>
                                            <p:strVal val="#ppt_x"/>
                                          </p:val>
                                        </p:tav>
                                      </p:tavLst>
                                    </p:anim>
                                    <p:anim calcmode="lin" valueType="num">
                                      <p:cBhvr additive="base">
                                        <p:cTn id="40" dur="500" fill="hold"/>
                                        <p:tgtEl>
                                          <p:spTgt spid="8509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50954"/>
                                        </p:tgtEl>
                                        <p:attrNameLst>
                                          <p:attrName>style.visibility</p:attrName>
                                        </p:attrNameLst>
                                      </p:cBhvr>
                                      <p:to>
                                        <p:strVal val="visible"/>
                                      </p:to>
                                    </p:set>
                                    <p:anim calcmode="lin" valueType="num">
                                      <p:cBhvr additive="base">
                                        <p:cTn id="43" dur="500" fill="hold"/>
                                        <p:tgtEl>
                                          <p:spTgt spid="850954"/>
                                        </p:tgtEl>
                                        <p:attrNameLst>
                                          <p:attrName>ppt_x</p:attrName>
                                        </p:attrNameLst>
                                      </p:cBhvr>
                                      <p:tavLst>
                                        <p:tav tm="0">
                                          <p:val>
                                            <p:strVal val="#ppt_x"/>
                                          </p:val>
                                        </p:tav>
                                        <p:tav tm="100000">
                                          <p:val>
                                            <p:strVal val="#ppt_x"/>
                                          </p:val>
                                        </p:tav>
                                      </p:tavLst>
                                    </p:anim>
                                    <p:anim calcmode="lin" valueType="num">
                                      <p:cBhvr additive="base">
                                        <p:cTn id="44" dur="500" fill="hold"/>
                                        <p:tgtEl>
                                          <p:spTgt spid="85095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50957"/>
                                        </p:tgtEl>
                                        <p:attrNameLst>
                                          <p:attrName>style.visibility</p:attrName>
                                        </p:attrNameLst>
                                      </p:cBhvr>
                                      <p:to>
                                        <p:strVal val="visible"/>
                                      </p:to>
                                    </p:set>
                                    <p:anim calcmode="lin" valueType="num">
                                      <p:cBhvr additive="base">
                                        <p:cTn id="47" dur="500" fill="hold"/>
                                        <p:tgtEl>
                                          <p:spTgt spid="850957"/>
                                        </p:tgtEl>
                                        <p:attrNameLst>
                                          <p:attrName>ppt_x</p:attrName>
                                        </p:attrNameLst>
                                      </p:cBhvr>
                                      <p:tavLst>
                                        <p:tav tm="0">
                                          <p:val>
                                            <p:strVal val="#ppt_x"/>
                                          </p:val>
                                        </p:tav>
                                        <p:tav tm="100000">
                                          <p:val>
                                            <p:strVal val="#ppt_x"/>
                                          </p:val>
                                        </p:tav>
                                      </p:tavLst>
                                    </p:anim>
                                    <p:anim calcmode="lin" valueType="num">
                                      <p:cBhvr additive="base">
                                        <p:cTn id="48" dur="500" fill="hold"/>
                                        <p:tgtEl>
                                          <p:spTgt spid="850957"/>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50955"/>
                                        </p:tgtEl>
                                        <p:attrNameLst>
                                          <p:attrName>style.visibility</p:attrName>
                                        </p:attrNameLst>
                                      </p:cBhvr>
                                      <p:to>
                                        <p:strVal val="visible"/>
                                      </p:to>
                                    </p:set>
                                    <p:anim calcmode="lin" valueType="num">
                                      <p:cBhvr additive="base">
                                        <p:cTn id="53" dur="500" fill="hold"/>
                                        <p:tgtEl>
                                          <p:spTgt spid="850955"/>
                                        </p:tgtEl>
                                        <p:attrNameLst>
                                          <p:attrName>ppt_x</p:attrName>
                                        </p:attrNameLst>
                                      </p:cBhvr>
                                      <p:tavLst>
                                        <p:tav tm="0">
                                          <p:val>
                                            <p:strVal val="#ppt_x"/>
                                          </p:val>
                                        </p:tav>
                                        <p:tav tm="100000">
                                          <p:val>
                                            <p:strVal val="#ppt_x"/>
                                          </p:val>
                                        </p:tav>
                                      </p:tavLst>
                                    </p:anim>
                                    <p:anim calcmode="lin" valueType="num">
                                      <p:cBhvr additive="base">
                                        <p:cTn id="54" dur="500" fill="hold"/>
                                        <p:tgtEl>
                                          <p:spTgt spid="85095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50959"/>
                                        </p:tgtEl>
                                        <p:attrNameLst>
                                          <p:attrName>style.visibility</p:attrName>
                                        </p:attrNameLst>
                                      </p:cBhvr>
                                      <p:to>
                                        <p:strVal val="visible"/>
                                      </p:to>
                                    </p:set>
                                    <p:anim calcmode="lin" valueType="num">
                                      <p:cBhvr additive="base">
                                        <p:cTn id="57" dur="500" fill="hold"/>
                                        <p:tgtEl>
                                          <p:spTgt spid="850959"/>
                                        </p:tgtEl>
                                        <p:attrNameLst>
                                          <p:attrName>ppt_x</p:attrName>
                                        </p:attrNameLst>
                                      </p:cBhvr>
                                      <p:tavLst>
                                        <p:tav tm="0">
                                          <p:val>
                                            <p:strVal val="#ppt_x"/>
                                          </p:val>
                                        </p:tav>
                                        <p:tav tm="100000">
                                          <p:val>
                                            <p:strVal val="#ppt_x"/>
                                          </p:val>
                                        </p:tav>
                                      </p:tavLst>
                                    </p:anim>
                                    <p:anim calcmode="lin" valueType="num">
                                      <p:cBhvr additive="base">
                                        <p:cTn id="58" dur="500" fill="hold"/>
                                        <p:tgtEl>
                                          <p:spTgt spid="85095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850958"/>
                                        </p:tgtEl>
                                        <p:attrNameLst>
                                          <p:attrName>style.visibility</p:attrName>
                                        </p:attrNameLst>
                                      </p:cBhvr>
                                      <p:to>
                                        <p:strVal val="visible"/>
                                      </p:to>
                                    </p:set>
                                    <p:anim calcmode="lin" valueType="num">
                                      <p:cBhvr additive="base">
                                        <p:cTn id="61" dur="500" fill="hold"/>
                                        <p:tgtEl>
                                          <p:spTgt spid="850958"/>
                                        </p:tgtEl>
                                        <p:attrNameLst>
                                          <p:attrName>ppt_x</p:attrName>
                                        </p:attrNameLst>
                                      </p:cBhvr>
                                      <p:tavLst>
                                        <p:tav tm="0">
                                          <p:val>
                                            <p:strVal val="#ppt_x"/>
                                          </p:val>
                                        </p:tav>
                                        <p:tav tm="100000">
                                          <p:val>
                                            <p:strVal val="#ppt_x"/>
                                          </p:val>
                                        </p:tav>
                                      </p:tavLst>
                                    </p:anim>
                                    <p:anim calcmode="lin" valueType="num">
                                      <p:cBhvr additive="base">
                                        <p:cTn id="62" dur="500" fill="hold"/>
                                        <p:tgtEl>
                                          <p:spTgt spid="850958"/>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850960"/>
                                        </p:tgtEl>
                                        <p:attrNameLst>
                                          <p:attrName>style.visibility</p:attrName>
                                        </p:attrNameLst>
                                      </p:cBhvr>
                                      <p:to>
                                        <p:strVal val="visible"/>
                                      </p:to>
                                    </p:set>
                                    <p:anim calcmode="lin" valueType="num">
                                      <p:cBhvr additive="base">
                                        <p:cTn id="67" dur="500" fill="hold"/>
                                        <p:tgtEl>
                                          <p:spTgt spid="850960"/>
                                        </p:tgtEl>
                                        <p:attrNameLst>
                                          <p:attrName>ppt_x</p:attrName>
                                        </p:attrNameLst>
                                      </p:cBhvr>
                                      <p:tavLst>
                                        <p:tav tm="0">
                                          <p:val>
                                            <p:strVal val="#ppt_x"/>
                                          </p:val>
                                        </p:tav>
                                        <p:tav tm="100000">
                                          <p:val>
                                            <p:strVal val="#ppt_x"/>
                                          </p:val>
                                        </p:tav>
                                      </p:tavLst>
                                    </p:anim>
                                    <p:anim calcmode="lin" valueType="num">
                                      <p:cBhvr additive="base">
                                        <p:cTn id="68" dur="500" fill="hold"/>
                                        <p:tgtEl>
                                          <p:spTgt spid="85096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850961"/>
                                        </p:tgtEl>
                                        <p:attrNameLst>
                                          <p:attrName>style.visibility</p:attrName>
                                        </p:attrNameLst>
                                      </p:cBhvr>
                                      <p:to>
                                        <p:strVal val="visible"/>
                                      </p:to>
                                    </p:set>
                                    <p:anim calcmode="lin" valueType="num">
                                      <p:cBhvr additive="base">
                                        <p:cTn id="71" dur="500" fill="hold"/>
                                        <p:tgtEl>
                                          <p:spTgt spid="850961"/>
                                        </p:tgtEl>
                                        <p:attrNameLst>
                                          <p:attrName>ppt_x</p:attrName>
                                        </p:attrNameLst>
                                      </p:cBhvr>
                                      <p:tavLst>
                                        <p:tav tm="0">
                                          <p:val>
                                            <p:strVal val="#ppt_x"/>
                                          </p:val>
                                        </p:tav>
                                        <p:tav tm="100000">
                                          <p:val>
                                            <p:strVal val="#ppt_x"/>
                                          </p:val>
                                        </p:tav>
                                      </p:tavLst>
                                    </p:anim>
                                    <p:anim calcmode="lin" valueType="num">
                                      <p:cBhvr additive="base">
                                        <p:cTn id="72" dur="500" fill="hold"/>
                                        <p:tgtEl>
                                          <p:spTgt spid="850961"/>
                                        </p:tgtEl>
                                        <p:attrNameLst>
                                          <p:attrName>ppt_y</p:attrName>
                                        </p:attrNameLst>
                                      </p:cBhvr>
                                      <p:tavLst>
                                        <p:tav tm="0">
                                          <p:val>
                                            <p:strVal val="1+#ppt_h/2"/>
                                          </p:val>
                                        </p:tav>
                                        <p:tav tm="100000">
                                          <p:val>
                                            <p:strVal val="#ppt_y"/>
                                          </p:val>
                                        </p:tav>
                                      </p:tavLst>
                                    </p:anim>
                                  </p:childTnLst>
                                </p:cTn>
                              </p:par>
                              <p:par>
                                <p:cTn id="73" presetID="3" presetClass="entr" presetSubtype="10" fill="hold" grpId="0" nodeType="withEffect">
                                  <p:stCondLst>
                                    <p:cond delay="0"/>
                                  </p:stCondLst>
                                  <p:childTnLst>
                                    <p:set>
                                      <p:cBhvr>
                                        <p:cTn id="74" dur="1" fill="hold">
                                          <p:stCondLst>
                                            <p:cond delay="0"/>
                                          </p:stCondLst>
                                        </p:cTn>
                                        <p:tgtEl>
                                          <p:spTgt spid="850962"/>
                                        </p:tgtEl>
                                        <p:attrNameLst>
                                          <p:attrName>style.visibility</p:attrName>
                                        </p:attrNameLst>
                                      </p:cBhvr>
                                      <p:to>
                                        <p:strVal val="visible"/>
                                      </p:to>
                                    </p:set>
                                    <p:animEffect transition="in" filter="blinds(horizontal)">
                                      <p:cBhvr>
                                        <p:cTn id="75" dur="500"/>
                                        <p:tgtEl>
                                          <p:spTgt spid="85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8" grpId="0" animBg="1"/>
      <p:bldP spid="850949" grpId="0" animBg="1"/>
      <p:bldP spid="850950" grpId="0" animBg="1"/>
      <p:bldP spid="850951" grpId="0"/>
      <p:bldP spid="850952" grpId="0"/>
      <p:bldP spid="850953" grpId="0"/>
      <p:bldP spid="850954" grpId="0"/>
      <p:bldP spid="850955" grpId="0"/>
      <p:bldP spid="850956" grpId="0" animBg="1"/>
      <p:bldP spid="850957" grpId="0" animBg="1"/>
      <p:bldP spid="850958" grpId="0" animBg="1"/>
      <p:bldP spid="850959" grpId="0" animBg="1"/>
      <p:bldP spid="850960" grpId="0" animBg="1"/>
      <p:bldP spid="850961" grpId="0"/>
      <p:bldP spid="85096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87524" y="1196752"/>
            <a:ext cx="7200900" cy="4940300"/>
          </a:xfrm>
        </p:spPr>
      </p:pic>
      <p:sp>
        <p:nvSpPr>
          <p:cNvPr id="30724" name="Rectangle 3"/>
          <p:cNvSpPr>
            <a:spLocks noGrp="1" noChangeArrowheads="1"/>
          </p:cNvSpPr>
          <p:nvPr>
            <p:ph type="title"/>
          </p:nvPr>
        </p:nvSpPr>
        <p:spPr/>
        <p:txBody>
          <a:bodyPr/>
          <a:lstStyle/>
          <a:p>
            <a:pPr eaLnBrk="1" hangingPunct="1"/>
            <a:r>
              <a:rPr lang="fr-BE" altLang="fr-FR" dirty="0" smtClean="0"/>
              <a:t>Election des </a:t>
            </a:r>
            <a:r>
              <a:rPr lang="fr-BE" altLang="fr-FR" dirty="0" err="1" smtClean="0"/>
              <a:t>root</a:t>
            </a:r>
            <a:r>
              <a:rPr lang="fr-BE" altLang="fr-FR" dirty="0" smtClean="0"/>
              <a:t> ports</a:t>
            </a:r>
          </a:p>
        </p:txBody>
      </p:sp>
      <p:sp>
        <p:nvSpPr>
          <p:cNvPr id="852996" name="Text Box 4"/>
          <p:cNvSpPr txBox="1">
            <a:spLocks noChangeArrowheads="1"/>
          </p:cNvSpPr>
          <p:nvPr/>
        </p:nvSpPr>
        <p:spPr bwMode="auto">
          <a:xfrm>
            <a:off x="2076524" y="2177827"/>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a:t>Port 1</a:t>
            </a:r>
          </a:p>
        </p:txBody>
      </p:sp>
      <p:sp>
        <p:nvSpPr>
          <p:cNvPr id="852997" name="Text Box 5"/>
          <p:cNvSpPr txBox="1">
            <a:spLocks noChangeArrowheads="1"/>
          </p:cNvSpPr>
          <p:nvPr/>
        </p:nvSpPr>
        <p:spPr bwMode="auto">
          <a:xfrm>
            <a:off x="4872111" y="2177827"/>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a:t>Port 1</a:t>
            </a:r>
          </a:p>
        </p:txBody>
      </p:sp>
      <p:sp>
        <p:nvSpPr>
          <p:cNvPr id="852998" name="Text Box 6"/>
          <p:cNvSpPr txBox="1">
            <a:spLocks noChangeArrowheads="1"/>
          </p:cNvSpPr>
          <p:nvPr/>
        </p:nvSpPr>
        <p:spPr bwMode="auto">
          <a:xfrm>
            <a:off x="2509911" y="5009927"/>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a:t>Port 1</a:t>
            </a:r>
          </a:p>
        </p:txBody>
      </p:sp>
      <p:sp>
        <p:nvSpPr>
          <p:cNvPr id="852999" name="Text Box 7"/>
          <p:cNvSpPr txBox="1">
            <a:spLocks noChangeArrowheads="1"/>
          </p:cNvSpPr>
          <p:nvPr/>
        </p:nvSpPr>
        <p:spPr bwMode="auto">
          <a:xfrm>
            <a:off x="5557911" y="2723927"/>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a:t>Port 2</a:t>
            </a:r>
          </a:p>
        </p:txBody>
      </p:sp>
      <p:sp>
        <p:nvSpPr>
          <p:cNvPr id="853000" name="Text Box 8"/>
          <p:cNvSpPr txBox="1">
            <a:spLocks noChangeArrowheads="1"/>
          </p:cNvSpPr>
          <p:nvPr/>
        </p:nvSpPr>
        <p:spPr bwMode="auto">
          <a:xfrm>
            <a:off x="985911" y="2723927"/>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a:t>Port 2</a:t>
            </a:r>
          </a:p>
        </p:txBody>
      </p:sp>
      <p:sp>
        <p:nvSpPr>
          <p:cNvPr id="853001" name="Text Box 9"/>
          <p:cNvSpPr txBox="1">
            <a:spLocks noChangeArrowheads="1"/>
          </p:cNvSpPr>
          <p:nvPr/>
        </p:nvSpPr>
        <p:spPr bwMode="auto">
          <a:xfrm>
            <a:off x="4033911" y="5054377"/>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a:t>Port 2</a:t>
            </a:r>
          </a:p>
        </p:txBody>
      </p:sp>
      <p:sp>
        <p:nvSpPr>
          <p:cNvPr id="853002" name="Text Box 10"/>
          <p:cNvSpPr txBox="1">
            <a:spLocks noChangeArrowheads="1"/>
          </p:cNvSpPr>
          <p:nvPr/>
        </p:nvSpPr>
        <p:spPr bwMode="auto">
          <a:xfrm>
            <a:off x="4795911" y="1888902"/>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rgbClr val="FF0000"/>
                </a:solidFill>
              </a:rPr>
              <a:t>Root port (RP)</a:t>
            </a:r>
          </a:p>
        </p:txBody>
      </p:sp>
      <p:sp>
        <p:nvSpPr>
          <p:cNvPr id="853003" name="Text Box 11"/>
          <p:cNvSpPr txBox="1">
            <a:spLocks noChangeArrowheads="1"/>
          </p:cNvSpPr>
          <p:nvPr/>
        </p:nvSpPr>
        <p:spPr bwMode="auto">
          <a:xfrm>
            <a:off x="2433711" y="5238527"/>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rgbClr val="FF0000"/>
                </a:solidFill>
              </a:rPr>
              <a:t>(RP)</a:t>
            </a:r>
          </a:p>
        </p:txBody>
      </p:sp>
      <p:sp>
        <p:nvSpPr>
          <p:cNvPr id="1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76</a:t>
            </a:fld>
            <a:endParaRPr lang="fr-BE" dirty="0"/>
          </a:p>
        </p:txBody>
      </p:sp>
    </p:spTree>
    <p:extLst>
      <p:ext uri="{BB962C8B-B14F-4D97-AF65-F5344CB8AC3E}">
        <p14:creationId xmlns:p14="http://schemas.microsoft.com/office/powerpoint/2010/main" val="4061082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2996"/>
                                        </p:tgtEl>
                                        <p:attrNameLst>
                                          <p:attrName>style.visibility</p:attrName>
                                        </p:attrNameLst>
                                      </p:cBhvr>
                                      <p:to>
                                        <p:strVal val="visible"/>
                                      </p:to>
                                    </p:set>
                                    <p:anim calcmode="lin" valueType="num">
                                      <p:cBhvr additive="base">
                                        <p:cTn id="7" dur="500" fill="hold"/>
                                        <p:tgtEl>
                                          <p:spTgt spid="852996"/>
                                        </p:tgtEl>
                                        <p:attrNameLst>
                                          <p:attrName>ppt_x</p:attrName>
                                        </p:attrNameLst>
                                      </p:cBhvr>
                                      <p:tavLst>
                                        <p:tav tm="0">
                                          <p:val>
                                            <p:strVal val="#ppt_x"/>
                                          </p:val>
                                        </p:tav>
                                        <p:tav tm="100000">
                                          <p:val>
                                            <p:strVal val="#ppt_x"/>
                                          </p:val>
                                        </p:tav>
                                      </p:tavLst>
                                    </p:anim>
                                    <p:anim calcmode="lin" valueType="num">
                                      <p:cBhvr additive="base">
                                        <p:cTn id="8" dur="500" fill="hold"/>
                                        <p:tgtEl>
                                          <p:spTgt spid="85299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52997">
                                            <p:txEl>
                                              <p:pRg st="0" end="0"/>
                                            </p:txEl>
                                          </p:spTgt>
                                        </p:tgtEl>
                                        <p:attrNameLst>
                                          <p:attrName>style.visibility</p:attrName>
                                        </p:attrNameLst>
                                      </p:cBhvr>
                                      <p:to>
                                        <p:strVal val="visible"/>
                                      </p:to>
                                    </p:set>
                                    <p:anim calcmode="lin" valueType="num">
                                      <p:cBhvr additive="base">
                                        <p:cTn id="11" dur="500" fill="hold"/>
                                        <p:tgtEl>
                                          <p:spTgt spid="85299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529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52999"/>
                                        </p:tgtEl>
                                        <p:attrNameLst>
                                          <p:attrName>style.visibility</p:attrName>
                                        </p:attrNameLst>
                                      </p:cBhvr>
                                      <p:to>
                                        <p:strVal val="visible"/>
                                      </p:to>
                                    </p:set>
                                    <p:anim calcmode="lin" valueType="num">
                                      <p:cBhvr additive="base">
                                        <p:cTn id="17" dur="500" fill="hold"/>
                                        <p:tgtEl>
                                          <p:spTgt spid="852999"/>
                                        </p:tgtEl>
                                        <p:attrNameLst>
                                          <p:attrName>ppt_x</p:attrName>
                                        </p:attrNameLst>
                                      </p:cBhvr>
                                      <p:tavLst>
                                        <p:tav tm="0">
                                          <p:val>
                                            <p:strVal val="#ppt_x"/>
                                          </p:val>
                                        </p:tav>
                                        <p:tav tm="100000">
                                          <p:val>
                                            <p:strVal val="#ppt_x"/>
                                          </p:val>
                                        </p:tav>
                                      </p:tavLst>
                                    </p:anim>
                                    <p:anim calcmode="lin" valueType="num">
                                      <p:cBhvr additive="base">
                                        <p:cTn id="18" dur="500" fill="hold"/>
                                        <p:tgtEl>
                                          <p:spTgt spid="85299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53001"/>
                                        </p:tgtEl>
                                        <p:attrNameLst>
                                          <p:attrName>style.visibility</p:attrName>
                                        </p:attrNameLst>
                                      </p:cBhvr>
                                      <p:to>
                                        <p:strVal val="visible"/>
                                      </p:to>
                                    </p:set>
                                    <p:anim calcmode="lin" valueType="num">
                                      <p:cBhvr additive="base">
                                        <p:cTn id="21" dur="500" fill="hold"/>
                                        <p:tgtEl>
                                          <p:spTgt spid="853001"/>
                                        </p:tgtEl>
                                        <p:attrNameLst>
                                          <p:attrName>ppt_x</p:attrName>
                                        </p:attrNameLst>
                                      </p:cBhvr>
                                      <p:tavLst>
                                        <p:tav tm="0">
                                          <p:val>
                                            <p:strVal val="#ppt_x"/>
                                          </p:val>
                                        </p:tav>
                                        <p:tav tm="100000">
                                          <p:val>
                                            <p:strVal val="#ppt_x"/>
                                          </p:val>
                                        </p:tav>
                                      </p:tavLst>
                                    </p:anim>
                                    <p:anim calcmode="lin" valueType="num">
                                      <p:cBhvr additive="base">
                                        <p:cTn id="22" dur="500" fill="hold"/>
                                        <p:tgtEl>
                                          <p:spTgt spid="853001"/>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52998"/>
                                        </p:tgtEl>
                                        <p:attrNameLst>
                                          <p:attrName>style.visibility</p:attrName>
                                        </p:attrNameLst>
                                      </p:cBhvr>
                                      <p:to>
                                        <p:strVal val="visible"/>
                                      </p:to>
                                    </p:set>
                                    <p:anim calcmode="lin" valueType="num">
                                      <p:cBhvr additive="base">
                                        <p:cTn id="27" dur="500" fill="hold"/>
                                        <p:tgtEl>
                                          <p:spTgt spid="852998"/>
                                        </p:tgtEl>
                                        <p:attrNameLst>
                                          <p:attrName>ppt_x</p:attrName>
                                        </p:attrNameLst>
                                      </p:cBhvr>
                                      <p:tavLst>
                                        <p:tav tm="0">
                                          <p:val>
                                            <p:strVal val="#ppt_x"/>
                                          </p:val>
                                        </p:tav>
                                        <p:tav tm="100000">
                                          <p:val>
                                            <p:strVal val="#ppt_x"/>
                                          </p:val>
                                        </p:tav>
                                      </p:tavLst>
                                    </p:anim>
                                    <p:anim calcmode="lin" valueType="num">
                                      <p:cBhvr additive="base">
                                        <p:cTn id="28" dur="500" fill="hold"/>
                                        <p:tgtEl>
                                          <p:spTgt spid="85299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53000"/>
                                        </p:tgtEl>
                                        <p:attrNameLst>
                                          <p:attrName>style.visibility</p:attrName>
                                        </p:attrNameLst>
                                      </p:cBhvr>
                                      <p:to>
                                        <p:strVal val="visible"/>
                                      </p:to>
                                    </p:set>
                                    <p:anim calcmode="lin" valueType="num">
                                      <p:cBhvr additive="base">
                                        <p:cTn id="31" dur="500" fill="hold"/>
                                        <p:tgtEl>
                                          <p:spTgt spid="853000"/>
                                        </p:tgtEl>
                                        <p:attrNameLst>
                                          <p:attrName>ppt_x</p:attrName>
                                        </p:attrNameLst>
                                      </p:cBhvr>
                                      <p:tavLst>
                                        <p:tav tm="0">
                                          <p:val>
                                            <p:strVal val="#ppt_x"/>
                                          </p:val>
                                        </p:tav>
                                        <p:tav tm="100000">
                                          <p:val>
                                            <p:strVal val="#ppt_x"/>
                                          </p:val>
                                        </p:tav>
                                      </p:tavLst>
                                    </p:anim>
                                    <p:anim calcmode="lin" valueType="num">
                                      <p:cBhvr additive="base">
                                        <p:cTn id="32" dur="500" fill="hold"/>
                                        <p:tgtEl>
                                          <p:spTgt spid="85300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mph" presetSubtype="2" fill="hold" nodeType="clickEffect">
                                  <p:stCondLst>
                                    <p:cond delay="0"/>
                                  </p:stCondLst>
                                  <p:childTnLst>
                                    <p:animClr clrSpc="rgb" dir="cw">
                                      <p:cBhvr override="childStyle">
                                        <p:cTn id="36" dur="2000" fill="hold"/>
                                        <p:tgtEl>
                                          <p:spTgt spid="852997">
                                            <p:txEl>
                                              <p:pRg st="0" end="0"/>
                                            </p:txEl>
                                          </p:spTgt>
                                        </p:tgtEl>
                                        <p:attrNameLst>
                                          <p:attrName>style.color</p:attrName>
                                        </p:attrNameLst>
                                      </p:cBhvr>
                                      <p:to>
                                        <a:srgbClr val="FF0000"/>
                                      </p:to>
                                    </p:animClr>
                                  </p:childTnLst>
                                </p:cTn>
                              </p:par>
                            </p:childTnLst>
                          </p:cTn>
                        </p:par>
                        <p:par>
                          <p:cTn id="37" fill="hold" nodeType="afterGroup">
                            <p:stCondLst>
                              <p:cond delay="2000"/>
                            </p:stCondLst>
                            <p:childTnLst>
                              <p:par>
                                <p:cTn id="38" presetID="2" presetClass="entr" presetSubtype="4" fill="hold" grpId="0" nodeType="afterEffect">
                                  <p:stCondLst>
                                    <p:cond delay="0"/>
                                  </p:stCondLst>
                                  <p:childTnLst>
                                    <p:set>
                                      <p:cBhvr>
                                        <p:cTn id="39" dur="1" fill="hold">
                                          <p:stCondLst>
                                            <p:cond delay="0"/>
                                          </p:stCondLst>
                                        </p:cTn>
                                        <p:tgtEl>
                                          <p:spTgt spid="853002"/>
                                        </p:tgtEl>
                                        <p:attrNameLst>
                                          <p:attrName>style.visibility</p:attrName>
                                        </p:attrNameLst>
                                      </p:cBhvr>
                                      <p:to>
                                        <p:strVal val="visible"/>
                                      </p:to>
                                    </p:set>
                                    <p:anim calcmode="lin" valueType="num">
                                      <p:cBhvr additive="base">
                                        <p:cTn id="40" dur="500" fill="hold"/>
                                        <p:tgtEl>
                                          <p:spTgt spid="853002"/>
                                        </p:tgtEl>
                                        <p:attrNameLst>
                                          <p:attrName>ppt_x</p:attrName>
                                        </p:attrNameLst>
                                      </p:cBhvr>
                                      <p:tavLst>
                                        <p:tav tm="0">
                                          <p:val>
                                            <p:strVal val="#ppt_x"/>
                                          </p:val>
                                        </p:tav>
                                        <p:tav tm="100000">
                                          <p:val>
                                            <p:strVal val="#ppt_x"/>
                                          </p:val>
                                        </p:tav>
                                      </p:tavLst>
                                    </p:anim>
                                    <p:anim calcmode="lin" valueType="num">
                                      <p:cBhvr additive="base">
                                        <p:cTn id="41" dur="500" fill="hold"/>
                                        <p:tgtEl>
                                          <p:spTgt spid="853002"/>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mph" presetSubtype="2" fill="hold" grpId="1" nodeType="clickEffect">
                                  <p:stCondLst>
                                    <p:cond delay="0"/>
                                  </p:stCondLst>
                                  <p:childTnLst>
                                    <p:animClr clrSpc="rgb" dir="cw">
                                      <p:cBhvr override="childStyle">
                                        <p:cTn id="45" dur="2000" fill="hold"/>
                                        <p:tgtEl>
                                          <p:spTgt spid="852998"/>
                                        </p:tgtEl>
                                        <p:attrNameLst>
                                          <p:attrName>style.color</p:attrName>
                                        </p:attrNameLst>
                                      </p:cBhvr>
                                      <p:to>
                                        <a:srgbClr val="FF0000"/>
                                      </p:to>
                                    </p:animClr>
                                  </p:childTnLst>
                                </p:cTn>
                              </p:par>
                            </p:childTnLst>
                          </p:cTn>
                        </p:par>
                        <p:par>
                          <p:cTn id="46" fill="hold" nodeType="afterGroup">
                            <p:stCondLst>
                              <p:cond delay="2000"/>
                            </p:stCondLst>
                            <p:childTnLst>
                              <p:par>
                                <p:cTn id="47" presetID="2" presetClass="entr" presetSubtype="4" fill="hold" grpId="0" nodeType="afterEffect">
                                  <p:stCondLst>
                                    <p:cond delay="0"/>
                                  </p:stCondLst>
                                  <p:childTnLst>
                                    <p:set>
                                      <p:cBhvr>
                                        <p:cTn id="48" dur="1" fill="hold">
                                          <p:stCondLst>
                                            <p:cond delay="0"/>
                                          </p:stCondLst>
                                        </p:cTn>
                                        <p:tgtEl>
                                          <p:spTgt spid="853003"/>
                                        </p:tgtEl>
                                        <p:attrNameLst>
                                          <p:attrName>style.visibility</p:attrName>
                                        </p:attrNameLst>
                                      </p:cBhvr>
                                      <p:to>
                                        <p:strVal val="visible"/>
                                      </p:to>
                                    </p:set>
                                    <p:anim calcmode="lin" valueType="num">
                                      <p:cBhvr additive="base">
                                        <p:cTn id="49" dur="500" fill="hold"/>
                                        <p:tgtEl>
                                          <p:spTgt spid="853003"/>
                                        </p:tgtEl>
                                        <p:attrNameLst>
                                          <p:attrName>ppt_x</p:attrName>
                                        </p:attrNameLst>
                                      </p:cBhvr>
                                      <p:tavLst>
                                        <p:tav tm="0">
                                          <p:val>
                                            <p:strVal val="#ppt_x"/>
                                          </p:val>
                                        </p:tav>
                                        <p:tav tm="100000">
                                          <p:val>
                                            <p:strVal val="#ppt_x"/>
                                          </p:val>
                                        </p:tav>
                                      </p:tavLst>
                                    </p:anim>
                                    <p:anim calcmode="lin" valueType="num">
                                      <p:cBhvr additive="base">
                                        <p:cTn id="50" dur="500" fill="hold"/>
                                        <p:tgtEl>
                                          <p:spTgt spid="8530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6" grpId="0"/>
      <p:bldP spid="852997" grpId="0" build="allAtOnce"/>
      <p:bldP spid="852998" grpId="0"/>
      <p:bldP spid="852998" grpId="1"/>
      <p:bldP spid="852999" grpId="0"/>
      <p:bldP spid="853000" grpId="0"/>
      <p:bldP spid="853001" grpId="0"/>
      <p:bldP spid="853002" grpId="0"/>
      <p:bldP spid="85300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20080" y="1400965"/>
            <a:ext cx="7100685" cy="4785494"/>
          </a:xfrm>
        </p:spPr>
      </p:pic>
      <p:sp>
        <p:nvSpPr>
          <p:cNvPr id="31748" name="Rectangle 3"/>
          <p:cNvSpPr>
            <a:spLocks noGrp="1" noChangeArrowheads="1"/>
          </p:cNvSpPr>
          <p:nvPr>
            <p:ph type="title"/>
          </p:nvPr>
        </p:nvSpPr>
        <p:spPr/>
        <p:txBody>
          <a:bodyPr>
            <a:normAutofit/>
          </a:bodyPr>
          <a:lstStyle/>
          <a:p>
            <a:pPr eaLnBrk="1" hangingPunct="1"/>
            <a:r>
              <a:rPr lang="fr-BE" altLang="fr-FR" dirty="0"/>
              <a:t>Election des « </a:t>
            </a:r>
            <a:r>
              <a:rPr lang="fr-BE" altLang="fr-FR" dirty="0" err="1"/>
              <a:t>designated</a:t>
            </a:r>
            <a:r>
              <a:rPr lang="fr-BE" altLang="fr-FR" dirty="0"/>
              <a:t> ports »</a:t>
            </a:r>
          </a:p>
        </p:txBody>
      </p:sp>
      <p:sp>
        <p:nvSpPr>
          <p:cNvPr id="855044" name="Text Box 4"/>
          <p:cNvSpPr txBox="1">
            <a:spLocks noChangeArrowheads="1"/>
          </p:cNvSpPr>
          <p:nvPr/>
        </p:nvSpPr>
        <p:spPr bwMode="auto">
          <a:xfrm>
            <a:off x="1933600" y="233226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dirty="0"/>
              <a:t>Port 1</a:t>
            </a:r>
          </a:p>
        </p:txBody>
      </p:sp>
      <p:sp>
        <p:nvSpPr>
          <p:cNvPr id="31750" name="Text Box 5"/>
          <p:cNvSpPr txBox="1">
            <a:spLocks noChangeArrowheads="1"/>
          </p:cNvSpPr>
          <p:nvPr/>
        </p:nvSpPr>
        <p:spPr bwMode="auto">
          <a:xfrm>
            <a:off x="4788024" y="233226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dirty="0"/>
              <a:t>Port 1</a:t>
            </a:r>
          </a:p>
        </p:txBody>
      </p:sp>
      <p:sp>
        <p:nvSpPr>
          <p:cNvPr id="31751" name="Text Box 6"/>
          <p:cNvSpPr txBox="1">
            <a:spLocks noChangeArrowheads="1"/>
          </p:cNvSpPr>
          <p:nvPr/>
        </p:nvSpPr>
        <p:spPr bwMode="auto">
          <a:xfrm>
            <a:off x="2555776" y="499926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dirty="0"/>
              <a:t>Port 1</a:t>
            </a:r>
          </a:p>
        </p:txBody>
      </p:sp>
      <p:sp>
        <p:nvSpPr>
          <p:cNvPr id="31752" name="Text Box 7"/>
          <p:cNvSpPr txBox="1">
            <a:spLocks noChangeArrowheads="1"/>
          </p:cNvSpPr>
          <p:nvPr/>
        </p:nvSpPr>
        <p:spPr bwMode="auto">
          <a:xfrm>
            <a:off x="5692080" y="2804418"/>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dirty="0"/>
              <a:t>Port 2</a:t>
            </a:r>
          </a:p>
        </p:txBody>
      </p:sp>
      <p:sp>
        <p:nvSpPr>
          <p:cNvPr id="855048" name="Text Box 8"/>
          <p:cNvSpPr txBox="1">
            <a:spLocks noChangeArrowheads="1"/>
          </p:cNvSpPr>
          <p:nvPr/>
        </p:nvSpPr>
        <p:spPr bwMode="auto">
          <a:xfrm>
            <a:off x="1120080" y="2804418"/>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dirty="0"/>
              <a:t>Port 2</a:t>
            </a:r>
          </a:p>
        </p:txBody>
      </p:sp>
      <p:sp>
        <p:nvSpPr>
          <p:cNvPr id="855049" name="Text Box 9"/>
          <p:cNvSpPr txBox="1">
            <a:spLocks noChangeArrowheads="1"/>
          </p:cNvSpPr>
          <p:nvPr/>
        </p:nvSpPr>
        <p:spPr bwMode="auto">
          <a:xfrm>
            <a:off x="4067944" y="5043711"/>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dirty="0"/>
              <a:t>Port 2</a:t>
            </a:r>
          </a:p>
        </p:txBody>
      </p:sp>
      <p:sp>
        <p:nvSpPr>
          <p:cNvPr id="31755" name="Text Box 10"/>
          <p:cNvSpPr txBox="1">
            <a:spLocks noChangeArrowheads="1"/>
          </p:cNvSpPr>
          <p:nvPr/>
        </p:nvSpPr>
        <p:spPr bwMode="auto">
          <a:xfrm>
            <a:off x="4788024" y="2041749"/>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dirty="0"/>
              <a:t>(RP)</a:t>
            </a:r>
          </a:p>
        </p:txBody>
      </p:sp>
      <p:sp>
        <p:nvSpPr>
          <p:cNvPr id="31756" name="Text Box 11"/>
          <p:cNvSpPr txBox="1">
            <a:spLocks noChangeArrowheads="1"/>
          </p:cNvSpPr>
          <p:nvPr/>
        </p:nvSpPr>
        <p:spPr bwMode="auto">
          <a:xfrm>
            <a:off x="2644080" y="5227861"/>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dirty="0"/>
              <a:t>(RP)</a:t>
            </a:r>
          </a:p>
        </p:txBody>
      </p:sp>
      <p:sp>
        <p:nvSpPr>
          <p:cNvPr id="855052" name="Text Box 12"/>
          <p:cNvSpPr txBox="1">
            <a:spLocks noChangeArrowheads="1"/>
          </p:cNvSpPr>
          <p:nvPr/>
        </p:nvSpPr>
        <p:spPr bwMode="auto">
          <a:xfrm>
            <a:off x="3101280" y="2630239"/>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dirty="0"/>
              <a:t>Segment 1</a:t>
            </a:r>
          </a:p>
        </p:txBody>
      </p:sp>
      <p:sp>
        <p:nvSpPr>
          <p:cNvPr id="855053" name="Text Box 13"/>
          <p:cNvSpPr txBox="1">
            <a:spLocks noChangeArrowheads="1"/>
          </p:cNvSpPr>
          <p:nvPr/>
        </p:nvSpPr>
        <p:spPr bwMode="auto">
          <a:xfrm>
            <a:off x="891480" y="3932461"/>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t>Segment 2</a:t>
            </a:r>
          </a:p>
        </p:txBody>
      </p:sp>
      <p:sp>
        <p:nvSpPr>
          <p:cNvPr id="855054" name="Text Box 14"/>
          <p:cNvSpPr txBox="1">
            <a:spLocks noChangeArrowheads="1"/>
          </p:cNvSpPr>
          <p:nvPr/>
        </p:nvSpPr>
        <p:spPr bwMode="auto">
          <a:xfrm>
            <a:off x="5169419" y="393246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dirty="0"/>
              <a:t>Segment 3</a:t>
            </a:r>
          </a:p>
        </p:txBody>
      </p:sp>
      <p:sp>
        <p:nvSpPr>
          <p:cNvPr id="855055" name="Text Box 15"/>
          <p:cNvSpPr txBox="1">
            <a:spLocks noChangeArrowheads="1"/>
          </p:cNvSpPr>
          <p:nvPr/>
        </p:nvSpPr>
        <p:spPr bwMode="auto">
          <a:xfrm>
            <a:off x="1882080" y="2027461"/>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rgbClr val="FF0000"/>
                </a:solidFill>
              </a:rPr>
              <a:t>Designated port (DP)</a:t>
            </a:r>
          </a:p>
        </p:txBody>
      </p:sp>
      <p:sp>
        <p:nvSpPr>
          <p:cNvPr id="855056" name="Text Box 16"/>
          <p:cNvSpPr txBox="1">
            <a:spLocks noChangeArrowheads="1"/>
          </p:cNvSpPr>
          <p:nvPr/>
        </p:nvSpPr>
        <p:spPr bwMode="auto">
          <a:xfrm>
            <a:off x="954804" y="3041979"/>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dirty="0">
                <a:solidFill>
                  <a:srgbClr val="FF0000"/>
                </a:solidFill>
              </a:rPr>
              <a:t>(DP)</a:t>
            </a:r>
          </a:p>
        </p:txBody>
      </p:sp>
      <p:sp>
        <p:nvSpPr>
          <p:cNvPr id="855057" name="Text Box 17"/>
          <p:cNvSpPr txBox="1">
            <a:spLocks noChangeArrowheads="1"/>
          </p:cNvSpPr>
          <p:nvPr/>
        </p:nvSpPr>
        <p:spPr bwMode="auto">
          <a:xfrm>
            <a:off x="6758880" y="4923061"/>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rgbClr val="FF0000"/>
                </a:solidFill>
              </a:rPr>
              <a:t>Coût identique</a:t>
            </a:r>
          </a:p>
        </p:txBody>
      </p:sp>
      <p:sp>
        <p:nvSpPr>
          <p:cNvPr id="855058" name="Text Box 18"/>
          <p:cNvSpPr txBox="1">
            <a:spLocks noChangeArrowheads="1"/>
          </p:cNvSpPr>
          <p:nvPr/>
        </p:nvSpPr>
        <p:spPr bwMode="auto">
          <a:xfrm>
            <a:off x="7216080" y="5608861"/>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800">
                <a:solidFill>
                  <a:srgbClr val="FF0000"/>
                </a:solidFill>
              </a:rPr>
              <a:t>Choix lié à l’ID</a:t>
            </a:r>
          </a:p>
        </p:txBody>
      </p:sp>
      <p:sp>
        <p:nvSpPr>
          <p:cNvPr id="855059" name="Line 19"/>
          <p:cNvSpPr>
            <a:spLocks noChangeShapeType="1"/>
          </p:cNvSpPr>
          <p:nvPr/>
        </p:nvSpPr>
        <p:spPr bwMode="auto">
          <a:xfrm flipH="1" flipV="1">
            <a:off x="6377880" y="3140967"/>
            <a:ext cx="1143000" cy="178209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55060" name="Line 20"/>
          <p:cNvSpPr>
            <a:spLocks noChangeShapeType="1"/>
          </p:cNvSpPr>
          <p:nvPr/>
        </p:nvSpPr>
        <p:spPr bwMode="auto">
          <a:xfrm flipH="1">
            <a:off x="4930080" y="5151661"/>
            <a:ext cx="18288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55061" name="Oval 21"/>
          <p:cNvSpPr>
            <a:spLocks noChangeArrowheads="1"/>
          </p:cNvSpPr>
          <p:nvPr/>
        </p:nvSpPr>
        <p:spPr bwMode="auto">
          <a:xfrm>
            <a:off x="5040984" y="5608861"/>
            <a:ext cx="914400" cy="457200"/>
          </a:xfrm>
          <a:prstGeom prst="ellipse">
            <a:avLst/>
          </a:prstGeom>
          <a:solidFill>
            <a:schemeClr val="bg1">
              <a:alpha val="0"/>
            </a:schemeClr>
          </a:solidFill>
          <a:ln w="31750">
            <a:solidFill>
              <a:srgbClr val="FF0000"/>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55062" name="Oval 22"/>
          <p:cNvSpPr>
            <a:spLocks noChangeArrowheads="1"/>
          </p:cNvSpPr>
          <p:nvPr/>
        </p:nvSpPr>
        <p:spPr bwMode="auto">
          <a:xfrm>
            <a:off x="7063680" y="1389059"/>
            <a:ext cx="914400" cy="457200"/>
          </a:xfrm>
          <a:prstGeom prst="ellipse">
            <a:avLst/>
          </a:prstGeom>
          <a:solidFill>
            <a:schemeClr val="bg1">
              <a:alpha val="0"/>
            </a:schemeClr>
          </a:solidFill>
          <a:ln w="31750">
            <a:solidFill>
              <a:srgbClr val="FF0000"/>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55063" name="Line 23"/>
          <p:cNvSpPr>
            <a:spLocks noChangeShapeType="1"/>
          </p:cNvSpPr>
          <p:nvPr/>
        </p:nvSpPr>
        <p:spPr bwMode="auto">
          <a:xfrm flipH="1">
            <a:off x="6073080" y="5792217"/>
            <a:ext cx="1143000" cy="418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55064" name="Line 24"/>
          <p:cNvSpPr>
            <a:spLocks noChangeShapeType="1"/>
          </p:cNvSpPr>
          <p:nvPr/>
        </p:nvSpPr>
        <p:spPr bwMode="auto">
          <a:xfrm flipH="1" flipV="1">
            <a:off x="7825680" y="2041749"/>
            <a:ext cx="609600" cy="34909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55065" name="Text Box 25"/>
          <p:cNvSpPr txBox="1">
            <a:spLocks noChangeArrowheads="1"/>
          </p:cNvSpPr>
          <p:nvPr/>
        </p:nvSpPr>
        <p:spPr bwMode="auto">
          <a:xfrm>
            <a:off x="4168080" y="5227861"/>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rgbClr val="FF0000"/>
                </a:solidFill>
              </a:rPr>
              <a:t>(DP)</a:t>
            </a:r>
          </a:p>
        </p:txBody>
      </p:sp>
      <p:sp>
        <p:nvSpPr>
          <p:cNvPr id="2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77</a:t>
            </a:fld>
            <a:endParaRPr lang="fr-BE" dirty="0"/>
          </a:p>
        </p:txBody>
      </p:sp>
    </p:spTree>
    <p:extLst>
      <p:ext uri="{BB962C8B-B14F-4D97-AF65-F5344CB8AC3E}">
        <p14:creationId xmlns:p14="http://schemas.microsoft.com/office/powerpoint/2010/main" val="2633481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5052"/>
                                        </p:tgtEl>
                                        <p:attrNameLst>
                                          <p:attrName>style.visibility</p:attrName>
                                        </p:attrNameLst>
                                      </p:cBhvr>
                                      <p:to>
                                        <p:strVal val="visible"/>
                                      </p:to>
                                    </p:set>
                                    <p:anim calcmode="lin" valueType="num">
                                      <p:cBhvr additive="base">
                                        <p:cTn id="7" dur="500" fill="hold"/>
                                        <p:tgtEl>
                                          <p:spTgt spid="855052"/>
                                        </p:tgtEl>
                                        <p:attrNameLst>
                                          <p:attrName>ppt_x</p:attrName>
                                        </p:attrNameLst>
                                      </p:cBhvr>
                                      <p:tavLst>
                                        <p:tav tm="0">
                                          <p:val>
                                            <p:strVal val="#ppt_x"/>
                                          </p:val>
                                        </p:tav>
                                        <p:tav tm="100000">
                                          <p:val>
                                            <p:strVal val="#ppt_x"/>
                                          </p:val>
                                        </p:tav>
                                      </p:tavLst>
                                    </p:anim>
                                    <p:anim calcmode="lin" valueType="num">
                                      <p:cBhvr additive="base">
                                        <p:cTn id="8" dur="500" fill="hold"/>
                                        <p:tgtEl>
                                          <p:spTgt spid="85505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55053"/>
                                        </p:tgtEl>
                                        <p:attrNameLst>
                                          <p:attrName>style.visibility</p:attrName>
                                        </p:attrNameLst>
                                      </p:cBhvr>
                                      <p:to>
                                        <p:strVal val="visible"/>
                                      </p:to>
                                    </p:set>
                                    <p:anim calcmode="lin" valueType="num">
                                      <p:cBhvr additive="base">
                                        <p:cTn id="12" dur="500" fill="hold"/>
                                        <p:tgtEl>
                                          <p:spTgt spid="855053"/>
                                        </p:tgtEl>
                                        <p:attrNameLst>
                                          <p:attrName>ppt_x</p:attrName>
                                        </p:attrNameLst>
                                      </p:cBhvr>
                                      <p:tavLst>
                                        <p:tav tm="0">
                                          <p:val>
                                            <p:strVal val="#ppt_x"/>
                                          </p:val>
                                        </p:tav>
                                        <p:tav tm="100000">
                                          <p:val>
                                            <p:strVal val="#ppt_x"/>
                                          </p:val>
                                        </p:tav>
                                      </p:tavLst>
                                    </p:anim>
                                    <p:anim calcmode="lin" valueType="num">
                                      <p:cBhvr additive="base">
                                        <p:cTn id="13" dur="500" fill="hold"/>
                                        <p:tgtEl>
                                          <p:spTgt spid="855053"/>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55054"/>
                                        </p:tgtEl>
                                        <p:attrNameLst>
                                          <p:attrName>style.visibility</p:attrName>
                                        </p:attrNameLst>
                                      </p:cBhvr>
                                      <p:to>
                                        <p:strVal val="visible"/>
                                      </p:to>
                                    </p:set>
                                    <p:anim calcmode="lin" valueType="num">
                                      <p:cBhvr additive="base">
                                        <p:cTn id="17" dur="500" fill="hold"/>
                                        <p:tgtEl>
                                          <p:spTgt spid="855054"/>
                                        </p:tgtEl>
                                        <p:attrNameLst>
                                          <p:attrName>ppt_x</p:attrName>
                                        </p:attrNameLst>
                                      </p:cBhvr>
                                      <p:tavLst>
                                        <p:tav tm="0">
                                          <p:val>
                                            <p:strVal val="#ppt_x"/>
                                          </p:val>
                                        </p:tav>
                                        <p:tav tm="100000">
                                          <p:val>
                                            <p:strVal val="#ppt_x"/>
                                          </p:val>
                                        </p:tav>
                                      </p:tavLst>
                                    </p:anim>
                                    <p:anim calcmode="lin" valueType="num">
                                      <p:cBhvr additive="base">
                                        <p:cTn id="18" dur="500" fill="hold"/>
                                        <p:tgtEl>
                                          <p:spTgt spid="85505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mph" presetSubtype="2" fill="hold" grpId="0" nodeType="clickEffect">
                                  <p:stCondLst>
                                    <p:cond delay="0"/>
                                  </p:stCondLst>
                                  <p:childTnLst>
                                    <p:animClr clrSpc="rgb" dir="cw">
                                      <p:cBhvr override="childStyle">
                                        <p:cTn id="22" dur="2000" fill="hold"/>
                                        <p:tgtEl>
                                          <p:spTgt spid="855044"/>
                                        </p:tgtEl>
                                        <p:attrNameLst>
                                          <p:attrName>style.color</p:attrName>
                                        </p:attrNameLst>
                                      </p:cBhvr>
                                      <p:to>
                                        <a:srgbClr val="FF0000"/>
                                      </p:to>
                                    </p:animClr>
                                  </p:childTnLst>
                                </p:cTn>
                              </p:par>
                            </p:childTnLst>
                          </p:cTn>
                        </p:par>
                        <p:par>
                          <p:cTn id="23" fill="hold" nodeType="afterGroup">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55055"/>
                                        </p:tgtEl>
                                        <p:attrNameLst>
                                          <p:attrName>style.visibility</p:attrName>
                                        </p:attrNameLst>
                                      </p:cBhvr>
                                      <p:to>
                                        <p:strVal val="visible"/>
                                      </p:to>
                                    </p:set>
                                    <p:anim calcmode="lin" valueType="num">
                                      <p:cBhvr additive="base">
                                        <p:cTn id="26" dur="500" fill="hold"/>
                                        <p:tgtEl>
                                          <p:spTgt spid="855055"/>
                                        </p:tgtEl>
                                        <p:attrNameLst>
                                          <p:attrName>ppt_x</p:attrName>
                                        </p:attrNameLst>
                                      </p:cBhvr>
                                      <p:tavLst>
                                        <p:tav tm="0">
                                          <p:val>
                                            <p:strVal val="#ppt_x"/>
                                          </p:val>
                                        </p:tav>
                                        <p:tav tm="100000">
                                          <p:val>
                                            <p:strVal val="#ppt_x"/>
                                          </p:val>
                                        </p:tav>
                                      </p:tavLst>
                                    </p:anim>
                                    <p:anim calcmode="lin" valueType="num">
                                      <p:cBhvr additive="base">
                                        <p:cTn id="27" dur="500" fill="hold"/>
                                        <p:tgtEl>
                                          <p:spTgt spid="855055"/>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mph" presetSubtype="2" fill="hold" grpId="0" nodeType="clickEffect">
                                  <p:stCondLst>
                                    <p:cond delay="0"/>
                                  </p:stCondLst>
                                  <p:childTnLst>
                                    <p:animClr clrSpc="rgb" dir="cw">
                                      <p:cBhvr override="childStyle">
                                        <p:cTn id="31" dur="2000" fill="hold"/>
                                        <p:tgtEl>
                                          <p:spTgt spid="855048"/>
                                        </p:tgtEl>
                                        <p:attrNameLst>
                                          <p:attrName>style.color</p:attrName>
                                        </p:attrNameLst>
                                      </p:cBhvr>
                                      <p:to>
                                        <a:srgbClr val="FF0000"/>
                                      </p:to>
                                    </p:animClr>
                                  </p:childTnLst>
                                </p:cTn>
                              </p:par>
                            </p:childTnLst>
                          </p:cTn>
                        </p:par>
                        <p:par>
                          <p:cTn id="32" fill="hold" nodeType="afterGroup">
                            <p:stCondLst>
                              <p:cond delay="2000"/>
                            </p:stCondLst>
                            <p:childTnLst>
                              <p:par>
                                <p:cTn id="33" presetID="2" presetClass="entr" presetSubtype="4" fill="hold" grpId="0" nodeType="afterEffect">
                                  <p:stCondLst>
                                    <p:cond delay="0"/>
                                  </p:stCondLst>
                                  <p:childTnLst>
                                    <p:set>
                                      <p:cBhvr>
                                        <p:cTn id="34" dur="1" fill="hold">
                                          <p:stCondLst>
                                            <p:cond delay="0"/>
                                          </p:stCondLst>
                                        </p:cTn>
                                        <p:tgtEl>
                                          <p:spTgt spid="855056"/>
                                        </p:tgtEl>
                                        <p:attrNameLst>
                                          <p:attrName>style.visibility</p:attrName>
                                        </p:attrNameLst>
                                      </p:cBhvr>
                                      <p:to>
                                        <p:strVal val="visible"/>
                                      </p:to>
                                    </p:set>
                                    <p:anim calcmode="lin" valueType="num">
                                      <p:cBhvr additive="base">
                                        <p:cTn id="35" dur="500" fill="hold"/>
                                        <p:tgtEl>
                                          <p:spTgt spid="855056"/>
                                        </p:tgtEl>
                                        <p:attrNameLst>
                                          <p:attrName>ppt_x</p:attrName>
                                        </p:attrNameLst>
                                      </p:cBhvr>
                                      <p:tavLst>
                                        <p:tav tm="0">
                                          <p:val>
                                            <p:strVal val="#ppt_x"/>
                                          </p:val>
                                        </p:tav>
                                        <p:tav tm="100000">
                                          <p:val>
                                            <p:strVal val="#ppt_x"/>
                                          </p:val>
                                        </p:tav>
                                      </p:tavLst>
                                    </p:anim>
                                    <p:anim calcmode="lin" valueType="num">
                                      <p:cBhvr additive="base">
                                        <p:cTn id="36" dur="500" fill="hold"/>
                                        <p:tgtEl>
                                          <p:spTgt spid="855056"/>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55059"/>
                                        </p:tgtEl>
                                        <p:attrNameLst>
                                          <p:attrName>style.visibility</p:attrName>
                                        </p:attrNameLst>
                                      </p:cBhvr>
                                      <p:to>
                                        <p:strVal val="visible"/>
                                      </p:to>
                                    </p:set>
                                    <p:anim calcmode="lin" valueType="num">
                                      <p:cBhvr additive="base">
                                        <p:cTn id="41" dur="500" fill="hold"/>
                                        <p:tgtEl>
                                          <p:spTgt spid="855059"/>
                                        </p:tgtEl>
                                        <p:attrNameLst>
                                          <p:attrName>ppt_x</p:attrName>
                                        </p:attrNameLst>
                                      </p:cBhvr>
                                      <p:tavLst>
                                        <p:tav tm="0">
                                          <p:val>
                                            <p:strVal val="#ppt_x"/>
                                          </p:val>
                                        </p:tav>
                                        <p:tav tm="100000">
                                          <p:val>
                                            <p:strVal val="#ppt_x"/>
                                          </p:val>
                                        </p:tav>
                                      </p:tavLst>
                                    </p:anim>
                                    <p:anim calcmode="lin" valueType="num">
                                      <p:cBhvr additive="base">
                                        <p:cTn id="42" dur="500" fill="hold"/>
                                        <p:tgtEl>
                                          <p:spTgt spid="85505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855059"/>
                                        </p:tgtEl>
                                        <p:attrNameLst>
                                          <p:attrName>style.visibility</p:attrName>
                                        </p:attrNameLst>
                                      </p:cBhvr>
                                      <p:to>
                                        <p:strVal val="hidden"/>
                                      </p:to>
                                    </p:set>
                                  </p:subTnLst>
                                </p:cTn>
                              </p:par>
                              <p:par>
                                <p:cTn id="43" presetID="2" presetClass="entr" presetSubtype="4" fill="hold" grpId="0" nodeType="withEffect">
                                  <p:stCondLst>
                                    <p:cond delay="0"/>
                                  </p:stCondLst>
                                  <p:childTnLst>
                                    <p:set>
                                      <p:cBhvr>
                                        <p:cTn id="44" dur="1" fill="hold">
                                          <p:stCondLst>
                                            <p:cond delay="0"/>
                                          </p:stCondLst>
                                        </p:cTn>
                                        <p:tgtEl>
                                          <p:spTgt spid="855060"/>
                                        </p:tgtEl>
                                        <p:attrNameLst>
                                          <p:attrName>style.visibility</p:attrName>
                                        </p:attrNameLst>
                                      </p:cBhvr>
                                      <p:to>
                                        <p:strVal val="visible"/>
                                      </p:to>
                                    </p:set>
                                    <p:anim calcmode="lin" valueType="num">
                                      <p:cBhvr additive="base">
                                        <p:cTn id="45" dur="500" fill="hold"/>
                                        <p:tgtEl>
                                          <p:spTgt spid="855060"/>
                                        </p:tgtEl>
                                        <p:attrNameLst>
                                          <p:attrName>ppt_x</p:attrName>
                                        </p:attrNameLst>
                                      </p:cBhvr>
                                      <p:tavLst>
                                        <p:tav tm="0">
                                          <p:val>
                                            <p:strVal val="#ppt_x"/>
                                          </p:val>
                                        </p:tav>
                                        <p:tav tm="100000">
                                          <p:val>
                                            <p:strVal val="#ppt_x"/>
                                          </p:val>
                                        </p:tav>
                                      </p:tavLst>
                                    </p:anim>
                                    <p:anim calcmode="lin" valueType="num">
                                      <p:cBhvr additive="base">
                                        <p:cTn id="46" dur="500" fill="hold"/>
                                        <p:tgtEl>
                                          <p:spTgt spid="85506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855060"/>
                                        </p:tgtEl>
                                        <p:attrNameLst>
                                          <p:attrName>style.visibility</p:attrName>
                                        </p:attrNameLst>
                                      </p:cBhvr>
                                      <p:to>
                                        <p:strVal val="hidden"/>
                                      </p:to>
                                    </p:set>
                                  </p:subTnLst>
                                </p:cTn>
                              </p:par>
                              <p:par>
                                <p:cTn id="47" presetID="2" presetClass="entr" presetSubtype="4" fill="hold" grpId="0" nodeType="withEffect">
                                  <p:stCondLst>
                                    <p:cond delay="0"/>
                                  </p:stCondLst>
                                  <p:childTnLst>
                                    <p:set>
                                      <p:cBhvr>
                                        <p:cTn id="48" dur="1" fill="hold">
                                          <p:stCondLst>
                                            <p:cond delay="0"/>
                                          </p:stCondLst>
                                        </p:cTn>
                                        <p:tgtEl>
                                          <p:spTgt spid="855057"/>
                                        </p:tgtEl>
                                        <p:attrNameLst>
                                          <p:attrName>style.visibility</p:attrName>
                                        </p:attrNameLst>
                                      </p:cBhvr>
                                      <p:to>
                                        <p:strVal val="visible"/>
                                      </p:to>
                                    </p:set>
                                    <p:anim calcmode="lin" valueType="num">
                                      <p:cBhvr additive="base">
                                        <p:cTn id="49" dur="500" fill="hold"/>
                                        <p:tgtEl>
                                          <p:spTgt spid="855057"/>
                                        </p:tgtEl>
                                        <p:attrNameLst>
                                          <p:attrName>ppt_x</p:attrName>
                                        </p:attrNameLst>
                                      </p:cBhvr>
                                      <p:tavLst>
                                        <p:tav tm="0">
                                          <p:val>
                                            <p:strVal val="#ppt_x"/>
                                          </p:val>
                                        </p:tav>
                                        <p:tav tm="100000">
                                          <p:val>
                                            <p:strVal val="#ppt_x"/>
                                          </p:val>
                                        </p:tav>
                                      </p:tavLst>
                                    </p:anim>
                                    <p:anim calcmode="lin" valueType="num">
                                      <p:cBhvr additive="base">
                                        <p:cTn id="50" dur="500" fill="hold"/>
                                        <p:tgtEl>
                                          <p:spTgt spid="85505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855057"/>
                                        </p:tgtEl>
                                        <p:attrNameLst>
                                          <p:attrName>style.visibility</p:attrName>
                                        </p:attrNameLst>
                                      </p:cBhvr>
                                      <p:to>
                                        <p:strVal val="hidden"/>
                                      </p:to>
                                    </p:set>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55058"/>
                                        </p:tgtEl>
                                        <p:attrNameLst>
                                          <p:attrName>style.visibility</p:attrName>
                                        </p:attrNameLst>
                                      </p:cBhvr>
                                      <p:to>
                                        <p:strVal val="visible"/>
                                      </p:to>
                                    </p:set>
                                    <p:anim calcmode="lin" valueType="num">
                                      <p:cBhvr additive="base">
                                        <p:cTn id="55" dur="500" fill="hold"/>
                                        <p:tgtEl>
                                          <p:spTgt spid="855058"/>
                                        </p:tgtEl>
                                        <p:attrNameLst>
                                          <p:attrName>ppt_x</p:attrName>
                                        </p:attrNameLst>
                                      </p:cBhvr>
                                      <p:tavLst>
                                        <p:tav tm="0">
                                          <p:val>
                                            <p:strVal val="#ppt_x"/>
                                          </p:val>
                                        </p:tav>
                                        <p:tav tm="100000">
                                          <p:val>
                                            <p:strVal val="#ppt_x"/>
                                          </p:val>
                                        </p:tav>
                                      </p:tavLst>
                                    </p:anim>
                                    <p:anim calcmode="lin" valueType="num">
                                      <p:cBhvr additive="base">
                                        <p:cTn id="56" dur="500" fill="hold"/>
                                        <p:tgtEl>
                                          <p:spTgt spid="85505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855063"/>
                                        </p:tgtEl>
                                        <p:attrNameLst>
                                          <p:attrName>style.visibility</p:attrName>
                                        </p:attrNameLst>
                                      </p:cBhvr>
                                      <p:to>
                                        <p:strVal val="visible"/>
                                      </p:to>
                                    </p:set>
                                    <p:anim calcmode="lin" valueType="num">
                                      <p:cBhvr additive="base">
                                        <p:cTn id="59" dur="500" fill="hold"/>
                                        <p:tgtEl>
                                          <p:spTgt spid="855063"/>
                                        </p:tgtEl>
                                        <p:attrNameLst>
                                          <p:attrName>ppt_x</p:attrName>
                                        </p:attrNameLst>
                                      </p:cBhvr>
                                      <p:tavLst>
                                        <p:tav tm="0">
                                          <p:val>
                                            <p:strVal val="#ppt_x"/>
                                          </p:val>
                                        </p:tav>
                                        <p:tav tm="100000">
                                          <p:val>
                                            <p:strVal val="#ppt_x"/>
                                          </p:val>
                                        </p:tav>
                                      </p:tavLst>
                                    </p:anim>
                                    <p:anim calcmode="lin" valueType="num">
                                      <p:cBhvr additive="base">
                                        <p:cTn id="60" dur="500" fill="hold"/>
                                        <p:tgtEl>
                                          <p:spTgt spid="85506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55061"/>
                                        </p:tgtEl>
                                        <p:attrNameLst>
                                          <p:attrName>style.visibility</p:attrName>
                                        </p:attrNameLst>
                                      </p:cBhvr>
                                      <p:to>
                                        <p:strVal val="visible"/>
                                      </p:to>
                                    </p:set>
                                    <p:anim calcmode="lin" valueType="num">
                                      <p:cBhvr additive="base">
                                        <p:cTn id="63" dur="500" fill="hold"/>
                                        <p:tgtEl>
                                          <p:spTgt spid="855061"/>
                                        </p:tgtEl>
                                        <p:attrNameLst>
                                          <p:attrName>ppt_x</p:attrName>
                                        </p:attrNameLst>
                                      </p:cBhvr>
                                      <p:tavLst>
                                        <p:tav tm="0">
                                          <p:val>
                                            <p:strVal val="#ppt_x"/>
                                          </p:val>
                                        </p:tav>
                                        <p:tav tm="100000">
                                          <p:val>
                                            <p:strVal val="#ppt_x"/>
                                          </p:val>
                                        </p:tav>
                                      </p:tavLst>
                                    </p:anim>
                                    <p:anim calcmode="lin" valueType="num">
                                      <p:cBhvr additive="base">
                                        <p:cTn id="64" dur="500" fill="hold"/>
                                        <p:tgtEl>
                                          <p:spTgt spid="85506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55062"/>
                                        </p:tgtEl>
                                        <p:attrNameLst>
                                          <p:attrName>style.visibility</p:attrName>
                                        </p:attrNameLst>
                                      </p:cBhvr>
                                      <p:to>
                                        <p:strVal val="visible"/>
                                      </p:to>
                                    </p:set>
                                    <p:anim calcmode="lin" valueType="num">
                                      <p:cBhvr additive="base">
                                        <p:cTn id="67" dur="500" fill="hold"/>
                                        <p:tgtEl>
                                          <p:spTgt spid="855062"/>
                                        </p:tgtEl>
                                        <p:attrNameLst>
                                          <p:attrName>ppt_x</p:attrName>
                                        </p:attrNameLst>
                                      </p:cBhvr>
                                      <p:tavLst>
                                        <p:tav tm="0">
                                          <p:val>
                                            <p:strVal val="#ppt_x"/>
                                          </p:val>
                                        </p:tav>
                                        <p:tav tm="100000">
                                          <p:val>
                                            <p:strVal val="#ppt_x"/>
                                          </p:val>
                                        </p:tav>
                                      </p:tavLst>
                                    </p:anim>
                                    <p:anim calcmode="lin" valueType="num">
                                      <p:cBhvr additive="base">
                                        <p:cTn id="68" dur="500" fill="hold"/>
                                        <p:tgtEl>
                                          <p:spTgt spid="85506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855064"/>
                                        </p:tgtEl>
                                        <p:attrNameLst>
                                          <p:attrName>style.visibility</p:attrName>
                                        </p:attrNameLst>
                                      </p:cBhvr>
                                      <p:to>
                                        <p:strVal val="visible"/>
                                      </p:to>
                                    </p:set>
                                    <p:anim calcmode="lin" valueType="num">
                                      <p:cBhvr additive="base">
                                        <p:cTn id="71" dur="500" fill="hold"/>
                                        <p:tgtEl>
                                          <p:spTgt spid="855064"/>
                                        </p:tgtEl>
                                        <p:attrNameLst>
                                          <p:attrName>ppt_x</p:attrName>
                                        </p:attrNameLst>
                                      </p:cBhvr>
                                      <p:tavLst>
                                        <p:tav tm="0">
                                          <p:val>
                                            <p:strVal val="#ppt_x"/>
                                          </p:val>
                                        </p:tav>
                                        <p:tav tm="100000">
                                          <p:val>
                                            <p:strVal val="#ppt_x"/>
                                          </p:val>
                                        </p:tav>
                                      </p:tavLst>
                                    </p:anim>
                                    <p:anim calcmode="lin" valueType="num">
                                      <p:cBhvr additive="base">
                                        <p:cTn id="72" dur="500" fill="hold"/>
                                        <p:tgtEl>
                                          <p:spTgt spid="855064"/>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mph" presetSubtype="2" fill="hold" grpId="0" nodeType="clickEffect">
                                  <p:stCondLst>
                                    <p:cond delay="0"/>
                                  </p:stCondLst>
                                  <p:childTnLst>
                                    <p:animClr clrSpc="rgb" dir="cw">
                                      <p:cBhvr override="childStyle">
                                        <p:cTn id="76" dur="2000" fill="hold"/>
                                        <p:tgtEl>
                                          <p:spTgt spid="855049"/>
                                        </p:tgtEl>
                                        <p:attrNameLst>
                                          <p:attrName>style.color</p:attrName>
                                        </p:attrNameLst>
                                      </p:cBhvr>
                                      <p:to>
                                        <a:srgbClr val="FF0000"/>
                                      </p:to>
                                    </p:animClr>
                                  </p:childTnLst>
                                </p:cTn>
                              </p:par>
                            </p:childTnLst>
                          </p:cTn>
                        </p:par>
                        <p:par>
                          <p:cTn id="77" fill="hold" nodeType="afterGroup">
                            <p:stCondLst>
                              <p:cond delay="2000"/>
                            </p:stCondLst>
                            <p:childTnLst>
                              <p:par>
                                <p:cTn id="78" presetID="2" presetClass="entr" presetSubtype="4" fill="hold" grpId="0" nodeType="afterEffect">
                                  <p:stCondLst>
                                    <p:cond delay="0"/>
                                  </p:stCondLst>
                                  <p:childTnLst>
                                    <p:set>
                                      <p:cBhvr>
                                        <p:cTn id="79" dur="1" fill="hold">
                                          <p:stCondLst>
                                            <p:cond delay="0"/>
                                          </p:stCondLst>
                                        </p:cTn>
                                        <p:tgtEl>
                                          <p:spTgt spid="855065"/>
                                        </p:tgtEl>
                                        <p:attrNameLst>
                                          <p:attrName>style.visibility</p:attrName>
                                        </p:attrNameLst>
                                      </p:cBhvr>
                                      <p:to>
                                        <p:strVal val="visible"/>
                                      </p:to>
                                    </p:set>
                                    <p:anim calcmode="lin" valueType="num">
                                      <p:cBhvr additive="base">
                                        <p:cTn id="80" dur="500" fill="hold"/>
                                        <p:tgtEl>
                                          <p:spTgt spid="855065"/>
                                        </p:tgtEl>
                                        <p:attrNameLst>
                                          <p:attrName>ppt_x</p:attrName>
                                        </p:attrNameLst>
                                      </p:cBhvr>
                                      <p:tavLst>
                                        <p:tav tm="0">
                                          <p:val>
                                            <p:strVal val="#ppt_x"/>
                                          </p:val>
                                        </p:tav>
                                        <p:tav tm="100000">
                                          <p:val>
                                            <p:strVal val="#ppt_x"/>
                                          </p:val>
                                        </p:tav>
                                      </p:tavLst>
                                    </p:anim>
                                    <p:anim calcmode="lin" valueType="num">
                                      <p:cBhvr additive="base">
                                        <p:cTn id="81" dur="500" fill="hold"/>
                                        <p:tgtEl>
                                          <p:spTgt spid="8550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044" grpId="0"/>
      <p:bldP spid="855048" grpId="0"/>
      <p:bldP spid="855049" grpId="0"/>
      <p:bldP spid="855052" grpId="0"/>
      <p:bldP spid="855053" grpId="0"/>
      <p:bldP spid="855054" grpId="0"/>
      <p:bldP spid="855055" grpId="0"/>
      <p:bldP spid="855056" grpId="0"/>
      <p:bldP spid="855057" grpId="0"/>
      <p:bldP spid="855058" grpId="0"/>
      <p:bldP spid="855059" grpId="0" animBg="1"/>
      <p:bldP spid="855060" grpId="0" animBg="1"/>
      <p:bldP spid="855061" grpId="0" animBg="1"/>
      <p:bldP spid="855062" grpId="0" animBg="1"/>
      <p:bldP spid="855063" grpId="0" animBg="1"/>
      <p:bldP spid="855064" grpId="0" animBg="1"/>
      <p:bldP spid="85506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87450" y="1268760"/>
            <a:ext cx="7129463" cy="4805362"/>
          </a:xfrm>
        </p:spPr>
      </p:pic>
      <p:sp>
        <p:nvSpPr>
          <p:cNvPr id="32772" name="Rectangle 3"/>
          <p:cNvSpPr>
            <a:spLocks noGrp="1" noChangeArrowheads="1"/>
          </p:cNvSpPr>
          <p:nvPr>
            <p:ph type="title"/>
          </p:nvPr>
        </p:nvSpPr>
        <p:spPr/>
        <p:txBody>
          <a:bodyPr/>
          <a:lstStyle/>
          <a:p>
            <a:pPr eaLnBrk="1" hangingPunct="1"/>
            <a:r>
              <a:rPr lang="fr-BE" altLang="fr-FR" smtClean="0"/>
              <a:t>Etats des ports</a:t>
            </a:r>
          </a:p>
        </p:txBody>
      </p:sp>
      <p:sp>
        <p:nvSpPr>
          <p:cNvPr id="857092" name="Text Box 4"/>
          <p:cNvSpPr txBox="1">
            <a:spLocks noChangeArrowheads="1"/>
          </p:cNvSpPr>
          <p:nvPr/>
        </p:nvSpPr>
        <p:spPr bwMode="auto">
          <a:xfrm>
            <a:off x="1905000" y="2073622"/>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chemeClr val="folHlink"/>
                </a:solidFill>
              </a:rPr>
              <a:t>Forwarding</a:t>
            </a:r>
          </a:p>
        </p:txBody>
      </p:sp>
      <p:sp>
        <p:nvSpPr>
          <p:cNvPr id="857093" name="Text Box 5"/>
          <p:cNvSpPr txBox="1">
            <a:spLocks noChangeArrowheads="1"/>
          </p:cNvSpPr>
          <p:nvPr/>
        </p:nvSpPr>
        <p:spPr bwMode="auto">
          <a:xfrm>
            <a:off x="4191000" y="2073622"/>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chemeClr val="folHlink"/>
                </a:solidFill>
              </a:rPr>
              <a:t>Forwarding</a:t>
            </a:r>
          </a:p>
        </p:txBody>
      </p:sp>
      <p:sp>
        <p:nvSpPr>
          <p:cNvPr id="857094" name="Text Box 6"/>
          <p:cNvSpPr txBox="1">
            <a:spLocks noChangeArrowheads="1"/>
          </p:cNvSpPr>
          <p:nvPr/>
        </p:nvSpPr>
        <p:spPr bwMode="auto">
          <a:xfrm>
            <a:off x="838200" y="2607022"/>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chemeClr val="folHlink"/>
                </a:solidFill>
              </a:rPr>
              <a:t>Forwarding</a:t>
            </a:r>
          </a:p>
        </p:txBody>
      </p:sp>
      <p:sp>
        <p:nvSpPr>
          <p:cNvPr id="857095" name="Text Box 7"/>
          <p:cNvSpPr txBox="1">
            <a:spLocks noChangeArrowheads="1"/>
          </p:cNvSpPr>
          <p:nvPr/>
        </p:nvSpPr>
        <p:spPr bwMode="auto">
          <a:xfrm>
            <a:off x="4038600" y="4831110"/>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chemeClr val="folHlink"/>
                </a:solidFill>
              </a:rPr>
              <a:t>Forwarding</a:t>
            </a:r>
          </a:p>
        </p:txBody>
      </p:sp>
      <p:sp>
        <p:nvSpPr>
          <p:cNvPr id="857096" name="Text Box 8"/>
          <p:cNvSpPr txBox="1">
            <a:spLocks noChangeArrowheads="1"/>
          </p:cNvSpPr>
          <p:nvPr/>
        </p:nvSpPr>
        <p:spPr bwMode="auto">
          <a:xfrm>
            <a:off x="2057400" y="4831110"/>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chemeClr val="folHlink"/>
                </a:solidFill>
              </a:rPr>
              <a:t>Forwarding</a:t>
            </a:r>
          </a:p>
        </p:txBody>
      </p:sp>
      <p:sp>
        <p:nvSpPr>
          <p:cNvPr id="857097" name="Text Box 9"/>
          <p:cNvSpPr txBox="1">
            <a:spLocks noChangeArrowheads="1"/>
          </p:cNvSpPr>
          <p:nvPr/>
        </p:nvSpPr>
        <p:spPr bwMode="auto">
          <a:xfrm>
            <a:off x="5334000" y="2621310"/>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rgbClr val="FF0000"/>
                </a:solidFill>
              </a:rPr>
              <a:t>Blocked</a:t>
            </a:r>
          </a:p>
        </p:txBody>
      </p:sp>
      <p:sp>
        <p:nvSpPr>
          <p:cNvPr id="857098" name="Text Box 10"/>
          <p:cNvSpPr txBox="1">
            <a:spLocks noChangeArrowheads="1"/>
          </p:cNvSpPr>
          <p:nvPr/>
        </p:nvSpPr>
        <p:spPr bwMode="auto">
          <a:xfrm>
            <a:off x="5715000" y="3810000"/>
            <a:ext cx="3429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fr-BE" altLang="fr-FR" sz="1800">
                <a:solidFill>
                  <a:schemeClr val="folHlink"/>
                </a:solidFill>
              </a:rPr>
              <a:t>Les root ports et les designated ports passent en mode acheminement (forwarding)</a:t>
            </a:r>
            <a:endParaRPr lang="fr-FR" altLang="fr-FR" sz="1800">
              <a:solidFill>
                <a:schemeClr val="folHlink"/>
              </a:solidFill>
            </a:endParaRPr>
          </a:p>
        </p:txBody>
      </p:sp>
      <p:sp>
        <p:nvSpPr>
          <p:cNvPr id="857099" name="Text Box 11"/>
          <p:cNvSpPr txBox="1">
            <a:spLocks noChangeArrowheads="1"/>
          </p:cNvSpPr>
          <p:nvPr/>
        </p:nvSpPr>
        <p:spPr bwMode="auto">
          <a:xfrm>
            <a:off x="5715000" y="4588222"/>
            <a:ext cx="3124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fr-BE" altLang="fr-FR" sz="1800">
                <a:solidFill>
                  <a:srgbClr val="FF0000"/>
                </a:solidFill>
              </a:rPr>
              <a:t>Les non designated ports passent en mode blocked</a:t>
            </a:r>
            <a:endParaRPr lang="fr-FR" altLang="fr-FR" sz="1800"/>
          </a:p>
        </p:txBody>
      </p:sp>
      <p:sp>
        <p:nvSpPr>
          <p:cNvPr id="12"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3"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78</a:t>
            </a:fld>
            <a:endParaRPr lang="fr-BE" dirty="0"/>
          </a:p>
        </p:txBody>
      </p:sp>
    </p:spTree>
    <p:extLst>
      <p:ext uri="{BB962C8B-B14F-4D97-AF65-F5344CB8AC3E}">
        <p14:creationId xmlns:p14="http://schemas.microsoft.com/office/powerpoint/2010/main" val="3136750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7098"/>
                                        </p:tgtEl>
                                        <p:attrNameLst>
                                          <p:attrName>style.visibility</p:attrName>
                                        </p:attrNameLst>
                                      </p:cBhvr>
                                      <p:to>
                                        <p:strVal val="visible"/>
                                      </p:to>
                                    </p:set>
                                    <p:anim calcmode="lin" valueType="num">
                                      <p:cBhvr additive="base">
                                        <p:cTn id="7" dur="500" fill="hold"/>
                                        <p:tgtEl>
                                          <p:spTgt spid="857098"/>
                                        </p:tgtEl>
                                        <p:attrNameLst>
                                          <p:attrName>ppt_x</p:attrName>
                                        </p:attrNameLst>
                                      </p:cBhvr>
                                      <p:tavLst>
                                        <p:tav tm="0">
                                          <p:val>
                                            <p:strVal val="#ppt_x"/>
                                          </p:val>
                                        </p:tav>
                                        <p:tav tm="100000">
                                          <p:val>
                                            <p:strVal val="#ppt_x"/>
                                          </p:val>
                                        </p:tav>
                                      </p:tavLst>
                                    </p:anim>
                                    <p:anim calcmode="lin" valueType="num">
                                      <p:cBhvr additive="base">
                                        <p:cTn id="8" dur="500" fill="hold"/>
                                        <p:tgtEl>
                                          <p:spTgt spid="857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57092"/>
                                        </p:tgtEl>
                                        <p:attrNameLst>
                                          <p:attrName>style.visibility</p:attrName>
                                        </p:attrNameLst>
                                      </p:cBhvr>
                                      <p:to>
                                        <p:strVal val="visible"/>
                                      </p:to>
                                    </p:set>
                                    <p:anim calcmode="lin" valueType="num">
                                      <p:cBhvr additive="base">
                                        <p:cTn id="13" dur="500" fill="hold"/>
                                        <p:tgtEl>
                                          <p:spTgt spid="857092"/>
                                        </p:tgtEl>
                                        <p:attrNameLst>
                                          <p:attrName>ppt_x</p:attrName>
                                        </p:attrNameLst>
                                      </p:cBhvr>
                                      <p:tavLst>
                                        <p:tav tm="0">
                                          <p:val>
                                            <p:strVal val="#ppt_x"/>
                                          </p:val>
                                        </p:tav>
                                        <p:tav tm="100000">
                                          <p:val>
                                            <p:strVal val="#ppt_x"/>
                                          </p:val>
                                        </p:tav>
                                      </p:tavLst>
                                    </p:anim>
                                    <p:anim calcmode="lin" valueType="num">
                                      <p:cBhvr additive="base">
                                        <p:cTn id="14" dur="500" fill="hold"/>
                                        <p:tgtEl>
                                          <p:spTgt spid="85709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57094"/>
                                        </p:tgtEl>
                                        <p:attrNameLst>
                                          <p:attrName>style.visibility</p:attrName>
                                        </p:attrNameLst>
                                      </p:cBhvr>
                                      <p:to>
                                        <p:strVal val="visible"/>
                                      </p:to>
                                    </p:set>
                                    <p:anim calcmode="lin" valueType="num">
                                      <p:cBhvr additive="base">
                                        <p:cTn id="17" dur="500" fill="hold"/>
                                        <p:tgtEl>
                                          <p:spTgt spid="857094"/>
                                        </p:tgtEl>
                                        <p:attrNameLst>
                                          <p:attrName>ppt_x</p:attrName>
                                        </p:attrNameLst>
                                      </p:cBhvr>
                                      <p:tavLst>
                                        <p:tav tm="0">
                                          <p:val>
                                            <p:strVal val="#ppt_x"/>
                                          </p:val>
                                        </p:tav>
                                        <p:tav tm="100000">
                                          <p:val>
                                            <p:strVal val="#ppt_x"/>
                                          </p:val>
                                        </p:tav>
                                      </p:tavLst>
                                    </p:anim>
                                    <p:anim calcmode="lin" valueType="num">
                                      <p:cBhvr additive="base">
                                        <p:cTn id="18" dur="500" fill="hold"/>
                                        <p:tgtEl>
                                          <p:spTgt spid="85709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57093"/>
                                        </p:tgtEl>
                                        <p:attrNameLst>
                                          <p:attrName>style.visibility</p:attrName>
                                        </p:attrNameLst>
                                      </p:cBhvr>
                                      <p:to>
                                        <p:strVal val="visible"/>
                                      </p:to>
                                    </p:set>
                                    <p:anim calcmode="lin" valueType="num">
                                      <p:cBhvr additive="base">
                                        <p:cTn id="23" dur="500" fill="hold"/>
                                        <p:tgtEl>
                                          <p:spTgt spid="857093"/>
                                        </p:tgtEl>
                                        <p:attrNameLst>
                                          <p:attrName>ppt_x</p:attrName>
                                        </p:attrNameLst>
                                      </p:cBhvr>
                                      <p:tavLst>
                                        <p:tav tm="0">
                                          <p:val>
                                            <p:strVal val="#ppt_x"/>
                                          </p:val>
                                        </p:tav>
                                        <p:tav tm="100000">
                                          <p:val>
                                            <p:strVal val="#ppt_x"/>
                                          </p:val>
                                        </p:tav>
                                      </p:tavLst>
                                    </p:anim>
                                    <p:anim calcmode="lin" valueType="num">
                                      <p:cBhvr additive="base">
                                        <p:cTn id="24" dur="500" fill="hold"/>
                                        <p:tgtEl>
                                          <p:spTgt spid="857093"/>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57095"/>
                                        </p:tgtEl>
                                        <p:attrNameLst>
                                          <p:attrName>style.visibility</p:attrName>
                                        </p:attrNameLst>
                                      </p:cBhvr>
                                      <p:to>
                                        <p:strVal val="visible"/>
                                      </p:to>
                                    </p:set>
                                    <p:anim calcmode="lin" valueType="num">
                                      <p:cBhvr additive="base">
                                        <p:cTn id="29" dur="500" fill="hold"/>
                                        <p:tgtEl>
                                          <p:spTgt spid="857095"/>
                                        </p:tgtEl>
                                        <p:attrNameLst>
                                          <p:attrName>ppt_x</p:attrName>
                                        </p:attrNameLst>
                                      </p:cBhvr>
                                      <p:tavLst>
                                        <p:tav tm="0">
                                          <p:val>
                                            <p:strVal val="#ppt_x"/>
                                          </p:val>
                                        </p:tav>
                                        <p:tav tm="100000">
                                          <p:val>
                                            <p:strVal val="#ppt_x"/>
                                          </p:val>
                                        </p:tav>
                                      </p:tavLst>
                                    </p:anim>
                                    <p:anim calcmode="lin" valueType="num">
                                      <p:cBhvr additive="base">
                                        <p:cTn id="30" dur="500" fill="hold"/>
                                        <p:tgtEl>
                                          <p:spTgt spid="857095"/>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57096"/>
                                        </p:tgtEl>
                                        <p:attrNameLst>
                                          <p:attrName>style.visibility</p:attrName>
                                        </p:attrNameLst>
                                      </p:cBhvr>
                                      <p:to>
                                        <p:strVal val="visible"/>
                                      </p:to>
                                    </p:set>
                                    <p:anim calcmode="lin" valueType="num">
                                      <p:cBhvr additive="base">
                                        <p:cTn id="35" dur="500" fill="hold"/>
                                        <p:tgtEl>
                                          <p:spTgt spid="857096"/>
                                        </p:tgtEl>
                                        <p:attrNameLst>
                                          <p:attrName>ppt_x</p:attrName>
                                        </p:attrNameLst>
                                      </p:cBhvr>
                                      <p:tavLst>
                                        <p:tav tm="0">
                                          <p:val>
                                            <p:strVal val="#ppt_x"/>
                                          </p:val>
                                        </p:tav>
                                        <p:tav tm="100000">
                                          <p:val>
                                            <p:strVal val="#ppt_x"/>
                                          </p:val>
                                        </p:tav>
                                      </p:tavLst>
                                    </p:anim>
                                    <p:anim calcmode="lin" valueType="num">
                                      <p:cBhvr additive="base">
                                        <p:cTn id="36" dur="500" fill="hold"/>
                                        <p:tgtEl>
                                          <p:spTgt spid="857096"/>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57099"/>
                                        </p:tgtEl>
                                        <p:attrNameLst>
                                          <p:attrName>style.visibility</p:attrName>
                                        </p:attrNameLst>
                                      </p:cBhvr>
                                      <p:to>
                                        <p:strVal val="visible"/>
                                      </p:to>
                                    </p:set>
                                    <p:anim calcmode="lin" valueType="num">
                                      <p:cBhvr additive="base">
                                        <p:cTn id="41" dur="500" fill="hold"/>
                                        <p:tgtEl>
                                          <p:spTgt spid="857099"/>
                                        </p:tgtEl>
                                        <p:attrNameLst>
                                          <p:attrName>ppt_x</p:attrName>
                                        </p:attrNameLst>
                                      </p:cBhvr>
                                      <p:tavLst>
                                        <p:tav tm="0">
                                          <p:val>
                                            <p:strVal val="#ppt_x"/>
                                          </p:val>
                                        </p:tav>
                                        <p:tav tm="100000">
                                          <p:val>
                                            <p:strVal val="#ppt_x"/>
                                          </p:val>
                                        </p:tav>
                                      </p:tavLst>
                                    </p:anim>
                                    <p:anim calcmode="lin" valueType="num">
                                      <p:cBhvr additive="base">
                                        <p:cTn id="42" dur="500" fill="hold"/>
                                        <p:tgtEl>
                                          <p:spTgt spid="857099"/>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57097"/>
                                        </p:tgtEl>
                                        <p:attrNameLst>
                                          <p:attrName>style.visibility</p:attrName>
                                        </p:attrNameLst>
                                      </p:cBhvr>
                                      <p:to>
                                        <p:strVal val="visible"/>
                                      </p:to>
                                    </p:set>
                                    <p:anim calcmode="lin" valueType="num">
                                      <p:cBhvr additive="base">
                                        <p:cTn id="47" dur="500" fill="hold"/>
                                        <p:tgtEl>
                                          <p:spTgt spid="857097"/>
                                        </p:tgtEl>
                                        <p:attrNameLst>
                                          <p:attrName>ppt_x</p:attrName>
                                        </p:attrNameLst>
                                      </p:cBhvr>
                                      <p:tavLst>
                                        <p:tav tm="0">
                                          <p:val>
                                            <p:strVal val="#ppt_x"/>
                                          </p:val>
                                        </p:tav>
                                        <p:tav tm="100000">
                                          <p:val>
                                            <p:strVal val="#ppt_x"/>
                                          </p:val>
                                        </p:tav>
                                      </p:tavLst>
                                    </p:anim>
                                    <p:anim calcmode="lin" valueType="num">
                                      <p:cBhvr additive="base">
                                        <p:cTn id="48" dur="500" fill="hold"/>
                                        <p:tgtEl>
                                          <p:spTgt spid="8570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092" grpId="0"/>
      <p:bldP spid="857093" grpId="0"/>
      <p:bldP spid="857094" grpId="0"/>
      <p:bldP spid="857095" grpId="0"/>
      <p:bldP spid="857096" grpId="0"/>
      <p:bldP spid="857097" grpId="0"/>
      <p:bldP spid="857098" grpId="0"/>
      <p:bldP spid="857099" grpId="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379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67621" y="1241102"/>
            <a:ext cx="7266229" cy="4896544"/>
          </a:xfrm>
        </p:spPr>
      </p:pic>
      <p:sp>
        <p:nvSpPr>
          <p:cNvPr id="33796" name="Rectangle 3"/>
          <p:cNvSpPr>
            <a:spLocks noGrp="1" noChangeArrowheads="1"/>
          </p:cNvSpPr>
          <p:nvPr>
            <p:ph type="title"/>
          </p:nvPr>
        </p:nvSpPr>
        <p:spPr/>
        <p:txBody>
          <a:bodyPr/>
          <a:lstStyle/>
          <a:p>
            <a:pPr eaLnBrk="1" hangingPunct="1"/>
            <a:r>
              <a:rPr lang="fr-BE" altLang="fr-FR" dirty="0" smtClean="0"/>
              <a:t>Pertes des BPDU</a:t>
            </a:r>
          </a:p>
        </p:txBody>
      </p:sp>
      <p:sp>
        <p:nvSpPr>
          <p:cNvPr id="33797" name="Text Box 4"/>
          <p:cNvSpPr txBox="1">
            <a:spLocks noChangeArrowheads="1"/>
          </p:cNvSpPr>
          <p:nvPr/>
        </p:nvSpPr>
        <p:spPr bwMode="auto">
          <a:xfrm>
            <a:off x="5891336" y="1708174"/>
            <a:ext cx="3352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600">
                <a:solidFill>
                  <a:srgbClr val="FF0000"/>
                </a:solidFill>
              </a:rPr>
              <a:t>Root ID 32768.00.00.00.00.00.03</a:t>
            </a:r>
          </a:p>
        </p:txBody>
      </p:sp>
      <p:sp>
        <p:nvSpPr>
          <p:cNvPr id="859141" name="Text Box 5"/>
          <p:cNvSpPr txBox="1">
            <a:spLocks noChangeArrowheads="1"/>
          </p:cNvSpPr>
          <p:nvPr/>
        </p:nvSpPr>
        <p:spPr bwMode="auto">
          <a:xfrm>
            <a:off x="4900736" y="4603774"/>
            <a:ext cx="1600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200"/>
              <a:t>BPDU (switch C) </a:t>
            </a:r>
            <a:endParaRPr lang="fr-BE" altLang="fr-FR" sz="1200">
              <a:solidFill>
                <a:srgbClr val="FF0000"/>
              </a:solidFill>
            </a:endParaRPr>
          </a:p>
        </p:txBody>
      </p:sp>
      <p:sp>
        <p:nvSpPr>
          <p:cNvPr id="859142" name="Line 6"/>
          <p:cNvSpPr>
            <a:spLocks noChangeShapeType="1"/>
          </p:cNvSpPr>
          <p:nvPr/>
        </p:nvSpPr>
        <p:spPr bwMode="auto">
          <a:xfrm flipV="1">
            <a:off x="5662736" y="3308374"/>
            <a:ext cx="91440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59143" name="Oval 7"/>
          <p:cNvSpPr>
            <a:spLocks noChangeArrowheads="1"/>
          </p:cNvSpPr>
          <p:nvPr/>
        </p:nvSpPr>
        <p:spPr bwMode="auto">
          <a:xfrm>
            <a:off x="4900736" y="4527574"/>
            <a:ext cx="14478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33801" name="Rectangle 8"/>
          <p:cNvSpPr>
            <a:spLocks noChangeArrowheads="1"/>
          </p:cNvSpPr>
          <p:nvPr/>
        </p:nvSpPr>
        <p:spPr bwMode="auto">
          <a:xfrm>
            <a:off x="5815136" y="1784374"/>
            <a:ext cx="3581400" cy="3048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859145" name="Line 9"/>
          <p:cNvSpPr>
            <a:spLocks noChangeShapeType="1"/>
          </p:cNvSpPr>
          <p:nvPr/>
        </p:nvSpPr>
        <p:spPr bwMode="auto">
          <a:xfrm>
            <a:off x="6119936" y="3460774"/>
            <a:ext cx="152400" cy="7620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859146" name="Line 10"/>
          <p:cNvSpPr>
            <a:spLocks noChangeShapeType="1"/>
          </p:cNvSpPr>
          <p:nvPr/>
        </p:nvSpPr>
        <p:spPr bwMode="auto">
          <a:xfrm flipV="1">
            <a:off x="5815136" y="3689374"/>
            <a:ext cx="838200" cy="304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859147" name="Text Box 11"/>
          <p:cNvSpPr txBox="1">
            <a:spLocks noChangeArrowheads="1"/>
          </p:cNvSpPr>
          <p:nvPr/>
        </p:nvSpPr>
        <p:spPr bwMode="auto">
          <a:xfrm>
            <a:off x="7262936" y="3308374"/>
            <a:ext cx="2133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t>Pas de BPDU depuis Max Age Time</a:t>
            </a:r>
          </a:p>
        </p:txBody>
      </p:sp>
      <p:sp>
        <p:nvSpPr>
          <p:cNvPr id="859148" name="Text Box 12"/>
          <p:cNvSpPr txBox="1">
            <a:spLocks noChangeArrowheads="1"/>
          </p:cNvSpPr>
          <p:nvPr/>
        </p:nvSpPr>
        <p:spPr bwMode="auto">
          <a:xfrm>
            <a:off x="5967536" y="2560662"/>
            <a:ext cx="1219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rgbClr val="FF0000"/>
                </a:solidFill>
              </a:rPr>
              <a:t>Blocked</a:t>
            </a:r>
          </a:p>
        </p:txBody>
      </p:sp>
      <p:sp>
        <p:nvSpPr>
          <p:cNvPr id="33806" name="Text Box 13"/>
          <p:cNvSpPr txBox="1">
            <a:spLocks noChangeArrowheads="1"/>
          </p:cNvSpPr>
          <p:nvPr/>
        </p:nvSpPr>
        <p:spPr bwMode="auto">
          <a:xfrm>
            <a:off x="4443536" y="4984774"/>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chemeClr val="folHlink"/>
                </a:solidFill>
              </a:rPr>
              <a:t>Forwarding</a:t>
            </a:r>
          </a:p>
        </p:txBody>
      </p:sp>
      <p:sp>
        <p:nvSpPr>
          <p:cNvPr id="859150" name="Line 14"/>
          <p:cNvSpPr>
            <a:spLocks noChangeShapeType="1"/>
          </p:cNvSpPr>
          <p:nvPr/>
        </p:nvSpPr>
        <p:spPr bwMode="auto">
          <a:xfrm flipV="1">
            <a:off x="8024936" y="2774974"/>
            <a:ext cx="0" cy="533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859151" name="Line 15"/>
          <p:cNvSpPr>
            <a:spLocks noChangeShapeType="1"/>
          </p:cNvSpPr>
          <p:nvPr/>
        </p:nvSpPr>
        <p:spPr bwMode="auto">
          <a:xfrm flipH="1">
            <a:off x="7110536" y="2774974"/>
            <a:ext cx="914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59152" name="Text Box 16"/>
          <p:cNvSpPr txBox="1">
            <a:spLocks noChangeArrowheads="1"/>
          </p:cNvSpPr>
          <p:nvPr/>
        </p:nvSpPr>
        <p:spPr bwMode="auto">
          <a:xfrm>
            <a:off x="5662736" y="2546374"/>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chemeClr val="folHlink"/>
                </a:solidFill>
              </a:rPr>
              <a:t>Forwarding</a:t>
            </a:r>
          </a:p>
        </p:txBody>
      </p:sp>
      <p:sp>
        <p:nvSpPr>
          <p:cNvPr id="859153" name="Text Box 17"/>
          <p:cNvSpPr txBox="1">
            <a:spLocks noChangeArrowheads="1"/>
          </p:cNvSpPr>
          <p:nvPr/>
        </p:nvSpPr>
        <p:spPr bwMode="auto">
          <a:xfrm>
            <a:off x="2157536" y="2012974"/>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chemeClr val="folHlink"/>
                </a:solidFill>
              </a:rPr>
              <a:t>Forwarding</a:t>
            </a:r>
          </a:p>
        </p:txBody>
      </p:sp>
      <p:sp>
        <p:nvSpPr>
          <p:cNvPr id="859154" name="Text Box 18"/>
          <p:cNvSpPr txBox="1">
            <a:spLocks noChangeArrowheads="1"/>
          </p:cNvSpPr>
          <p:nvPr/>
        </p:nvSpPr>
        <p:spPr bwMode="auto">
          <a:xfrm>
            <a:off x="4672136" y="2012974"/>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chemeClr val="folHlink"/>
                </a:solidFill>
              </a:rPr>
              <a:t>Forwarding</a:t>
            </a:r>
          </a:p>
        </p:txBody>
      </p:sp>
      <p:sp>
        <p:nvSpPr>
          <p:cNvPr id="859155" name="Text Box 19"/>
          <p:cNvSpPr txBox="1">
            <a:spLocks noChangeArrowheads="1"/>
          </p:cNvSpPr>
          <p:nvPr/>
        </p:nvSpPr>
        <p:spPr bwMode="auto">
          <a:xfrm>
            <a:off x="481136" y="2698774"/>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chemeClr val="folHlink"/>
                </a:solidFill>
              </a:rPr>
              <a:t>Forwarding</a:t>
            </a:r>
          </a:p>
        </p:txBody>
      </p:sp>
      <p:sp>
        <p:nvSpPr>
          <p:cNvPr id="859156" name="Text Box 20"/>
          <p:cNvSpPr txBox="1">
            <a:spLocks noChangeArrowheads="1"/>
          </p:cNvSpPr>
          <p:nvPr/>
        </p:nvSpPr>
        <p:spPr bwMode="auto">
          <a:xfrm>
            <a:off x="2233736" y="4832374"/>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BE" altLang="fr-FR" sz="1800">
                <a:solidFill>
                  <a:schemeClr val="folHlink"/>
                </a:solidFill>
              </a:rPr>
              <a:t>Forwarding</a:t>
            </a:r>
          </a:p>
        </p:txBody>
      </p:sp>
      <p:sp>
        <p:nvSpPr>
          <p:cNvPr id="859157" name="Freeform 21"/>
          <p:cNvSpPr>
            <a:spLocks/>
          </p:cNvSpPr>
          <p:nvPr/>
        </p:nvSpPr>
        <p:spPr bwMode="auto">
          <a:xfrm>
            <a:off x="1992436" y="2457474"/>
            <a:ext cx="3746500" cy="2527300"/>
          </a:xfrm>
          <a:custGeom>
            <a:avLst/>
            <a:gdLst>
              <a:gd name="T0" fmla="*/ 2147483647 w 2360"/>
              <a:gd name="T1" fmla="*/ 2147483647 h 1592"/>
              <a:gd name="T2" fmla="*/ 2147483647 w 2360"/>
              <a:gd name="T3" fmla="*/ 2147483647 h 1592"/>
              <a:gd name="T4" fmla="*/ 2147483647 w 2360"/>
              <a:gd name="T5" fmla="*/ 2147483647 h 1592"/>
              <a:gd name="T6" fmla="*/ 2147483647 w 2360"/>
              <a:gd name="T7" fmla="*/ 2147483647 h 1592"/>
              <a:gd name="T8" fmla="*/ 2147483647 w 2360"/>
              <a:gd name="T9" fmla="*/ 2147483647 h 1592"/>
              <a:gd name="T10" fmla="*/ 2147483647 w 2360"/>
              <a:gd name="T11" fmla="*/ 2147483647 h 1592"/>
              <a:gd name="T12" fmla="*/ 0 60000 65536"/>
              <a:gd name="T13" fmla="*/ 0 60000 65536"/>
              <a:gd name="T14" fmla="*/ 0 60000 65536"/>
              <a:gd name="T15" fmla="*/ 0 60000 65536"/>
              <a:gd name="T16" fmla="*/ 0 60000 65536"/>
              <a:gd name="T17" fmla="*/ 0 60000 65536"/>
              <a:gd name="T18" fmla="*/ 0 w 2360"/>
              <a:gd name="T19" fmla="*/ 0 h 1592"/>
              <a:gd name="T20" fmla="*/ 2360 w 2360"/>
              <a:gd name="T21" fmla="*/ 1592 h 1592"/>
            </a:gdLst>
            <a:ahLst/>
            <a:cxnLst>
              <a:cxn ang="T12">
                <a:pos x="T0" y="T1"/>
              </a:cxn>
              <a:cxn ang="T13">
                <a:pos x="T2" y="T3"/>
              </a:cxn>
              <a:cxn ang="T14">
                <a:pos x="T4" y="T5"/>
              </a:cxn>
              <a:cxn ang="T15">
                <a:pos x="T6" y="T7"/>
              </a:cxn>
              <a:cxn ang="T16">
                <a:pos x="T8" y="T9"/>
              </a:cxn>
              <a:cxn ang="T17">
                <a:pos x="T10" y="T11"/>
              </a:cxn>
            </a:cxnLst>
            <a:rect l="T18" t="T19" r="T20" b="T21"/>
            <a:pathLst>
              <a:path w="2360" h="1592">
                <a:moveTo>
                  <a:pt x="728" y="968"/>
                </a:moveTo>
                <a:cubicBezTo>
                  <a:pt x="744" y="956"/>
                  <a:pt x="760" y="944"/>
                  <a:pt x="680" y="824"/>
                </a:cubicBezTo>
                <a:cubicBezTo>
                  <a:pt x="600" y="704"/>
                  <a:pt x="0" y="352"/>
                  <a:pt x="248" y="248"/>
                </a:cubicBezTo>
                <a:cubicBezTo>
                  <a:pt x="496" y="144"/>
                  <a:pt x="1976" y="0"/>
                  <a:pt x="2168" y="200"/>
                </a:cubicBezTo>
                <a:cubicBezTo>
                  <a:pt x="2360" y="400"/>
                  <a:pt x="1624" y="1304"/>
                  <a:pt x="1400" y="1448"/>
                </a:cubicBezTo>
                <a:cubicBezTo>
                  <a:pt x="1176" y="1592"/>
                  <a:pt x="920" y="1128"/>
                  <a:pt x="824" y="1064"/>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859158" name="Text Box 22"/>
          <p:cNvSpPr txBox="1">
            <a:spLocks noChangeArrowheads="1"/>
          </p:cNvSpPr>
          <p:nvPr/>
        </p:nvSpPr>
        <p:spPr bwMode="auto">
          <a:xfrm>
            <a:off x="6566024" y="4095774"/>
            <a:ext cx="2819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a:solidFill>
                  <a:srgbClr val="FF0000"/>
                </a:solidFill>
              </a:rPr>
              <a:t>Quand un port qui ne participait pas à la topologie passe à l'état d'acheminement, cela peut créer des boucles temporaires</a:t>
            </a:r>
            <a:endParaRPr lang="fr-BE" altLang="fr-FR" sz="1800">
              <a:solidFill>
                <a:srgbClr val="FF0000"/>
              </a:solidFill>
            </a:endParaRPr>
          </a:p>
        </p:txBody>
      </p:sp>
      <p:sp>
        <p:nvSpPr>
          <p:cNvPr id="23"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4"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79</a:t>
            </a:fld>
            <a:endParaRPr lang="fr-BE" dirty="0"/>
          </a:p>
        </p:txBody>
      </p:sp>
    </p:spTree>
    <p:extLst>
      <p:ext uri="{BB962C8B-B14F-4D97-AF65-F5344CB8AC3E}">
        <p14:creationId xmlns:p14="http://schemas.microsoft.com/office/powerpoint/2010/main" val="38794609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9141"/>
                                        </p:tgtEl>
                                        <p:attrNameLst>
                                          <p:attrName>style.visibility</p:attrName>
                                        </p:attrNameLst>
                                      </p:cBhvr>
                                      <p:to>
                                        <p:strVal val="visible"/>
                                      </p:to>
                                    </p:set>
                                    <p:anim calcmode="lin" valueType="num">
                                      <p:cBhvr additive="base">
                                        <p:cTn id="7" dur="500" fill="hold"/>
                                        <p:tgtEl>
                                          <p:spTgt spid="859141"/>
                                        </p:tgtEl>
                                        <p:attrNameLst>
                                          <p:attrName>ppt_x</p:attrName>
                                        </p:attrNameLst>
                                      </p:cBhvr>
                                      <p:tavLst>
                                        <p:tav tm="0">
                                          <p:val>
                                            <p:strVal val="#ppt_x"/>
                                          </p:val>
                                        </p:tav>
                                        <p:tav tm="100000">
                                          <p:val>
                                            <p:strVal val="#ppt_x"/>
                                          </p:val>
                                        </p:tav>
                                      </p:tavLst>
                                    </p:anim>
                                    <p:anim calcmode="lin" valueType="num">
                                      <p:cBhvr additive="base">
                                        <p:cTn id="8" dur="500" fill="hold"/>
                                        <p:tgtEl>
                                          <p:spTgt spid="8591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59143"/>
                                        </p:tgtEl>
                                        <p:attrNameLst>
                                          <p:attrName>style.visibility</p:attrName>
                                        </p:attrNameLst>
                                      </p:cBhvr>
                                      <p:to>
                                        <p:strVal val="visible"/>
                                      </p:to>
                                    </p:set>
                                    <p:anim calcmode="lin" valueType="num">
                                      <p:cBhvr additive="base">
                                        <p:cTn id="11" dur="500" fill="hold"/>
                                        <p:tgtEl>
                                          <p:spTgt spid="859143"/>
                                        </p:tgtEl>
                                        <p:attrNameLst>
                                          <p:attrName>ppt_x</p:attrName>
                                        </p:attrNameLst>
                                      </p:cBhvr>
                                      <p:tavLst>
                                        <p:tav tm="0">
                                          <p:val>
                                            <p:strVal val="#ppt_x"/>
                                          </p:val>
                                        </p:tav>
                                        <p:tav tm="100000">
                                          <p:val>
                                            <p:strVal val="#ppt_x"/>
                                          </p:val>
                                        </p:tav>
                                      </p:tavLst>
                                    </p:anim>
                                    <p:anim calcmode="lin" valueType="num">
                                      <p:cBhvr additive="base">
                                        <p:cTn id="12" dur="500" fill="hold"/>
                                        <p:tgtEl>
                                          <p:spTgt spid="85914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59142"/>
                                        </p:tgtEl>
                                        <p:attrNameLst>
                                          <p:attrName>style.visibility</p:attrName>
                                        </p:attrNameLst>
                                      </p:cBhvr>
                                      <p:to>
                                        <p:strVal val="visible"/>
                                      </p:to>
                                    </p:set>
                                    <p:anim calcmode="lin" valueType="num">
                                      <p:cBhvr additive="base">
                                        <p:cTn id="15" dur="500" fill="hold"/>
                                        <p:tgtEl>
                                          <p:spTgt spid="859142"/>
                                        </p:tgtEl>
                                        <p:attrNameLst>
                                          <p:attrName>ppt_x</p:attrName>
                                        </p:attrNameLst>
                                      </p:cBhvr>
                                      <p:tavLst>
                                        <p:tav tm="0">
                                          <p:val>
                                            <p:strVal val="#ppt_x"/>
                                          </p:val>
                                        </p:tav>
                                        <p:tav tm="100000">
                                          <p:val>
                                            <p:strVal val="#ppt_x"/>
                                          </p:val>
                                        </p:tav>
                                      </p:tavLst>
                                    </p:anim>
                                    <p:anim calcmode="lin" valueType="num">
                                      <p:cBhvr additive="base">
                                        <p:cTn id="16" dur="500" fill="hold"/>
                                        <p:tgtEl>
                                          <p:spTgt spid="859142"/>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59145"/>
                                        </p:tgtEl>
                                        <p:attrNameLst>
                                          <p:attrName>style.visibility</p:attrName>
                                        </p:attrNameLst>
                                      </p:cBhvr>
                                      <p:to>
                                        <p:strVal val="visible"/>
                                      </p:to>
                                    </p:set>
                                    <p:anim calcmode="lin" valueType="num">
                                      <p:cBhvr additive="base">
                                        <p:cTn id="21" dur="500" fill="hold"/>
                                        <p:tgtEl>
                                          <p:spTgt spid="859145"/>
                                        </p:tgtEl>
                                        <p:attrNameLst>
                                          <p:attrName>ppt_x</p:attrName>
                                        </p:attrNameLst>
                                      </p:cBhvr>
                                      <p:tavLst>
                                        <p:tav tm="0">
                                          <p:val>
                                            <p:strVal val="#ppt_x"/>
                                          </p:val>
                                        </p:tav>
                                        <p:tav tm="100000">
                                          <p:val>
                                            <p:strVal val="#ppt_x"/>
                                          </p:val>
                                        </p:tav>
                                      </p:tavLst>
                                    </p:anim>
                                    <p:anim calcmode="lin" valueType="num">
                                      <p:cBhvr additive="base">
                                        <p:cTn id="22" dur="500" fill="hold"/>
                                        <p:tgtEl>
                                          <p:spTgt spid="85914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59146"/>
                                        </p:tgtEl>
                                        <p:attrNameLst>
                                          <p:attrName>style.visibility</p:attrName>
                                        </p:attrNameLst>
                                      </p:cBhvr>
                                      <p:to>
                                        <p:strVal val="visible"/>
                                      </p:to>
                                    </p:set>
                                    <p:anim calcmode="lin" valueType="num">
                                      <p:cBhvr additive="base">
                                        <p:cTn id="25" dur="500" fill="hold"/>
                                        <p:tgtEl>
                                          <p:spTgt spid="859146"/>
                                        </p:tgtEl>
                                        <p:attrNameLst>
                                          <p:attrName>ppt_x</p:attrName>
                                        </p:attrNameLst>
                                      </p:cBhvr>
                                      <p:tavLst>
                                        <p:tav tm="0">
                                          <p:val>
                                            <p:strVal val="#ppt_x"/>
                                          </p:val>
                                        </p:tav>
                                        <p:tav tm="100000">
                                          <p:val>
                                            <p:strVal val="#ppt_x"/>
                                          </p:val>
                                        </p:tav>
                                      </p:tavLst>
                                    </p:anim>
                                    <p:anim calcmode="lin" valueType="num">
                                      <p:cBhvr additive="base">
                                        <p:cTn id="26" dur="500" fill="hold"/>
                                        <p:tgtEl>
                                          <p:spTgt spid="85914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59147"/>
                                        </p:tgtEl>
                                        <p:attrNameLst>
                                          <p:attrName>style.visibility</p:attrName>
                                        </p:attrNameLst>
                                      </p:cBhvr>
                                      <p:to>
                                        <p:strVal val="visible"/>
                                      </p:to>
                                    </p:set>
                                    <p:anim calcmode="lin" valueType="num">
                                      <p:cBhvr additive="base">
                                        <p:cTn id="31" dur="500" fill="hold"/>
                                        <p:tgtEl>
                                          <p:spTgt spid="859147"/>
                                        </p:tgtEl>
                                        <p:attrNameLst>
                                          <p:attrName>ppt_x</p:attrName>
                                        </p:attrNameLst>
                                      </p:cBhvr>
                                      <p:tavLst>
                                        <p:tav tm="0">
                                          <p:val>
                                            <p:strVal val="#ppt_x"/>
                                          </p:val>
                                        </p:tav>
                                        <p:tav tm="100000">
                                          <p:val>
                                            <p:strVal val="#ppt_x"/>
                                          </p:val>
                                        </p:tav>
                                      </p:tavLst>
                                    </p:anim>
                                    <p:anim calcmode="lin" valueType="num">
                                      <p:cBhvr additive="base">
                                        <p:cTn id="32" dur="500" fill="hold"/>
                                        <p:tgtEl>
                                          <p:spTgt spid="85914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59150"/>
                                        </p:tgtEl>
                                        <p:attrNameLst>
                                          <p:attrName>style.visibility</p:attrName>
                                        </p:attrNameLst>
                                      </p:cBhvr>
                                      <p:to>
                                        <p:strVal val="visible"/>
                                      </p:to>
                                    </p:set>
                                    <p:anim calcmode="lin" valueType="num">
                                      <p:cBhvr additive="base">
                                        <p:cTn id="35" dur="500" fill="hold"/>
                                        <p:tgtEl>
                                          <p:spTgt spid="859150"/>
                                        </p:tgtEl>
                                        <p:attrNameLst>
                                          <p:attrName>ppt_x</p:attrName>
                                        </p:attrNameLst>
                                      </p:cBhvr>
                                      <p:tavLst>
                                        <p:tav tm="0">
                                          <p:val>
                                            <p:strVal val="#ppt_x"/>
                                          </p:val>
                                        </p:tav>
                                        <p:tav tm="100000">
                                          <p:val>
                                            <p:strVal val="#ppt_x"/>
                                          </p:val>
                                        </p:tav>
                                      </p:tavLst>
                                    </p:anim>
                                    <p:anim calcmode="lin" valueType="num">
                                      <p:cBhvr additive="base">
                                        <p:cTn id="36" dur="500" fill="hold"/>
                                        <p:tgtEl>
                                          <p:spTgt spid="85915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59151"/>
                                        </p:tgtEl>
                                        <p:attrNameLst>
                                          <p:attrName>style.visibility</p:attrName>
                                        </p:attrNameLst>
                                      </p:cBhvr>
                                      <p:to>
                                        <p:strVal val="visible"/>
                                      </p:to>
                                    </p:set>
                                    <p:anim calcmode="lin" valueType="num">
                                      <p:cBhvr additive="base">
                                        <p:cTn id="39" dur="500" fill="hold"/>
                                        <p:tgtEl>
                                          <p:spTgt spid="859151"/>
                                        </p:tgtEl>
                                        <p:attrNameLst>
                                          <p:attrName>ppt_x</p:attrName>
                                        </p:attrNameLst>
                                      </p:cBhvr>
                                      <p:tavLst>
                                        <p:tav tm="0">
                                          <p:val>
                                            <p:strVal val="#ppt_x"/>
                                          </p:val>
                                        </p:tav>
                                        <p:tav tm="100000">
                                          <p:val>
                                            <p:strVal val="#ppt_x"/>
                                          </p:val>
                                        </p:tav>
                                      </p:tavLst>
                                    </p:anim>
                                    <p:anim calcmode="lin" valueType="num">
                                      <p:cBhvr additive="base">
                                        <p:cTn id="40" dur="500" fill="hold"/>
                                        <p:tgtEl>
                                          <p:spTgt spid="859151"/>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mph" presetSubtype="0" repeatCount="3000" fill="hold" grpId="0" nodeType="clickEffect">
                                  <p:stCondLst>
                                    <p:cond delay="0"/>
                                  </p:stCondLst>
                                  <p:childTnLst>
                                    <p:anim calcmode="discrete" valueType="str">
                                      <p:cBhvr override="childStyle">
                                        <p:cTn id="44" dur="500" fill="hold"/>
                                        <p:tgtEl>
                                          <p:spTgt spid="859148"/>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subTnLst>
                                    <p:set>
                                      <p:cBhvr override="childStyle">
                                        <p:cTn dur="1" fill="hold" display="0" masterRel="sameClick" afterEffect="1">
                                          <p:stCondLst>
                                            <p:cond evt="end" delay="0">
                                              <p:tn val="43"/>
                                            </p:cond>
                                          </p:stCondLst>
                                        </p:cTn>
                                        <p:tgtEl>
                                          <p:spTgt spid="859148"/>
                                        </p:tgtEl>
                                        <p:attrNameLst>
                                          <p:attrName>style.visibility</p:attrName>
                                        </p:attrNameLst>
                                      </p:cBhvr>
                                      <p:to>
                                        <p:strVal val="hidden"/>
                                      </p:to>
                                    </p:set>
                                  </p:subTnLst>
                                </p:cTn>
                              </p:par>
                            </p:childTnLst>
                          </p:cTn>
                        </p:par>
                        <p:par>
                          <p:cTn id="45" fill="hold" nodeType="afterGroup">
                            <p:stCondLst>
                              <p:cond delay="1500"/>
                            </p:stCondLst>
                            <p:childTnLst>
                              <p:par>
                                <p:cTn id="46" presetID="5" presetClass="entr" presetSubtype="10" fill="hold" grpId="1" nodeType="afterEffect">
                                  <p:stCondLst>
                                    <p:cond delay="0"/>
                                  </p:stCondLst>
                                  <p:childTnLst>
                                    <p:set>
                                      <p:cBhvr>
                                        <p:cTn id="47" dur="1" fill="hold">
                                          <p:stCondLst>
                                            <p:cond delay="0"/>
                                          </p:stCondLst>
                                        </p:cTn>
                                        <p:tgtEl>
                                          <p:spTgt spid="859152"/>
                                        </p:tgtEl>
                                        <p:attrNameLst>
                                          <p:attrName>style.visibility</p:attrName>
                                        </p:attrNameLst>
                                      </p:cBhvr>
                                      <p:to>
                                        <p:strVal val="visible"/>
                                      </p:to>
                                    </p:set>
                                    <p:animEffect transition="in" filter="checkerboard(across)">
                                      <p:cBhvr>
                                        <p:cTn id="48" dur="500"/>
                                        <p:tgtEl>
                                          <p:spTgt spid="859152"/>
                                        </p:tgtEl>
                                      </p:cBhvr>
                                    </p:animEffect>
                                  </p:childTnLst>
                                </p:cTn>
                              </p:par>
                            </p:childTnLst>
                          </p:cTn>
                        </p:par>
                        <p:par>
                          <p:cTn id="49" fill="hold" nodeType="afterGroup">
                            <p:stCondLst>
                              <p:cond delay="2000"/>
                            </p:stCondLst>
                            <p:childTnLst>
                              <p:par>
                                <p:cTn id="50" presetID="10" presetClass="emph" presetSubtype="0" repeatCount="3000" fill="hold" grpId="0" nodeType="afterEffect">
                                  <p:stCondLst>
                                    <p:cond delay="0"/>
                                  </p:stCondLst>
                                  <p:childTnLst>
                                    <p:anim calcmode="discrete" valueType="str">
                                      <p:cBhvr override="childStyle">
                                        <p:cTn id="51" dur="500" fill="hold"/>
                                        <p:tgtEl>
                                          <p:spTgt spid="85915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xit" presetSubtype="4" fill="hold" grpId="1" nodeType="clickEffect">
                                  <p:stCondLst>
                                    <p:cond delay="0"/>
                                  </p:stCondLst>
                                  <p:childTnLst>
                                    <p:anim calcmode="lin" valueType="num">
                                      <p:cBhvr additive="base">
                                        <p:cTn id="55" dur="500"/>
                                        <p:tgtEl>
                                          <p:spTgt spid="859143"/>
                                        </p:tgtEl>
                                        <p:attrNameLst>
                                          <p:attrName>ppt_x</p:attrName>
                                        </p:attrNameLst>
                                      </p:cBhvr>
                                      <p:tavLst>
                                        <p:tav tm="0">
                                          <p:val>
                                            <p:strVal val="ppt_x"/>
                                          </p:val>
                                        </p:tav>
                                        <p:tav tm="100000">
                                          <p:val>
                                            <p:strVal val="ppt_x"/>
                                          </p:val>
                                        </p:tav>
                                      </p:tavLst>
                                    </p:anim>
                                    <p:anim calcmode="lin" valueType="num">
                                      <p:cBhvr additive="base">
                                        <p:cTn id="56" dur="500"/>
                                        <p:tgtEl>
                                          <p:spTgt spid="859143"/>
                                        </p:tgtEl>
                                        <p:attrNameLst>
                                          <p:attrName>ppt_y</p:attrName>
                                        </p:attrNameLst>
                                      </p:cBhvr>
                                      <p:tavLst>
                                        <p:tav tm="0">
                                          <p:val>
                                            <p:strVal val="ppt_y"/>
                                          </p:val>
                                        </p:tav>
                                        <p:tav tm="100000">
                                          <p:val>
                                            <p:strVal val="1+ppt_h/2"/>
                                          </p:val>
                                        </p:tav>
                                      </p:tavLst>
                                    </p:anim>
                                    <p:set>
                                      <p:cBhvr>
                                        <p:cTn id="57" dur="1" fill="hold">
                                          <p:stCondLst>
                                            <p:cond delay="499"/>
                                          </p:stCondLst>
                                        </p:cTn>
                                        <p:tgtEl>
                                          <p:spTgt spid="859143"/>
                                        </p:tgtEl>
                                        <p:attrNameLst>
                                          <p:attrName>style.visibility</p:attrName>
                                        </p:attrNameLst>
                                      </p:cBhvr>
                                      <p:to>
                                        <p:strVal val="hidden"/>
                                      </p:to>
                                    </p:set>
                                  </p:childTnLst>
                                </p:cTn>
                              </p:par>
                              <p:par>
                                <p:cTn id="58" presetID="2" presetClass="exit" presetSubtype="4" fill="hold" grpId="1" nodeType="withEffect">
                                  <p:stCondLst>
                                    <p:cond delay="0"/>
                                  </p:stCondLst>
                                  <p:childTnLst>
                                    <p:anim calcmode="lin" valueType="num">
                                      <p:cBhvr additive="base">
                                        <p:cTn id="59" dur="500"/>
                                        <p:tgtEl>
                                          <p:spTgt spid="859141"/>
                                        </p:tgtEl>
                                        <p:attrNameLst>
                                          <p:attrName>ppt_x</p:attrName>
                                        </p:attrNameLst>
                                      </p:cBhvr>
                                      <p:tavLst>
                                        <p:tav tm="0">
                                          <p:val>
                                            <p:strVal val="ppt_x"/>
                                          </p:val>
                                        </p:tav>
                                        <p:tav tm="100000">
                                          <p:val>
                                            <p:strVal val="ppt_x"/>
                                          </p:val>
                                        </p:tav>
                                      </p:tavLst>
                                    </p:anim>
                                    <p:anim calcmode="lin" valueType="num">
                                      <p:cBhvr additive="base">
                                        <p:cTn id="60" dur="500"/>
                                        <p:tgtEl>
                                          <p:spTgt spid="859141"/>
                                        </p:tgtEl>
                                        <p:attrNameLst>
                                          <p:attrName>ppt_y</p:attrName>
                                        </p:attrNameLst>
                                      </p:cBhvr>
                                      <p:tavLst>
                                        <p:tav tm="0">
                                          <p:val>
                                            <p:strVal val="ppt_y"/>
                                          </p:val>
                                        </p:tav>
                                        <p:tav tm="100000">
                                          <p:val>
                                            <p:strVal val="1+ppt_h/2"/>
                                          </p:val>
                                        </p:tav>
                                      </p:tavLst>
                                    </p:anim>
                                    <p:set>
                                      <p:cBhvr>
                                        <p:cTn id="61" dur="1" fill="hold">
                                          <p:stCondLst>
                                            <p:cond delay="499"/>
                                          </p:stCondLst>
                                        </p:cTn>
                                        <p:tgtEl>
                                          <p:spTgt spid="859141"/>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859142"/>
                                        </p:tgtEl>
                                        <p:attrNameLst>
                                          <p:attrName>ppt_x</p:attrName>
                                        </p:attrNameLst>
                                      </p:cBhvr>
                                      <p:tavLst>
                                        <p:tav tm="0">
                                          <p:val>
                                            <p:strVal val="ppt_x"/>
                                          </p:val>
                                        </p:tav>
                                        <p:tav tm="100000">
                                          <p:val>
                                            <p:strVal val="ppt_x"/>
                                          </p:val>
                                        </p:tav>
                                      </p:tavLst>
                                    </p:anim>
                                    <p:anim calcmode="lin" valueType="num">
                                      <p:cBhvr additive="base">
                                        <p:cTn id="64" dur="500"/>
                                        <p:tgtEl>
                                          <p:spTgt spid="859142"/>
                                        </p:tgtEl>
                                        <p:attrNameLst>
                                          <p:attrName>ppt_y</p:attrName>
                                        </p:attrNameLst>
                                      </p:cBhvr>
                                      <p:tavLst>
                                        <p:tav tm="0">
                                          <p:val>
                                            <p:strVal val="ppt_y"/>
                                          </p:val>
                                        </p:tav>
                                        <p:tav tm="100000">
                                          <p:val>
                                            <p:strVal val="1+ppt_h/2"/>
                                          </p:val>
                                        </p:tav>
                                      </p:tavLst>
                                    </p:anim>
                                    <p:set>
                                      <p:cBhvr>
                                        <p:cTn id="65" dur="1" fill="hold">
                                          <p:stCondLst>
                                            <p:cond delay="499"/>
                                          </p:stCondLst>
                                        </p:cTn>
                                        <p:tgtEl>
                                          <p:spTgt spid="859142"/>
                                        </p:tgtEl>
                                        <p:attrNameLst>
                                          <p:attrName>style.visibility</p:attrName>
                                        </p:attrNameLst>
                                      </p:cBhvr>
                                      <p:to>
                                        <p:strVal val="hidden"/>
                                      </p:to>
                                    </p:set>
                                  </p:childTnLst>
                                </p:cTn>
                              </p:par>
                              <p:par>
                                <p:cTn id="66" presetID="2" presetClass="exit" presetSubtype="4" fill="hold" grpId="1" nodeType="withEffect">
                                  <p:stCondLst>
                                    <p:cond delay="0"/>
                                  </p:stCondLst>
                                  <p:childTnLst>
                                    <p:anim calcmode="lin" valueType="num">
                                      <p:cBhvr additive="base">
                                        <p:cTn id="67" dur="500"/>
                                        <p:tgtEl>
                                          <p:spTgt spid="859145"/>
                                        </p:tgtEl>
                                        <p:attrNameLst>
                                          <p:attrName>ppt_x</p:attrName>
                                        </p:attrNameLst>
                                      </p:cBhvr>
                                      <p:tavLst>
                                        <p:tav tm="0">
                                          <p:val>
                                            <p:strVal val="ppt_x"/>
                                          </p:val>
                                        </p:tav>
                                        <p:tav tm="100000">
                                          <p:val>
                                            <p:strVal val="ppt_x"/>
                                          </p:val>
                                        </p:tav>
                                      </p:tavLst>
                                    </p:anim>
                                    <p:anim calcmode="lin" valueType="num">
                                      <p:cBhvr additive="base">
                                        <p:cTn id="68" dur="500"/>
                                        <p:tgtEl>
                                          <p:spTgt spid="859145"/>
                                        </p:tgtEl>
                                        <p:attrNameLst>
                                          <p:attrName>ppt_y</p:attrName>
                                        </p:attrNameLst>
                                      </p:cBhvr>
                                      <p:tavLst>
                                        <p:tav tm="0">
                                          <p:val>
                                            <p:strVal val="ppt_y"/>
                                          </p:val>
                                        </p:tav>
                                        <p:tav tm="100000">
                                          <p:val>
                                            <p:strVal val="1+ppt_h/2"/>
                                          </p:val>
                                        </p:tav>
                                      </p:tavLst>
                                    </p:anim>
                                    <p:set>
                                      <p:cBhvr>
                                        <p:cTn id="69" dur="1" fill="hold">
                                          <p:stCondLst>
                                            <p:cond delay="499"/>
                                          </p:stCondLst>
                                        </p:cTn>
                                        <p:tgtEl>
                                          <p:spTgt spid="859145"/>
                                        </p:tgtEl>
                                        <p:attrNameLst>
                                          <p:attrName>style.visibility</p:attrName>
                                        </p:attrNameLst>
                                      </p:cBhvr>
                                      <p:to>
                                        <p:strVal val="hidden"/>
                                      </p:to>
                                    </p:set>
                                  </p:childTnLst>
                                </p:cTn>
                              </p:par>
                              <p:par>
                                <p:cTn id="70" presetID="2" presetClass="exit" presetSubtype="4" fill="hold" grpId="1" nodeType="withEffect">
                                  <p:stCondLst>
                                    <p:cond delay="0"/>
                                  </p:stCondLst>
                                  <p:childTnLst>
                                    <p:anim calcmode="lin" valueType="num">
                                      <p:cBhvr additive="base">
                                        <p:cTn id="71" dur="500"/>
                                        <p:tgtEl>
                                          <p:spTgt spid="859146"/>
                                        </p:tgtEl>
                                        <p:attrNameLst>
                                          <p:attrName>ppt_x</p:attrName>
                                        </p:attrNameLst>
                                      </p:cBhvr>
                                      <p:tavLst>
                                        <p:tav tm="0">
                                          <p:val>
                                            <p:strVal val="ppt_x"/>
                                          </p:val>
                                        </p:tav>
                                        <p:tav tm="100000">
                                          <p:val>
                                            <p:strVal val="ppt_x"/>
                                          </p:val>
                                        </p:tav>
                                      </p:tavLst>
                                    </p:anim>
                                    <p:anim calcmode="lin" valueType="num">
                                      <p:cBhvr additive="base">
                                        <p:cTn id="72" dur="500"/>
                                        <p:tgtEl>
                                          <p:spTgt spid="859146"/>
                                        </p:tgtEl>
                                        <p:attrNameLst>
                                          <p:attrName>ppt_y</p:attrName>
                                        </p:attrNameLst>
                                      </p:cBhvr>
                                      <p:tavLst>
                                        <p:tav tm="0">
                                          <p:val>
                                            <p:strVal val="ppt_y"/>
                                          </p:val>
                                        </p:tav>
                                        <p:tav tm="100000">
                                          <p:val>
                                            <p:strVal val="1+ppt_h/2"/>
                                          </p:val>
                                        </p:tav>
                                      </p:tavLst>
                                    </p:anim>
                                    <p:set>
                                      <p:cBhvr>
                                        <p:cTn id="73" dur="1" fill="hold">
                                          <p:stCondLst>
                                            <p:cond delay="499"/>
                                          </p:stCondLst>
                                        </p:cTn>
                                        <p:tgtEl>
                                          <p:spTgt spid="859146"/>
                                        </p:tgtEl>
                                        <p:attrNameLst>
                                          <p:attrName>style.visibility</p:attrName>
                                        </p:attrNameLst>
                                      </p:cBhvr>
                                      <p:to>
                                        <p:strVal val="hidden"/>
                                      </p:to>
                                    </p:set>
                                  </p:childTnLst>
                                </p:cTn>
                              </p:par>
                              <p:par>
                                <p:cTn id="74" presetID="2" presetClass="exit" presetSubtype="4" fill="hold" grpId="1" nodeType="withEffect">
                                  <p:stCondLst>
                                    <p:cond delay="0"/>
                                  </p:stCondLst>
                                  <p:childTnLst>
                                    <p:anim calcmode="lin" valueType="num">
                                      <p:cBhvr additive="base">
                                        <p:cTn id="75" dur="500"/>
                                        <p:tgtEl>
                                          <p:spTgt spid="859151"/>
                                        </p:tgtEl>
                                        <p:attrNameLst>
                                          <p:attrName>ppt_x</p:attrName>
                                        </p:attrNameLst>
                                      </p:cBhvr>
                                      <p:tavLst>
                                        <p:tav tm="0">
                                          <p:val>
                                            <p:strVal val="ppt_x"/>
                                          </p:val>
                                        </p:tav>
                                        <p:tav tm="100000">
                                          <p:val>
                                            <p:strVal val="ppt_x"/>
                                          </p:val>
                                        </p:tav>
                                      </p:tavLst>
                                    </p:anim>
                                    <p:anim calcmode="lin" valueType="num">
                                      <p:cBhvr additive="base">
                                        <p:cTn id="76" dur="500"/>
                                        <p:tgtEl>
                                          <p:spTgt spid="859151"/>
                                        </p:tgtEl>
                                        <p:attrNameLst>
                                          <p:attrName>ppt_y</p:attrName>
                                        </p:attrNameLst>
                                      </p:cBhvr>
                                      <p:tavLst>
                                        <p:tav tm="0">
                                          <p:val>
                                            <p:strVal val="ppt_y"/>
                                          </p:val>
                                        </p:tav>
                                        <p:tav tm="100000">
                                          <p:val>
                                            <p:strVal val="1+ppt_h/2"/>
                                          </p:val>
                                        </p:tav>
                                      </p:tavLst>
                                    </p:anim>
                                    <p:set>
                                      <p:cBhvr>
                                        <p:cTn id="77" dur="1" fill="hold">
                                          <p:stCondLst>
                                            <p:cond delay="499"/>
                                          </p:stCondLst>
                                        </p:cTn>
                                        <p:tgtEl>
                                          <p:spTgt spid="859151"/>
                                        </p:tgtEl>
                                        <p:attrNameLst>
                                          <p:attrName>style.visibility</p:attrName>
                                        </p:attrNameLst>
                                      </p:cBhvr>
                                      <p:to>
                                        <p:strVal val="hidden"/>
                                      </p:to>
                                    </p:set>
                                  </p:childTnLst>
                                </p:cTn>
                              </p:par>
                              <p:par>
                                <p:cTn id="78" presetID="2" presetClass="exit" presetSubtype="4" fill="hold" grpId="1" nodeType="withEffect">
                                  <p:stCondLst>
                                    <p:cond delay="0"/>
                                  </p:stCondLst>
                                  <p:childTnLst>
                                    <p:anim calcmode="lin" valueType="num">
                                      <p:cBhvr additive="base">
                                        <p:cTn id="79" dur="500"/>
                                        <p:tgtEl>
                                          <p:spTgt spid="859150"/>
                                        </p:tgtEl>
                                        <p:attrNameLst>
                                          <p:attrName>ppt_x</p:attrName>
                                        </p:attrNameLst>
                                      </p:cBhvr>
                                      <p:tavLst>
                                        <p:tav tm="0">
                                          <p:val>
                                            <p:strVal val="ppt_x"/>
                                          </p:val>
                                        </p:tav>
                                        <p:tav tm="100000">
                                          <p:val>
                                            <p:strVal val="ppt_x"/>
                                          </p:val>
                                        </p:tav>
                                      </p:tavLst>
                                    </p:anim>
                                    <p:anim calcmode="lin" valueType="num">
                                      <p:cBhvr additive="base">
                                        <p:cTn id="80" dur="500"/>
                                        <p:tgtEl>
                                          <p:spTgt spid="859150"/>
                                        </p:tgtEl>
                                        <p:attrNameLst>
                                          <p:attrName>ppt_y</p:attrName>
                                        </p:attrNameLst>
                                      </p:cBhvr>
                                      <p:tavLst>
                                        <p:tav tm="0">
                                          <p:val>
                                            <p:strVal val="ppt_y"/>
                                          </p:val>
                                        </p:tav>
                                        <p:tav tm="100000">
                                          <p:val>
                                            <p:strVal val="1+ppt_h/2"/>
                                          </p:val>
                                        </p:tav>
                                      </p:tavLst>
                                    </p:anim>
                                    <p:set>
                                      <p:cBhvr>
                                        <p:cTn id="81" dur="1" fill="hold">
                                          <p:stCondLst>
                                            <p:cond delay="499"/>
                                          </p:stCondLst>
                                        </p:cTn>
                                        <p:tgtEl>
                                          <p:spTgt spid="859150"/>
                                        </p:tgtEl>
                                        <p:attrNameLst>
                                          <p:attrName>style.visibility</p:attrName>
                                        </p:attrNameLst>
                                      </p:cBhvr>
                                      <p:to>
                                        <p:strVal val="hidden"/>
                                      </p:to>
                                    </p:set>
                                  </p:childTnLst>
                                </p:cTn>
                              </p:par>
                              <p:par>
                                <p:cTn id="82" presetID="2" presetClass="exit" presetSubtype="4" fill="hold" grpId="1" nodeType="withEffect">
                                  <p:stCondLst>
                                    <p:cond delay="0"/>
                                  </p:stCondLst>
                                  <p:childTnLst>
                                    <p:anim calcmode="lin" valueType="num">
                                      <p:cBhvr additive="base">
                                        <p:cTn id="83" dur="500"/>
                                        <p:tgtEl>
                                          <p:spTgt spid="859147"/>
                                        </p:tgtEl>
                                        <p:attrNameLst>
                                          <p:attrName>ppt_x</p:attrName>
                                        </p:attrNameLst>
                                      </p:cBhvr>
                                      <p:tavLst>
                                        <p:tav tm="0">
                                          <p:val>
                                            <p:strVal val="ppt_x"/>
                                          </p:val>
                                        </p:tav>
                                        <p:tav tm="100000">
                                          <p:val>
                                            <p:strVal val="ppt_x"/>
                                          </p:val>
                                        </p:tav>
                                      </p:tavLst>
                                    </p:anim>
                                    <p:anim calcmode="lin" valueType="num">
                                      <p:cBhvr additive="base">
                                        <p:cTn id="84" dur="500"/>
                                        <p:tgtEl>
                                          <p:spTgt spid="859147"/>
                                        </p:tgtEl>
                                        <p:attrNameLst>
                                          <p:attrName>ppt_y</p:attrName>
                                        </p:attrNameLst>
                                      </p:cBhvr>
                                      <p:tavLst>
                                        <p:tav tm="0">
                                          <p:val>
                                            <p:strVal val="ppt_y"/>
                                          </p:val>
                                        </p:tav>
                                        <p:tav tm="100000">
                                          <p:val>
                                            <p:strVal val="1+ppt_h/2"/>
                                          </p:val>
                                        </p:tav>
                                      </p:tavLst>
                                    </p:anim>
                                    <p:set>
                                      <p:cBhvr>
                                        <p:cTn id="85" dur="1" fill="hold">
                                          <p:stCondLst>
                                            <p:cond delay="499"/>
                                          </p:stCondLst>
                                        </p:cTn>
                                        <p:tgtEl>
                                          <p:spTgt spid="859147"/>
                                        </p:tgtEl>
                                        <p:attrNameLst>
                                          <p:attrName>style.visibility</p:attrName>
                                        </p:attrNameLst>
                                      </p:cBhvr>
                                      <p:to>
                                        <p:strVal val="hidden"/>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859153"/>
                                        </p:tgtEl>
                                        <p:attrNameLst>
                                          <p:attrName>style.visibility</p:attrName>
                                        </p:attrNameLst>
                                      </p:cBhvr>
                                      <p:to>
                                        <p:strVal val="visible"/>
                                      </p:to>
                                    </p:set>
                                    <p:anim calcmode="lin" valueType="num">
                                      <p:cBhvr additive="base">
                                        <p:cTn id="90" dur="500" fill="hold"/>
                                        <p:tgtEl>
                                          <p:spTgt spid="859153"/>
                                        </p:tgtEl>
                                        <p:attrNameLst>
                                          <p:attrName>ppt_x</p:attrName>
                                        </p:attrNameLst>
                                      </p:cBhvr>
                                      <p:tavLst>
                                        <p:tav tm="0">
                                          <p:val>
                                            <p:strVal val="#ppt_x"/>
                                          </p:val>
                                        </p:tav>
                                        <p:tav tm="100000">
                                          <p:val>
                                            <p:strVal val="#ppt_x"/>
                                          </p:val>
                                        </p:tav>
                                      </p:tavLst>
                                    </p:anim>
                                    <p:anim calcmode="lin" valueType="num">
                                      <p:cBhvr additive="base">
                                        <p:cTn id="91" dur="500" fill="hold"/>
                                        <p:tgtEl>
                                          <p:spTgt spid="859153"/>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859155"/>
                                        </p:tgtEl>
                                        <p:attrNameLst>
                                          <p:attrName>style.visibility</p:attrName>
                                        </p:attrNameLst>
                                      </p:cBhvr>
                                      <p:to>
                                        <p:strVal val="visible"/>
                                      </p:to>
                                    </p:set>
                                    <p:anim calcmode="lin" valueType="num">
                                      <p:cBhvr additive="base">
                                        <p:cTn id="94" dur="500" fill="hold"/>
                                        <p:tgtEl>
                                          <p:spTgt spid="859155"/>
                                        </p:tgtEl>
                                        <p:attrNameLst>
                                          <p:attrName>ppt_x</p:attrName>
                                        </p:attrNameLst>
                                      </p:cBhvr>
                                      <p:tavLst>
                                        <p:tav tm="0">
                                          <p:val>
                                            <p:strVal val="#ppt_x"/>
                                          </p:val>
                                        </p:tav>
                                        <p:tav tm="100000">
                                          <p:val>
                                            <p:strVal val="#ppt_x"/>
                                          </p:val>
                                        </p:tav>
                                      </p:tavLst>
                                    </p:anim>
                                    <p:anim calcmode="lin" valueType="num">
                                      <p:cBhvr additive="base">
                                        <p:cTn id="95" dur="500" fill="hold"/>
                                        <p:tgtEl>
                                          <p:spTgt spid="859155"/>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859154"/>
                                        </p:tgtEl>
                                        <p:attrNameLst>
                                          <p:attrName>style.visibility</p:attrName>
                                        </p:attrNameLst>
                                      </p:cBhvr>
                                      <p:to>
                                        <p:strVal val="visible"/>
                                      </p:to>
                                    </p:set>
                                    <p:anim calcmode="lin" valueType="num">
                                      <p:cBhvr additive="base">
                                        <p:cTn id="98" dur="500" fill="hold"/>
                                        <p:tgtEl>
                                          <p:spTgt spid="859154"/>
                                        </p:tgtEl>
                                        <p:attrNameLst>
                                          <p:attrName>ppt_x</p:attrName>
                                        </p:attrNameLst>
                                      </p:cBhvr>
                                      <p:tavLst>
                                        <p:tav tm="0">
                                          <p:val>
                                            <p:strVal val="#ppt_x"/>
                                          </p:val>
                                        </p:tav>
                                        <p:tav tm="100000">
                                          <p:val>
                                            <p:strVal val="#ppt_x"/>
                                          </p:val>
                                        </p:tav>
                                      </p:tavLst>
                                    </p:anim>
                                    <p:anim calcmode="lin" valueType="num">
                                      <p:cBhvr additive="base">
                                        <p:cTn id="99" dur="500" fill="hold"/>
                                        <p:tgtEl>
                                          <p:spTgt spid="859154"/>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859156"/>
                                        </p:tgtEl>
                                        <p:attrNameLst>
                                          <p:attrName>style.visibility</p:attrName>
                                        </p:attrNameLst>
                                      </p:cBhvr>
                                      <p:to>
                                        <p:strVal val="visible"/>
                                      </p:to>
                                    </p:set>
                                    <p:anim calcmode="lin" valueType="num">
                                      <p:cBhvr additive="base">
                                        <p:cTn id="102" dur="500" fill="hold"/>
                                        <p:tgtEl>
                                          <p:spTgt spid="859156"/>
                                        </p:tgtEl>
                                        <p:attrNameLst>
                                          <p:attrName>ppt_x</p:attrName>
                                        </p:attrNameLst>
                                      </p:cBhvr>
                                      <p:tavLst>
                                        <p:tav tm="0">
                                          <p:val>
                                            <p:strVal val="#ppt_x"/>
                                          </p:val>
                                        </p:tav>
                                        <p:tav tm="100000">
                                          <p:val>
                                            <p:strVal val="#ppt_x"/>
                                          </p:val>
                                        </p:tav>
                                      </p:tavLst>
                                    </p:anim>
                                    <p:anim calcmode="lin" valueType="num">
                                      <p:cBhvr additive="base">
                                        <p:cTn id="103" dur="500" fill="hold"/>
                                        <p:tgtEl>
                                          <p:spTgt spid="859156"/>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859157"/>
                                        </p:tgtEl>
                                        <p:attrNameLst>
                                          <p:attrName>style.visibility</p:attrName>
                                        </p:attrNameLst>
                                      </p:cBhvr>
                                      <p:to>
                                        <p:strVal val="visible"/>
                                      </p:to>
                                    </p:set>
                                    <p:anim calcmode="lin" valueType="num">
                                      <p:cBhvr additive="base">
                                        <p:cTn id="106" dur="500" fill="hold"/>
                                        <p:tgtEl>
                                          <p:spTgt spid="859157"/>
                                        </p:tgtEl>
                                        <p:attrNameLst>
                                          <p:attrName>ppt_x</p:attrName>
                                        </p:attrNameLst>
                                      </p:cBhvr>
                                      <p:tavLst>
                                        <p:tav tm="0">
                                          <p:val>
                                            <p:strVal val="#ppt_x"/>
                                          </p:val>
                                        </p:tav>
                                        <p:tav tm="100000">
                                          <p:val>
                                            <p:strVal val="#ppt_x"/>
                                          </p:val>
                                        </p:tav>
                                      </p:tavLst>
                                    </p:anim>
                                    <p:anim calcmode="lin" valueType="num">
                                      <p:cBhvr additive="base">
                                        <p:cTn id="107" dur="500" fill="hold"/>
                                        <p:tgtEl>
                                          <p:spTgt spid="859157"/>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859158"/>
                                        </p:tgtEl>
                                        <p:attrNameLst>
                                          <p:attrName>style.visibility</p:attrName>
                                        </p:attrNameLst>
                                      </p:cBhvr>
                                      <p:to>
                                        <p:strVal val="visible"/>
                                      </p:to>
                                    </p:set>
                                    <p:anim calcmode="lin" valueType="num">
                                      <p:cBhvr additive="base">
                                        <p:cTn id="110" dur="500" fill="hold"/>
                                        <p:tgtEl>
                                          <p:spTgt spid="859158"/>
                                        </p:tgtEl>
                                        <p:attrNameLst>
                                          <p:attrName>ppt_x</p:attrName>
                                        </p:attrNameLst>
                                      </p:cBhvr>
                                      <p:tavLst>
                                        <p:tav tm="0">
                                          <p:val>
                                            <p:strVal val="#ppt_x"/>
                                          </p:val>
                                        </p:tav>
                                        <p:tav tm="100000">
                                          <p:val>
                                            <p:strVal val="#ppt_x"/>
                                          </p:val>
                                        </p:tav>
                                      </p:tavLst>
                                    </p:anim>
                                    <p:anim calcmode="lin" valueType="num">
                                      <p:cBhvr additive="base">
                                        <p:cTn id="111" dur="500" fill="hold"/>
                                        <p:tgtEl>
                                          <p:spTgt spid="859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41" grpId="0"/>
      <p:bldP spid="859141" grpId="1"/>
      <p:bldP spid="859142" grpId="0" animBg="1"/>
      <p:bldP spid="859142" grpId="1" animBg="1"/>
      <p:bldP spid="859143" grpId="0" animBg="1"/>
      <p:bldP spid="859143" grpId="1" animBg="1"/>
      <p:bldP spid="859145" grpId="0" animBg="1"/>
      <p:bldP spid="859145" grpId="1" animBg="1"/>
      <p:bldP spid="859146" grpId="0" animBg="1"/>
      <p:bldP spid="859146" grpId="1" animBg="1"/>
      <p:bldP spid="859147" grpId="0"/>
      <p:bldP spid="859147" grpId="1"/>
      <p:bldP spid="859148" grpId="0"/>
      <p:bldP spid="859150" grpId="0" animBg="1"/>
      <p:bldP spid="859150" grpId="1" animBg="1"/>
      <p:bldP spid="859151" grpId="0" animBg="1"/>
      <p:bldP spid="859151" grpId="1" animBg="1"/>
      <p:bldP spid="859152" grpId="0"/>
      <p:bldP spid="859152" grpId="1"/>
      <p:bldP spid="859153" grpId="0"/>
      <p:bldP spid="859154" grpId="0"/>
      <p:bldP spid="859155" grpId="0"/>
      <p:bldP spid="859156" grpId="0"/>
      <p:bldP spid="859157" grpId="0" animBg="1"/>
      <p:bldP spid="8591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Infrastructure réseau</a:t>
            </a:r>
            <a:endParaRPr lang="fr-FR" dirty="0"/>
          </a:p>
        </p:txBody>
      </p:sp>
      <p:sp>
        <p:nvSpPr>
          <p:cNvPr id="3" name="Espace réservé du contenu 2"/>
          <p:cNvSpPr>
            <a:spLocks noGrp="1"/>
          </p:cNvSpPr>
          <p:nvPr>
            <p:ph idx="1"/>
          </p:nvPr>
        </p:nvSpPr>
        <p:spPr/>
        <p:txBody>
          <a:bodyPr/>
          <a:lstStyle/>
          <a:p>
            <a:r>
              <a:rPr lang="fr-FR" altLang="fr-FR" dirty="0">
                <a:solidFill>
                  <a:schemeClr val="accent6">
                    <a:lumMod val="75000"/>
                  </a:schemeClr>
                </a:solidFill>
              </a:rPr>
              <a:t>Challenge</a:t>
            </a:r>
          </a:p>
          <a:p>
            <a:pPr lvl="1"/>
            <a:r>
              <a:rPr lang="fr-FR" altLang="fr-FR" dirty="0"/>
              <a:t>Concevoir et mettre en place un réseau d'entreprise fiable, hautement disponible (99,999 % du temps) et évolutif.</a:t>
            </a:r>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8</a:t>
            </a:fld>
            <a:endParaRPr lang="fr-BE"/>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582" y="4440143"/>
            <a:ext cx="12858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032" y="4094068"/>
            <a:ext cx="27813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194" y="3143155"/>
            <a:ext cx="353377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3494" y="3114580"/>
            <a:ext cx="5114925" cy="277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2057" y="3125693"/>
            <a:ext cx="5238750"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8732" y="3025680"/>
            <a:ext cx="517207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987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3"/>
          <p:cNvSpPr>
            <a:spLocks noGrp="1" noChangeArrowheads="1"/>
          </p:cNvSpPr>
          <p:nvPr>
            <p:ph type="body" sz="half" idx="1"/>
          </p:nvPr>
        </p:nvSpPr>
        <p:spPr>
          <a:xfrm>
            <a:off x="457200" y="1600200"/>
            <a:ext cx="8229600" cy="892175"/>
          </a:xfrm>
        </p:spPr>
        <p:txBody>
          <a:bodyPr/>
          <a:lstStyle/>
          <a:p>
            <a:pPr eaLnBrk="1" hangingPunct="1"/>
            <a:r>
              <a:rPr lang="fr-FR" altLang="fr-FR" sz="2800" smtClean="0"/>
              <a:t>Déterminer le root bridge dans la topologie suivante</a:t>
            </a:r>
          </a:p>
        </p:txBody>
      </p:sp>
      <p:pic>
        <p:nvPicPr>
          <p:cNvPr id="3482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2349897"/>
            <a:ext cx="5022850"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3716735"/>
            <a:ext cx="4940300" cy="1008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5085160"/>
            <a:ext cx="4949825"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4" name="Picture 12"/>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212725" y="2276872"/>
            <a:ext cx="3638550" cy="37306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9"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80</a:t>
            </a:fld>
            <a:endParaRPr lang="fr-BE" dirty="0"/>
          </a:p>
        </p:txBody>
      </p:sp>
      <p:sp>
        <p:nvSpPr>
          <p:cNvPr id="11" name="Rectangle 3"/>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Exercice </a:t>
            </a:r>
            <a:endParaRPr lang="fr-BE" altLang="fr-FR" sz="2800" dirty="0"/>
          </a:p>
        </p:txBody>
      </p:sp>
    </p:spTree>
    <p:extLst>
      <p:ext uri="{BB962C8B-B14F-4D97-AF65-F5344CB8AC3E}">
        <p14:creationId xmlns:p14="http://schemas.microsoft.com/office/powerpoint/2010/main" val="7549599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half" idx="1"/>
          </p:nvPr>
        </p:nvSpPr>
        <p:spPr>
          <a:xfrm>
            <a:off x="457200" y="1600200"/>
            <a:ext cx="8229600" cy="1108075"/>
          </a:xfrm>
        </p:spPr>
        <p:txBody>
          <a:bodyPr>
            <a:normAutofit/>
          </a:bodyPr>
          <a:lstStyle/>
          <a:p>
            <a:pPr>
              <a:defRPr/>
            </a:pPr>
            <a:r>
              <a:rPr lang="fr-FR" altLang="fr-FR" dirty="0" smtClean="0"/>
              <a:t>Dans la topologie suivante où tous les ports fonctionnent à 100Mbps, déterminez le rôle STP de chacun des ports</a:t>
            </a:r>
            <a:endParaRPr lang="fr-FR" dirty="0"/>
          </a:p>
        </p:txBody>
      </p:sp>
      <p:pic>
        <p:nvPicPr>
          <p:cNvPr id="35845"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693088" y="2420888"/>
            <a:ext cx="5975256" cy="3744416"/>
          </a:xfrm>
        </p:spPr>
      </p:pic>
      <p:sp>
        <p:nvSpPr>
          <p:cNvPr id="5"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6"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81</a:t>
            </a:fld>
            <a:endParaRPr lang="fr-BE" dirty="0"/>
          </a:p>
        </p:txBody>
      </p:sp>
      <p:sp>
        <p:nvSpPr>
          <p:cNvPr id="7" name="Rectangle 3"/>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smtClean="0"/>
              <a:t>Exercice </a:t>
            </a:r>
            <a:endParaRPr lang="fr-BE" altLang="fr-FR" sz="2800" dirty="0"/>
          </a:p>
        </p:txBody>
      </p:sp>
    </p:spTree>
    <p:extLst>
      <p:ext uri="{BB962C8B-B14F-4D97-AF65-F5344CB8AC3E}">
        <p14:creationId xmlns:p14="http://schemas.microsoft.com/office/powerpoint/2010/main" val="14207566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fr-BE" altLang="fr-FR" smtClean="0"/>
              <a:t>Changements d’états</a:t>
            </a:r>
          </a:p>
        </p:txBody>
      </p:sp>
      <p:pic>
        <p:nvPicPr>
          <p:cNvPr id="36868" name="Picture 3" descr="EtatsPort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69988" y="1196752"/>
            <a:ext cx="6802437" cy="4525963"/>
          </a:xfrm>
          <a:noFill/>
        </p:spPr>
      </p:pic>
      <p:sp>
        <p:nvSpPr>
          <p:cNvPr id="36869" name="Line 4"/>
          <p:cNvSpPr>
            <a:spLocks noChangeShapeType="1"/>
          </p:cNvSpPr>
          <p:nvPr/>
        </p:nvSpPr>
        <p:spPr bwMode="auto">
          <a:xfrm flipH="1">
            <a:off x="2743200" y="3482752"/>
            <a:ext cx="1066800" cy="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36870" name="Text Box 5"/>
          <p:cNvSpPr txBox="1">
            <a:spLocks noChangeArrowheads="1"/>
          </p:cNvSpPr>
          <p:nvPr/>
        </p:nvSpPr>
        <p:spPr bwMode="auto">
          <a:xfrm>
            <a:off x="812874" y="5445224"/>
            <a:ext cx="7575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1800" dirty="0">
                <a:solidFill>
                  <a:srgbClr val="FF0000"/>
                </a:solidFill>
              </a:rPr>
              <a:t>Pour éviter la formation de boucle, les ports doivent passer par plusieurs </a:t>
            </a:r>
          </a:p>
          <a:p>
            <a:pPr algn="ctr" eaLnBrk="1" hangingPunct="1">
              <a:spcBef>
                <a:spcPct val="0"/>
              </a:spcBef>
              <a:buFontTx/>
              <a:buNone/>
            </a:pPr>
            <a:r>
              <a:rPr lang="fr-FR" altLang="fr-FR" sz="1800" dirty="0">
                <a:solidFill>
                  <a:srgbClr val="FF0000"/>
                </a:solidFill>
              </a:rPr>
              <a:t>états intermédiaires avant de pouvoir transmettre des trames</a:t>
            </a:r>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82</a:t>
            </a:fld>
            <a:endParaRPr lang="fr-BE" dirty="0"/>
          </a:p>
        </p:txBody>
      </p:sp>
    </p:spTree>
    <p:extLst>
      <p:ext uri="{BB962C8B-B14F-4D97-AF65-F5344CB8AC3E}">
        <p14:creationId xmlns:p14="http://schemas.microsoft.com/office/powerpoint/2010/main" val="2292378562"/>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fr-BE" altLang="fr-FR" smtClean="0"/>
              <a:t>Etats d’un port</a:t>
            </a:r>
          </a:p>
        </p:txBody>
      </p:sp>
      <p:sp>
        <p:nvSpPr>
          <p:cNvPr id="37892" name="Rectangle 3"/>
          <p:cNvSpPr>
            <a:spLocks noGrp="1" noChangeArrowheads="1"/>
          </p:cNvSpPr>
          <p:nvPr>
            <p:ph type="body" idx="1"/>
          </p:nvPr>
        </p:nvSpPr>
        <p:spPr>
          <a:xfrm>
            <a:off x="457200" y="1523925"/>
            <a:ext cx="8229600" cy="4497363"/>
          </a:xfrm>
        </p:spPr>
        <p:txBody>
          <a:bodyPr/>
          <a:lstStyle/>
          <a:p>
            <a:pPr marL="609600" indent="-609600" eaLnBrk="1" hangingPunct="1">
              <a:lnSpc>
                <a:spcPct val="80000"/>
              </a:lnSpc>
              <a:buFontTx/>
              <a:buAutoNum type="arabicPeriod"/>
            </a:pPr>
            <a:r>
              <a:rPr lang="fr-BE" altLang="fr-FR" dirty="0" smtClean="0">
                <a:solidFill>
                  <a:schemeClr val="accent6">
                    <a:lumMod val="75000"/>
                  </a:schemeClr>
                </a:solidFill>
              </a:rPr>
              <a:t>Blocage (</a:t>
            </a:r>
            <a:r>
              <a:rPr lang="fr-BE" altLang="fr-FR" dirty="0" err="1" smtClean="0">
                <a:solidFill>
                  <a:schemeClr val="accent6">
                    <a:lumMod val="75000"/>
                  </a:schemeClr>
                </a:solidFill>
              </a:rPr>
              <a:t>Blocked</a:t>
            </a:r>
            <a:r>
              <a:rPr lang="fr-BE" altLang="fr-FR" dirty="0" smtClean="0">
                <a:solidFill>
                  <a:schemeClr val="accent6">
                    <a:lumMod val="75000"/>
                  </a:schemeClr>
                </a:solidFill>
              </a:rPr>
              <a:t>)</a:t>
            </a:r>
          </a:p>
          <a:p>
            <a:pPr marL="990600" lvl="1" indent="-533400" eaLnBrk="1" hangingPunct="1">
              <a:lnSpc>
                <a:spcPct val="80000"/>
              </a:lnSpc>
            </a:pPr>
            <a:r>
              <a:rPr lang="fr-FR" altLang="fr-FR" sz="2400" dirty="0" smtClean="0">
                <a:solidFill>
                  <a:srgbClr val="0070C0"/>
                </a:solidFill>
              </a:rPr>
              <a:t>Le port est un port alternatif qui ne participe pas à l’acheminement des trames</a:t>
            </a:r>
          </a:p>
          <a:p>
            <a:pPr marL="1371600" lvl="2" indent="-457200" eaLnBrk="1" hangingPunct="1">
              <a:lnSpc>
                <a:spcPct val="80000"/>
              </a:lnSpc>
            </a:pPr>
            <a:r>
              <a:rPr lang="fr-FR" altLang="fr-FR" sz="2000" dirty="0" smtClean="0"/>
              <a:t>Il </a:t>
            </a:r>
            <a:r>
              <a:rPr lang="fr-BE" altLang="fr-FR" sz="2000" dirty="0" smtClean="0"/>
              <a:t>abandonne les trames reçues du segment auquel le port est attaché</a:t>
            </a:r>
          </a:p>
          <a:p>
            <a:pPr marL="1371600" lvl="2" indent="-457200" eaLnBrk="1" hangingPunct="1">
              <a:lnSpc>
                <a:spcPct val="80000"/>
              </a:lnSpc>
            </a:pPr>
            <a:r>
              <a:rPr lang="fr-BE" altLang="fr-FR" sz="2000" dirty="0" smtClean="0"/>
              <a:t>Le port </a:t>
            </a:r>
            <a:r>
              <a:rPr lang="fr-BE" altLang="fr-FR" sz="2000" i="1" dirty="0" smtClean="0">
                <a:solidFill>
                  <a:schemeClr val="hlink"/>
                </a:solidFill>
              </a:rPr>
              <a:t>n’inclut pas</a:t>
            </a:r>
            <a:r>
              <a:rPr lang="fr-BE" altLang="fr-FR" sz="2000" dirty="0" smtClean="0"/>
              <a:t> les adresses sources des machines dans la table de commutation</a:t>
            </a:r>
          </a:p>
          <a:p>
            <a:pPr marL="990600" lvl="1" indent="-533400" eaLnBrk="1" hangingPunct="1">
              <a:lnSpc>
                <a:spcPct val="80000"/>
              </a:lnSpc>
            </a:pPr>
            <a:r>
              <a:rPr lang="fr-BE" altLang="fr-FR" sz="2400" dirty="0" smtClean="0">
                <a:solidFill>
                  <a:srgbClr val="0070C0"/>
                </a:solidFill>
              </a:rPr>
              <a:t>Trames BPDU</a:t>
            </a:r>
          </a:p>
          <a:p>
            <a:pPr marL="1371600" lvl="2" indent="-457200" eaLnBrk="1" hangingPunct="1">
              <a:lnSpc>
                <a:spcPct val="80000"/>
              </a:lnSpc>
            </a:pPr>
            <a:r>
              <a:rPr lang="fr-BE" altLang="fr-FR" sz="2000" dirty="0" smtClean="0"/>
              <a:t>Le port traite les BPDU reçus</a:t>
            </a:r>
          </a:p>
          <a:p>
            <a:pPr marL="1371600" lvl="2" indent="-457200" eaLnBrk="1" hangingPunct="1">
              <a:lnSpc>
                <a:spcPct val="80000"/>
              </a:lnSpc>
            </a:pPr>
            <a:r>
              <a:rPr lang="fr-FR" altLang="fr-FR" sz="2000" dirty="0" smtClean="0"/>
              <a:t>Le port transmet ses propres trames BPDU</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83</a:t>
            </a:fld>
            <a:endParaRPr lang="fr-BE" dirty="0"/>
          </a:p>
        </p:txBody>
      </p:sp>
    </p:spTree>
    <p:extLst>
      <p:ext uri="{BB962C8B-B14F-4D97-AF65-F5344CB8AC3E}">
        <p14:creationId xmlns:p14="http://schemas.microsoft.com/office/powerpoint/2010/main" val="2433899497"/>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fr-BE" altLang="fr-FR" smtClean="0"/>
              <a:t>Etats d’un port</a:t>
            </a:r>
          </a:p>
        </p:txBody>
      </p:sp>
      <p:sp>
        <p:nvSpPr>
          <p:cNvPr id="38916" name="Rectangle 3"/>
          <p:cNvSpPr>
            <a:spLocks noGrp="1" noChangeArrowheads="1"/>
          </p:cNvSpPr>
          <p:nvPr>
            <p:ph type="body" idx="1"/>
          </p:nvPr>
        </p:nvSpPr>
        <p:spPr>
          <a:xfrm>
            <a:off x="457200" y="1556792"/>
            <a:ext cx="8229600" cy="4277072"/>
          </a:xfrm>
        </p:spPr>
        <p:txBody>
          <a:bodyPr/>
          <a:lstStyle/>
          <a:p>
            <a:pPr marL="609600" indent="-609600" eaLnBrk="1" hangingPunct="1">
              <a:lnSpc>
                <a:spcPct val="80000"/>
              </a:lnSpc>
              <a:buFontTx/>
              <a:buAutoNum type="arabicPeriod" startAt="2"/>
            </a:pPr>
            <a:r>
              <a:rPr lang="fr-BE" altLang="fr-FR" dirty="0" smtClean="0">
                <a:solidFill>
                  <a:schemeClr val="accent6">
                    <a:lumMod val="75000"/>
                  </a:schemeClr>
                </a:solidFill>
              </a:rPr>
              <a:t>Ecoute (</a:t>
            </a:r>
            <a:r>
              <a:rPr lang="fr-BE" altLang="fr-FR" dirty="0" err="1" smtClean="0">
                <a:solidFill>
                  <a:schemeClr val="accent6">
                    <a:lumMod val="75000"/>
                  </a:schemeClr>
                </a:solidFill>
              </a:rPr>
              <a:t>Listening</a:t>
            </a:r>
            <a:r>
              <a:rPr lang="fr-BE" altLang="fr-FR" dirty="0" smtClean="0">
                <a:solidFill>
                  <a:schemeClr val="accent6">
                    <a:lumMod val="75000"/>
                  </a:schemeClr>
                </a:solidFill>
              </a:rPr>
              <a:t>)</a:t>
            </a:r>
          </a:p>
          <a:p>
            <a:pPr marL="990600" lvl="1" indent="-533400" eaLnBrk="1" hangingPunct="1">
              <a:lnSpc>
                <a:spcPct val="80000"/>
              </a:lnSpc>
            </a:pPr>
            <a:r>
              <a:rPr lang="fr-FR" altLang="fr-FR" sz="2400" dirty="0" smtClean="0">
                <a:solidFill>
                  <a:srgbClr val="0070C0"/>
                </a:solidFill>
              </a:rPr>
              <a:t>Le port ne participe pas encore à l’acheminement des trames </a:t>
            </a:r>
          </a:p>
          <a:p>
            <a:pPr marL="1371600" lvl="2" indent="-457200" eaLnBrk="1" hangingPunct="1">
              <a:lnSpc>
                <a:spcPct val="80000"/>
              </a:lnSpc>
            </a:pPr>
            <a:r>
              <a:rPr lang="fr-BE" altLang="fr-FR" sz="2000" dirty="0" smtClean="0"/>
              <a:t>Le port abandonne les trames reçues du segment auquel le port est attaché</a:t>
            </a:r>
          </a:p>
          <a:p>
            <a:pPr marL="1371600" lvl="2" indent="-457200" eaLnBrk="1" hangingPunct="1">
              <a:lnSpc>
                <a:spcPct val="80000"/>
              </a:lnSpc>
            </a:pPr>
            <a:r>
              <a:rPr lang="fr-BE" altLang="fr-FR" sz="2000" dirty="0" smtClean="0"/>
              <a:t>Le port </a:t>
            </a:r>
            <a:r>
              <a:rPr lang="fr-BE" altLang="fr-FR" sz="2000" i="1" dirty="0" smtClean="0">
                <a:solidFill>
                  <a:schemeClr val="hlink"/>
                </a:solidFill>
              </a:rPr>
              <a:t>n’inclut pas</a:t>
            </a:r>
            <a:r>
              <a:rPr lang="fr-BE" altLang="fr-FR" sz="2000" dirty="0" smtClean="0"/>
              <a:t> les adresses sources des machines dans la table de commutation</a:t>
            </a:r>
          </a:p>
          <a:p>
            <a:pPr marL="990600" lvl="1" indent="-533400" eaLnBrk="1" hangingPunct="1">
              <a:lnSpc>
                <a:spcPct val="80000"/>
              </a:lnSpc>
            </a:pPr>
            <a:r>
              <a:rPr lang="fr-BE" altLang="fr-FR" sz="2400" dirty="0" smtClean="0">
                <a:solidFill>
                  <a:srgbClr val="0070C0"/>
                </a:solidFill>
              </a:rPr>
              <a:t>Trames BPDU</a:t>
            </a:r>
          </a:p>
          <a:p>
            <a:pPr marL="1371600" lvl="2" indent="-457200" eaLnBrk="1" hangingPunct="1">
              <a:lnSpc>
                <a:spcPct val="80000"/>
              </a:lnSpc>
            </a:pPr>
            <a:r>
              <a:rPr lang="fr-FR" altLang="fr-FR" sz="2000" dirty="0" smtClean="0"/>
              <a:t>Le port traite les BPDU reçus</a:t>
            </a:r>
          </a:p>
          <a:p>
            <a:pPr marL="1371600" lvl="2" indent="-457200" eaLnBrk="1" hangingPunct="1">
              <a:lnSpc>
                <a:spcPct val="80000"/>
              </a:lnSpc>
            </a:pPr>
            <a:r>
              <a:rPr lang="fr-FR" altLang="fr-FR" sz="2000" dirty="0" smtClean="0"/>
              <a:t>Le port transmet ses propres trames BPDU</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84</a:t>
            </a:fld>
            <a:endParaRPr lang="fr-BE" dirty="0"/>
          </a:p>
        </p:txBody>
      </p:sp>
    </p:spTree>
    <p:extLst>
      <p:ext uri="{BB962C8B-B14F-4D97-AF65-F5344CB8AC3E}">
        <p14:creationId xmlns:p14="http://schemas.microsoft.com/office/powerpoint/2010/main" val="3595663252"/>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fr-BE" altLang="fr-FR" smtClean="0"/>
              <a:t>Etats d’un port</a:t>
            </a:r>
          </a:p>
        </p:txBody>
      </p:sp>
      <p:sp>
        <p:nvSpPr>
          <p:cNvPr id="39940" name="Rectangle 3"/>
          <p:cNvSpPr>
            <a:spLocks noGrp="1" noChangeArrowheads="1"/>
          </p:cNvSpPr>
          <p:nvPr>
            <p:ph type="body" idx="1"/>
          </p:nvPr>
        </p:nvSpPr>
        <p:spPr>
          <a:xfrm>
            <a:off x="457200" y="1600200"/>
            <a:ext cx="8229600" cy="4924425"/>
          </a:xfrm>
        </p:spPr>
        <p:txBody>
          <a:bodyPr/>
          <a:lstStyle/>
          <a:p>
            <a:pPr marL="609600" indent="-609600" eaLnBrk="1" hangingPunct="1">
              <a:lnSpc>
                <a:spcPct val="80000"/>
              </a:lnSpc>
              <a:buFontTx/>
              <a:buAutoNum type="arabicPeriod" startAt="3"/>
            </a:pPr>
            <a:r>
              <a:rPr lang="fr-BE" altLang="fr-FR" dirty="0" smtClean="0">
                <a:solidFill>
                  <a:schemeClr val="accent6">
                    <a:lumMod val="75000"/>
                  </a:schemeClr>
                </a:solidFill>
              </a:rPr>
              <a:t>Apprentissage (</a:t>
            </a:r>
            <a:r>
              <a:rPr lang="fr-BE" altLang="fr-FR" dirty="0" err="1" smtClean="0">
                <a:solidFill>
                  <a:schemeClr val="accent6">
                    <a:lumMod val="75000"/>
                  </a:schemeClr>
                </a:solidFill>
              </a:rPr>
              <a:t>learning</a:t>
            </a:r>
            <a:r>
              <a:rPr lang="fr-BE" altLang="fr-FR" dirty="0" smtClean="0">
                <a:solidFill>
                  <a:schemeClr val="accent6">
                    <a:lumMod val="75000"/>
                  </a:schemeClr>
                </a:solidFill>
              </a:rPr>
              <a:t>)</a:t>
            </a:r>
          </a:p>
          <a:p>
            <a:pPr marL="990600" lvl="1" indent="-533400" eaLnBrk="1" hangingPunct="1">
              <a:lnSpc>
                <a:spcPct val="80000"/>
              </a:lnSpc>
            </a:pPr>
            <a:r>
              <a:rPr lang="fr-FR" altLang="fr-FR" sz="2400" dirty="0" smtClean="0">
                <a:solidFill>
                  <a:srgbClr val="0070C0"/>
                </a:solidFill>
              </a:rPr>
              <a:t>Le port ne participe pas encore à l’acheminement des trames mais va pouvoir le faire</a:t>
            </a:r>
          </a:p>
          <a:p>
            <a:pPr marL="1371600" lvl="2" indent="-457200" eaLnBrk="1" hangingPunct="1">
              <a:lnSpc>
                <a:spcPct val="80000"/>
              </a:lnSpc>
            </a:pPr>
            <a:r>
              <a:rPr lang="fr-BE" altLang="fr-FR" sz="2000" dirty="0" smtClean="0"/>
              <a:t>Le port abandonne les trames reçues du segment auquel le port est attaché</a:t>
            </a:r>
          </a:p>
          <a:p>
            <a:pPr marL="1371600" lvl="2" indent="-457200" eaLnBrk="1" hangingPunct="1">
              <a:lnSpc>
                <a:spcPct val="80000"/>
              </a:lnSpc>
            </a:pPr>
            <a:r>
              <a:rPr lang="fr-BE" altLang="fr-FR" sz="2000" dirty="0" smtClean="0"/>
              <a:t>Le port </a:t>
            </a:r>
            <a:r>
              <a:rPr lang="fr-BE" altLang="fr-FR" sz="2000" i="1" dirty="0" smtClean="0">
                <a:solidFill>
                  <a:schemeClr val="hlink"/>
                </a:solidFill>
              </a:rPr>
              <a:t>enregistre</a:t>
            </a:r>
            <a:r>
              <a:rPr lang="fr-BE" altLang="fr-FR" sz="2000" dirty="0" smtClean="0"/>
              <a:t> les adresses sources des machines dans la table de commutation</a:t>
            </a:r>
          </a:p>
          <a:p>
            <a:pPr marL="990600" lvl="1" indent="-533400" eaLnBrk="1" hangingPunct="1">
              <a:lnSpc>
                <a:spcPct val="80000"/>
              </a:lnSpc>
            </a:pPr>
            <a:r>
              <a:rPr lang="fr-BE" altLang="fr-FR" sz="2400" dirty="0" smtClean="0">
                <a:solidFill>
                  <a:srgbClr val="0070C0"/>
                </a:solidFill>
              </a:rPr>
              <a:t>Trames BPDU</a:t>
            </a:r>
          </a:p>
          <a:p>
            <a:pPr marL="1371600" lvl="2" indent="-457200" eaLnBrk="1" hangingPunct="1">
              <a:lnSpc>
                <a:spcPct val="80000"/>
              </a:lnSpc>
            </a:pPr>
            <a:r>
              <a:rPr lang="fr-FR" altLang="fr-FR" sz="2000" dirty="0" smtClean="0"/>
              <a:t>Le port traite les BPDU reçus</a:t>
            </a:r>
          </a:p>
          <a:p>
            <a:pPr marL="1371600" lvl="2" indent="-457200" eaLnBrk="1" hangingPunct="1">
              <a:lnSpc>
                <a:spcPct val="80000"/>
              </a:lnSpc>
            </a:pPr>
            <a:r>
              <a:rPr lang="fr-FR" altLang="fr-FR" sz="2000" dirty="0" smtClean="0"/>
              <a:t>Le port transmet ses propres trames BPDU</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85</a:t>
            </a:fld>
            <a:endParaRPr lang="fr-BE" dirty="0"/>
          </a:p>
        </p:txBody>
      </p:sp>
    </p:spTree>
    <p:extLst>
      <p:ext uri="{BB962C8B-B14F-4D97-AF65-F5344CB8AC3E}">
        <p14:creationId xmlns:p14="http://schemas.microsoft.com/office/powerpoint/2010/main" val="396090491"/>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fr-BE" altLang="fr-FR" smtClean="0"/>
              <a:t>Etats d’un port</a:t>
            </a:r>
          </a:p>
        </p:txBody>
      </p:sp>
      <p:sp>
        <p:nvSpPr>
          <p:cNvPr id="40964" name="Rectangle 3"/>
          <p:cNvSpPr>
            <a:spLocks noGrp="1" noChangeArrowheads="1"/>
          </p:cNvSpPr>
          <p:nvPr>
            <p:ph type="body" idx="1"/>
          </p:nvPr>
        </p:nvSpPr>
        <p:spPr/>
        <p:txBody>
          <a:bodyPr/>
          <a:lstStyle/>
          <a:p>
            <a:pPr marL="609600" indent="-609600" eaLnBrk="1" hangingPunct="1">
              <a:lnSpc>
                <a:spcPct val="90000"/>
              </a:lnSpc>
              <a:buFontTx/>
              <a:buAutoNum type="arabicPeriod" startAt="4"/>
            </a:pPr>
            <a:r>
              <a:rPr lang="fr-BE" altLang="fr-FR" dirty="0" smtClean="0">
                <a:solidFill>
                  <a:schemeClr val="accent6">
                    <a:lumMod val="75000"/>
                  </a:schemeClr>
                </a:solidFill>
              </a:rPr>
              <a:t>Acheminement (</a:t>
            </a:r>
            <a:r>
              <a:rPr lang="fr-BE" altLang="fr-FR" dirty="0" err="1" smtClean="0">
                <a:solidFill>
                  <a:schemeClr val="accent6">
                    <a:lumMod val="75000"/>
                  </a:schemeClr>
                </a:solidFill>
              </a:rPr>
              <a:t>forwarding</a:t>
            </a:r>
            <a:r>
              <a:rPr lang="fr-BE" altLang="fr-FR" dirty="0" smtClean="0">
                <a:solidFill>
                  <a:schemeClr val="accent6">
                    <a:lumMod val="75000"/>
                  </a:schemeClr>
                </a:solidFill>
              </a:rPr>
              <a:t>)</a:t>
            </a:r>
          </a:p>
          <a:p>
            <a:pPr marL="990600" lvl="1" indent="-533400" eaLnBrk="1" hangingPunct="1">
              <a:lnSpc>
                <a:spcPct val="90000"/>
              </a:lnSpc>
            </a:pPr>
            <a:r>
              <a:rPr lang="fr-FR" altLang="fr-FR" sz="2400" dirty="0" smtClean="0">
                <a:solidFill>
                  <a:srgbClr val="0070C0"/>
                </a:solidFill>
              </a:rPr>
              <a:t>Le port participe à la topologie active</a:t>
            </a:r>
          </a:p>
          <a:p>
            <a:pPr marL="1371600" lvl="2" indent="-457200" eaLnBrk="1" hangingPunct="1">
              <a:lnSpc>
                <a:spcPct val="90000"/>
              </a:lnSpc>
            </a:pPr>
            <a:r>
              <a:rPr lang="fr-BE" altLang="fr-FR" sz="2000" dirty="0" smtClean="0"/>
              <a:t>Le port transmet les trames reçues du segment auquel le port est attaché</a:t>
            </a:r>
          </a:p>
          <a:p>
            <a:pPr marL="1371600" lvl="2" indent="-457200" eaLnBrk="1" hangingPunct="1">
              <a:lnSpc>
                <a:spcPct val="90000"/>
              </a:lnSpc>
            </a:pPr>
            <a:r>
              <a:rPr lang="fr-BE" altLang="fr-FR" sz="2000" dirty="0" smtClean="0"/>
              <a:t>Le port </a:t>
            </a:r>
            <a:r>
              <a:rPr lang="fr-BE" altLang="fr-FR" sz="2000" i="1" dirty="0" smtClean="0">
                <a:solidFill>
                  <a:schemeClr val="hlink"/>
                </a:solidFill>
              </a:rPr>
              <a:t>enregistre</a:t>
            </a:r>
            <a:r>
              <a:rPr lang="fr-BE" altLang="fr-FR" sz="2000" dirty="0" smtClean="0"/>
              <a:t> les adresses sources des machines dans la table de commutation</a:t>
            </a:r>
          </a:p>
          <a:p>
            <a:pPr marL="990600" lvl="1" indent="-533400" eaLnBrk="1" hangingPunct="1">
              <a:lnSpc>
                <a:spcPct val="90000"/>
              </a:lnSpc>
            </a:pPr>
            <a:r>
              <a:rPr lang="fr-BE" altLang="fr-FR" sz="2400" dirty="0" smtClean="0">
                <a:solidFill>
                  <a:srgbClr val="0070C0"/>
                </a:solidFill>
              </a:rPr>
              <a:t>Trames BPDU</a:t>
            </a:r>
          </a:p>
          <a:p>
            <a:pPr marL="1371600" lvl="2" indent="-457200" eaLnBrk="1" hangingPunct="1">
              <a:lnSpc>
                <a:spcPct val="90000"/>
              </a:lnSpc>
            </a:pPr>
            <a:r>
              <a:rPr lang="fr-BE" altLang="fr-FR" sz="2000" dirty="0" smtClean="0"/>
              <a:t>Le port reçoit les BPDU et les diriges vers le module système</a:t>
            </a:r>
          </a:p>
          <a:p>
            <a:pPr marL="1371600" lvl="2" indent="-457200" eaLnBrk="1" hangingPunct="1">
              <a:lnSpc>
                <a:spcPct val="90000"/>
              </a:lnSpc>
            </a:pPr>
            <a:r>
              <a:rPr lang="fr-FR" altLang="fr-FR" sz="2000" dirty="0" smtClean="0"/>
              <a:t>Le port transmet ses propres trames BPDU</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86</a:t>
            </a:fld>
            <a:endParaRPr lang="fr-BE" dirty="0"/>
          </a:p>
        </p:txBody>
      </p:sp>
    </p:spTree>
    <p:extLst>
      <p:ext uri="{BB962C8B-B14F-4D97-AF65-F5344CB8AC3E}">
        <p14:creationId xmlns:p14="http://schemas.microsoft.com/office/powerpoint/2010/main" val="1981997520"/>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fr-BE" altLang="fr-FR" smtClean="0"/>
              <a:t>Etats d’un port</a:t>
            </a:r>
          </a:p>
        </p:txBody>
      </p:sp>
      <p:sp>
        <p:nvSpPr>
          <p:cNvPr id="102404" name="Rectangle 3"/>
          <p:cNvSpPr>
            <a:spLocks noGrp="1" noChangeArrowheads="1"/>
          </p:cNvSpPr>
          <p:nvPr>
            <p:ph type="body" idx="1"/>
          </p:nvPr>
        </p:nvSpPr>
        <p:spPr/>
        <p:txBody>
          <a:bodyPr/>
          <a:lstStyle/>
          <a:p>
            <a:pPr marL="609600" indent="-609600" eaLnBrk="1" hangingPunct="1">
              <a:buFontTx/>
              <a:buAutoNum type="arabicPeriod" startAt="5"/>
              <a:defRPr/>
            </a:pPr>
            <a:r>
              <a:rPr lang="fr-BE" altLang="fr-FR" dirty="0" smtClean="0">
                <a:solidFill>
                  <a:schemeClr val="accent6">
                    <a:lumMod val="75000"/>
                  </a:schemeClr>
                </a:solidFill>
              </a:rPr>
              <a:t>Désactivé (</a:t>
            </a:r>
            <a:r>
              <a:rPr lang="fr-BE" altLang="fr-FR" dirty="0" err="1" smtClean="0">
                <a:solidFill>
                  <a:schemeClr val="accent6">
                    <a:lumMod val="75000"/>
                  </a:schemeClr>
                </a:solidFill>
              </a:rPr>
              <a:t>disabled</a:t>
            </a:r>
            <a:r>
              <a:rPr lang="fr-BE" altLang="fr-FR" dirty="0" smtClean="0">
                <a:solidFill>
                  <a:schemeClr val="accent6">
                    <a:lumMod val="75000"/>
                  </a:schemeClr>
                </a:solidFill>
              </a:rPr>
              <a:t>)</a:t>
            </a:r>
          </a:p>
          <a:p>
            <a:pPr marL="990600" lvl="1" indent="-533400" eaLnBrk="1" hangingPunct="1">
              <a:defRPr/>
            </a:pPr>
            <a:r>
              <a:rPr lang="fr-FR" altLang="fr-FR" dirty="0" smtClean="0">
                <a:solidFill>
                  <a:srgbClr val="0070C0"/>
                </a:solidFill>
              </a:rPr>
              <a:t>Le port </a:t>
            </a:r>
            <a:r>
              <a:rPr lang="fr-BE" altLang="fr-FR" dirty="0" smtClean="0">
                <a:solidFill>
                  <a:srgbClr val="0070C0"/>
                </a:solidFill>
              </a:rPr>
              <a:t>n’achemine aucune trame</a:t>
            </a:r>
          </a:p>
          <a:p>
            <a:pPr marL="1371600" lvl="2" indent="-457200" eaLnBrk="1" hangingPunct="1">
              <a:defRPr/>
            </a:pPr>
            <a:r>
              <a:rPr lang="fr-BE" altLang="fr-FR" dirty="0" smtClean="0"/>
              <a:t>Le port abandonne les trames reçues du segment auquel le port est attaché</a:t>
            </a:r>
          </a:p>
          <a:p>
            <a:pPr marL="1371600" lvl="2" indent="-457200" eaLnBrk="1" hangingPunct="1">
              <a:defRPr/>
            </a:pPr>
            <a:r>
              <a:rPr lang="fr-BE" altLang="fr-FR" dirty="0" smtClean="0"/>
              <a:t>Le port n’inclut pas les adresses des stations dans la base de données des adresses</a:t>
            </a:r>
          </a:p>
          <a:p>
            <a:pPr marL="1371600" lvl="2" indent="-457200" eaLnBrk="1" hangingPunct="1">
              <a:defRPr/>
            </a:pPr>
            <a:r>
              <a:rPr lang="fr-FR" dirty="0" smtClean="0"/>
              <a:t>L’état désactivé est défini lorsque le port du commutateur est désactivé (</a:t>
            </a:r>
            <a:r>
              <a:rPr lang="fr-FR" dirty="0" err="1" smtClean="0"/>
              <a:t>shutdown</a:t>
            </a:r>
            <a:r>
              <a:rPr lang="fr-FR" dirty="0" smtClean="0"/>
              <a:t>)</a:t>
            </a:r>
          </a:p>
          <a:p>
            <a:pPr marL="971550" lvl="1" indent="-457200" eaLnBrk="1" hangingPunct="1">
              <a:defRPr/>
            </a:pPr>
            <a:r>
              <a:rPr lang="fr-BE" altLang="fr-FR" dirty="0" smtClean="0">
                <a:solidFill>
                  <a:srgbClr val="0070C0"/>
                </a:solidFill>
              </a:rPr>
              <a:t>Le port ne traite aucune trame BPDU</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87</a:t>
            </a:fld>
            <a:endParaRPr lang="fr-BE" dirty="0"/>
          </a:p>
        </p:txBody>
      </p:sp>
    </p:spTree>
    <p:extLst>
      <p:ext uri="{BB962C8B-B14F-4D97-AF65-F5344CB8AC3E}">
        <p14:creationId xmlns:p14="http://schemas.microsoft.com/office/powerpoint/2010/main" val="3932355035"/>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type="body" sz="half" idx="1"/>
          </p:nvPr>
        </p:nvSpPr>
        <p:spPr/>
        <p:txBody>
          <a:bodyPr/>
          <a:lstStyle/>
          <a:p>
            <a:pPr eaLnBrk="1" hangingPunct="1"/>
            <a:r>
              <a:rPr lang="fr-FR" altLang="fr-FR" sz="2800" dirty="0" smtClean="0">
                <a:solidFill>
                  <a:schemeClr val="accent6">
                    <a:lumMod val="75000"/>
                  </a:schemeClr>
                </a:solidFill>
              </a:rPr>
              <a:t>Résumé des états possibles d’un port</a:t>
            </a:r>
          </a:p>
        </p:txBody>
      </p:sp>
      <p:pic>
        <p:nvPicPr>
          <p:cNvPr id="43013"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8313" y="2565400"/>
            <a:ext cx="8207375" cy="2212975"/>
          </a:xfrm>
        </p:spPr>
      </p:pic>
      <p:sp>
        <p:nvSpPr>
          <p:cNvPr id="43014" name="Text Box 9"/>
          <p:cNvSpPr txBox="1">
            <a:spLocks noChangeArrowheads="1"/>
          </p:cNvSpPr>
          <p:nvPr/>
        </p:nvSpPr>
        <p:spPr bwMode="auto">
          <a:xfrm>
            <a:off x="467544" y="4725144"/>
            <a:ext cx="62039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BE" altLang="fr-FR" sz="1200" dirty="0"/>
              <a:t>1: retour à l'état de blocage en l'absence de coût de chemin plus faible vers le pont racine</a:t>
            </a:r>
            <a:endParaRPr lang="fr-FR" altLang="fr-FR" sz="1200" dirty="0"/>
          </a:p>
        </p:txBody>
      </p:sp>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88</a:t>
            </a:fld>
            <a:endParaRPr lang="fr-BE" dirty="0"/>
          </a:p>
        </p:txBody>
      </p:sp>
      <p:sp>
        <p:nvSpPr>
          <p:cNvPr id="8" name="Rectangle 3"/>
          <p:cNvSpPr txBox="1">
            <a:spLocks noChangeArrowheads="1"/>
          </p:cNvSpPr>
          <p:nvPr/>
        </p:nvSpPr>
        <p:spPr>
          <a:xfrm>
            <a:off x="2123728" y="116632"/>
            <a:ext cx="6563072"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fr-BE" altLang="fr-FR" sz="2800" dirty="0"/>
              <a:t>Changements d’états </a:t>
            </a:r>
          </a:p>
        </p:txBody>
      </p:sp>
    </p:spTree>
    <p:extLst>
      <p:ext uri="{BB962C8B-B14F-4D97-AF65-F5344CB8AC3E}">
        <p14:creationId xmlns:p14="http://schemas.microsoft.com/office/powerpoint/2010/main" val="31109354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fr-FR" altLang="fr-FR" smtClean="0"/>
              <a:t>Convergence du protocole STP</a:t>
            </a:r>
          </a:p>
        </p:txBody>
      </p:sp>
      <p:sp>
        <p:nvSpPr>
          <p:cNvPr id="44036" name="Rectangle 3"/>
          <p:cNvSpPr>
            <a:spLocks noGrp="1" noChangeArrowheads="1"/>
          </p:cNvSpPr>
          <p:nvPr>
            <p:ph type="body" idx="1"/>
          </p:nvPr>
        </p:nvSpPr>
        <p:spPr/>
        <p:txBody>
          <a:bodyPr/>
          <a:lstStyle/>
          <a:p>
            <a:pPr eaLnBrk="1" hangingPunct="1"/>
            <a:r>
              <a:rPr lang="fr-FR" altLang="fr-FR" sz="2800" dirty="0" smtClean="0">
                <a:solidFill>
                  <a:schemeClr val="accent6">
                    <a:lumMod val="75000"/>
                  </a:schemeClr>
                </a:solidFill>
              </a:rPr>
              <a:t>Convergence du protocole STP</a:t>
            </a:r>
          </a:p>
          <a:p>
            <a:pPr lvl="1" eaLnBrk="1" hangingPunct="1"/>
            <a:r>
              <a:rPr lang="fr-FR" altLang="fr-FR" sz="2400" dirty="0" smtClean="0">
                <a:solidFill>
                  <a:srgbClr val="0070C0"/>
                </a:solidFill>
              </a:rPr>
              <a:t>La convergence est la durée nécessaire pour </a:t>
            </a:r>
          </a:p>
          <a:p>
            <a:pPr lvl="2" eaLnBrk="1" hangingPunct="1"/>
            <a:r>
              <a:rPr lang="fr-FR" altLang="fr-FR" sz="2000" dirty="0" smtClean="0"/>
              <a:t>Pour déterminer le commutateur qui jouera le rôle de pont racine,</a:t>
            </a:r>
          </a:p>
          <a:p>
            <a:pPr lvl="2" eaLnBrk="1" hangingPunct="1"/>
            <a:r>
              <a:rPr lang="fr-FR" altLang="fr-FR" sz="2000" dirty="0" smtClean="0"/>
              <a:t>Pour définir le rôle final de chacun des ports des commutateurs,</a:t>
            </a:r>
          </a:p>
          <a:p>
            <a:pPr lvl="2" eaLnBrk="1" hangingPunct="1"/>
            <a:r>
              <a:rPr lang="fr-FR" altLang="fr-FR" sz="2000" dirty="0" smtClean="0"/>
              <a:t>Pour réaliser le passage dans les différents états des ports.</a:t>
            </a:r>
          </a:p>
          <a:p>
            <a:pPr lvl="1" eaLnBrk="1" hangingPunct="1"/>
            <a:r>
              <a:rPr lang="fr-FR" altLang="fr-FR" sz="2400" dirty="0" smtClean="0">
                <a:solidFill>
                  <a:srgbClr val="0070C0"/>
                </a:solidFill>
              </a:rPr>
              <a:t>Temps de convergence</a:t>
            </a:r>
          </a:p>
          <a:p>
            <a:pPr lvl="2" eaLnBrk="1" hangingPunct="1"/>
            <a:r>
              <a:rPr lang="fr-FR" altLang="fr-FR" sz="2000" dirty="0" smtClean="0"/>
              <a:t>La durée nécessaire pour atteindre la convergence peut être relativement longue car les ports doivent passer par certains états afin d’éviter la formation de boucles</a:t>
            </a:r>
          </a:p>
          <a:p>
            <a:pPr lvl="2" eaLnBrk="1" hangingPunct="1"/>
            <a:r>
              <a:rPr lang="fr-FR" altLang="fr-FR" sz="2000" dirty="0" smtClean="0"/>
              <a:t>Ces états sont associés à des minuteurs</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89</a:t>
            </a:fld>
            <a:endParaRPr lang="fr-BE" dirty="0"/>
          </a:p>
        </p:txBody>
      </p:sp>
    </p:spTree>
    <p:extLst>
      <p:ext uri="{BB962C8B-B14F-4D97-AF65-F5344CB8AC3E}">
        <p14:creationId xmlns:p14="http://schemas.microsoft.com/office/powerpoint/2010/main" val="3368196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Infrastructure réseau</a:t>
            </a:r>
            <a:endParaRPr lang="fr-FR" dirty="0"/>
          </a:p>
        </p:txBody>
      </p:sp>
      <p:sp>
        <p:nvSpPr>
          <p:cNvPr id="3" name="Espace réservé du contenu 2"/>
          <p:cNvSpPr>
            <a:spLocks noGrp="1"/>
          </p:cNvSpPr>
          <p:nvPr>
            <p:ph idx="1"/>
          </p:nvPr>
        </p:nvSpPr>
        <p:spPr/>
        <p:txBody>
          <a:bodyPr/>
          <a:lstStyle/>
          <a:p>
            <a:pPr>
              <a:defRPr/>
            </a:pPr>
            <a:r>
              <a:rPr lang="fr-FR" dirty="0">
                <a:solidFill>
                  <a:schemeClr val="accent6">
                    <a:lumMod val="75000"/>
                  </a:schemeClr>
                </a:solidFill>
              </a:rPr>
              <a:t>Caractéristiques des réseaux informatiques</a:t>
            </a:r>
          </a:p>
          <a:p>
            <a:pPr lvl="1">
              <a:defRPr/>
            </a:pPr>
            <a:r>
              <a:rPr lang="fr-FR" dirty="0">
                <a:solidFill>
                  <a:srgbClr val="0070C0"/>
                </a:solidFill>
              </a:rPr>
              <a:t>Prendre en charge des applications critiques </a:t>
            </a:r>
          </a:p>
          <a:p>
            <a:pPr lvl="2">
              <a:defRPr/>
            </a:pPr>
            <a:r>
              <a:rPr lang="fr-FR" dirty="0"/>
              <a:t>E-commerce, opérer un patient à distance </a:t>
            </a:r>
          </a:p>
          <a:p>
            <a:pPr lvl="1">
              <a:defRPr/>
            </a:pPr>
            <a:r>
              <a:rPr lang="fr-FR" dirty="0">
                <a:solidFill>
                  <a:srgbClr val="0070C0"/>
                </a:solidFill>
              </a:rPr>
              <a:t>Assurer le trafic de réseaux convergents </a:t>
            </a:r>
          </a:p>
          <a:p>
            <a:pPr lvl="2">
              <a:defRPr/>
            </a:pPr>
            <a:r>
              <a:rPr lang="fr-FR" dirty="0"/>
              <a:t>Fichiers de données, téléphonie sur IP et  applications vidéo utilisent le même réseau</a:t>
            </a:r>
          </a:p>
          <a:p>
            <a:pPr lvl="1">
              <a:defRPr/>
            </a:pPr>
            <a:r>
              <a:rPr lang="fr-FR" dirty="0">
                <a:solidFill>
                  <a:srgbClr val="0070C0"/>
                </a:solidFill>
              </a:rPr>
              <a:t>Répondre à des besoins métier variés</a:t>
            </a:r>
          </a:p>
          <a:p>
            <a:pPr lvl="2">
              <a:defRPr/>
            </a:pPr>
            <a:r>
              <a:rPr lang="fr-FR" dirty="0"/>
              <a:t>Hôpitaux, armées, administrations, e-commerce, …</a:t>
            </a:r>
          </a:p>
          <a:p>
            <a:pPr lvl="1">
              <a:defRPr/>
            </a:pPr>
            <a:r>
              <a:rPr lang="fr-FR" dirty="0">
                <a:solidFill>
                  <a:srgbClr val="0070C0"/>
                </a:solidFill>
              </a:rPr>
              <a:t>Apporter un contrôle administratif centralisé</a:t>
            </a:r>
          </a:p>
          <a:p>
            <a:pPr lvl="2">
              <a:defRPr/>
            </a:pPr>
            <a:r>
              <a:rPr lang="fr-FR" dirty="0"/>
              <a:t>Accès distants sécurisés</a:t>
            </a:r>
          </a:p>
          <a:p>
            <a:pPr lvl="1">
              <a:defRPr/>
            </a:pPr>
            <a:r>
              <a:rPr lang="fr-FR" dirty="0">
                <a:solidFill>
                  <a:srgbClr val="0070C0"/>
                </a:solidFill>
              </a:rPr>
              <a:t>Assurer des services sécurisés</a:t>
            </a:r>
          </a:p>
          <a:p>
            <a:pPr lvl="1">
              <a:defRPr/>
            </a:pPr>
            <a:endParaRPr lang="fr-FR" dirty="0"/>
          </a:p>
          <a:p>
            <a:endParaRPr lang="fr-FR" dirty="0"/>
          </a:p>
        </p:txBody>
      </p:sp>
      <p:sp>
        <p:nvSpPr>
          <p:cNvPr id="4" name="Espace réservé de la date 3"/>
          <p:cNvSpPr>
            <a:spLocks noGrp="1"/>
          </p:cNvSpPr>
          <p:nvPr>
            <p:ph type="dt" sz="half" idx="10"/>
          </p:nvPr>
        </p:nvSpPr>
        <p:spPr/>
        <p:txBody>
          <a:bodyPr/>
          <a:lstStyle/>
          <a:p>
            <a:fld id="{7F44ED6C-F45B-4CA7-82D8-BC1E073DDDCA}" type="datetime1">
              <a:rPr lang="fr-BE" smtClean="0"/>
              <a:t>09-11-16</a:t>
            </a:fld>
            <a:endParaRPr lang="fr-BE"/>
          </a:p>
        </p:txBody>
      </p:sp>
      <p:sp>
        <p:nvSpPr>
          <p:cNvPr id="5" name="Espace réservé du pied de page 4"/>
          <p:cNvSpPr>
            <a:spLocks noGrp="1"/>
          </p:cNvSpPr>
          <p:nvPr>
            <p:ph type="ftr" sz="quarter" idx="11"/>
          </p:nvPr>
        </p:nvSpPr>
        <p:spPr/>
        <p:txBody>
          <a:bodyPr/>
          <a:lstStyle/>
          <a:p>
            <a:r>
              <a:rPr lang="fr-BE" smtClean="0"/>
              <a:t>www.heh.be</a:t>
            </a:r>
            <a:endParaRPr lang="fr-BE" dirty="0"/>
          </a:p>
        </p:txBody>
      </p:sp>
      <p:sp>
        <p:nvSpPr>
          <p:cNvPr id="6" name="Espace réservé du numéro de diapositive 5"/>
          <p:cNvSpPr>
            <a:spLocks noGrp="1"/>
          </p:cNvSpPr>
          <p:nvPr>
            <p:ph type="sldNum" sz="quarter" idx="12"/>
          </p:nvPr>
        </p:nvSpPr>
        <p:spPr/>
        <p:txBody>
          <a:bodyPr/>
          <a:lstStyle/>
          <a:p>
            <a:fld id="{F8B969FB-3CDB-4BA7-BB65-4C9B3D66EC11}" type="slidenum">
              <a:rPr lang="fr-BE" smtClean="0"/>
              <a:t>9</a:t>
            </a:fld>
            <a:endParaRPr lang="fr-BE"/>
          </a:p>
        </p:txBody>
      </p:sp>
    </p:spTree>
    <p:extLst>
      <p:ext uri="{BB962C8B-B14F-4D97-AF65-F5344CB8AC3E}">
        <p14:creationId xmlns:p14="http://schemas.microsoft.com/office/powerpoint/2010/main" val="16777354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fr-FR" altLang="fr-FR" smtClean="0"/>
              <a:t>Convergence du protocole STP</a:t>
            </a:r>
            <a:endParaRPr lang="fr-BE" altLang="fr-FR" smtClean="0"/>
          </a:p>
        </p:txBody>
      </p:sp>
      <p:pic>
        <p:nvPicPr>
          <p:cNvPr id="45060" name="Picture 3" descr="EtatsPort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62051" y="1260499"/>
            <a:ext cx="6802437" cy="4525963"/>
          </a:xfrm>
          <a:noFill/>
        </p:spPr>
      </p:pic>
      <p:sp>
        <p:nvSpPr>
          <p:cNvPr id="45061" name="Line 4"/>
          <p:cNvSpPr>
            <a:spLocks noChangeShapeType="1"/>
          </p:cNvSpPr>
          <p:nvPr/>
        </p:nvSpPr>
        <p:spPr bwMode="auto">
          <a:xfrm flipH="1">
            <a:off x="3735263" y="3546499"/>
            <a:ext cx="1066800" cy="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92933" name="Text Box 5"/>
          <p:cNvSpPr txBox="1">
            <a:spLocks noChangeArrowheads="1"/>
          </p:cNvSpPr>
          <p:nvPr/>
        </p:nvSpPr>
        <p:spPr bwMode="auto">
          <a:xfrm>
            <a:off x="1315913" y="5321324"/>
            <a:ext cx="36258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Une modification topologique </a:t>
            </a:r>
          </a:p>
          <a:p>
            <a:pPr eaLnBrk="1" hangingPunct="1">
              <a:spcBef>
                <a:spcPct val="0"/>
              </a:spcBef>
              <a:buFontTx/>
              <a:buNone/>
            </a:pPr>
            <a:r>
              <a:rPr lang="fr-FR" altLang="fr-FR" sz="1800">
                <a:solidFill>
                  <a:srgbClr val="FF0000"/>
                </a:solidFill>
              </a:rPr>
              <a:t>peut entraîner un blocage du </a:t>
            </a:r>
          </a:p>
          <a:p>
            <a:pPr eaLnBrk="1" hangingPunct="1">
              <a:spcBef>
                <a:spcPct val="0"/>
              </a:spcBef>
              <a:buFontTx/>
              <a:buNone/>
            </a:pPr>
            <a:r>
              <a:rPr lang="fr-FR" altLang="fr-FR" sz="1800">
                <a:solidFill>
                  <a:srgbClr val="FF0000"/>
                </a:solidFill>
              </a:rPr>
              <a:t>réseau pendant plus d’une minute</a:t>
            </a:r>
          </a:p>
        </p:txBody>
      </p:sp>
      <p:sp>
        <p:nvSpPr>
          <p:cNvPr id="892934" name="Line 6"/>
          <p:cNvSpPr>
            <a:spLocks noChangeShapeType="1"/>
          </p:cNvSpPr>
          <p:nvPr/>
        </p:nvSpPr>
        <p:spPr bwMode="auto">
          <a:xfrm flipV="1">
            <a:off x="2755776" y="2657499"/>
            <a:ext cx="1223962" cy="26638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92935" name="Line 7"/>
          <p:cNvSpPr>
            <a:spLocks noChangeShapeType="1"/>
          </p:cNvSpPr>
          <p:nvPr/>
        </p:nvSpPr>
        <p:spPr bwMode="auto">
          <a:xfrm flipV="1">
            <a:off x="2755776" y="2513037"/>
            <a:ext cx="4537075" cy="280828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92936" name="Line 8"/>
          <p:cNvSpPr>
            <a:spLocks noChangeShapeType="1"/>
          </p:cNvSpPr>
          <p:nvPr/>
        </p:nvSpPr>
        <p:spPr bwMode="auto">
          <a:xfrm flipV="1">
            <a:off x="2755776" y="4529162"/>
            <a:ext cx="4679950" cy="7921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1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90</a:t>
            </a:fld>
            <a:endParaRPr lang="fr-BE" dirty="0"/>
          </a:p>
        </p:txBody>
      </p:sp>
    </p:spTree>
    <p:extLst>
      <p:ext uri="{BB962C8B-B14F-4D97-AF65-F5344CB8AC3E}">
        <p14:creationId xmlns:p14="http://schemas.microsoft.com/office/powerpoint/2010/main" val="21321648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2933"/>
                                        </p:tgtEl>
                                        <p:attrNameLst>
                                          <p:attrName>style.visibility</p:attrName>
                                        </p:attrNameLst>
                                      </p:cBhvr>
                                      <p:to>
                                        <p:strVal val="visible"/>
                                      </p:to>
                                    </p:set>
                                    <p:animEffect transition="in" filter="blinds(horizontal)">
                                      <p:cBhvr>
                                        <p:cTn id="7" dur="500"/>
                                        <p:tgtEl>
                                          <p:spTgt spid="89293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92934"/>
                                        </p:tgtEl>
                                        <p:attrNameLst>
                                          <p:attrName>style.visibility</p:attrName>
                                        </p:attrNameLst>
                                      </p:cBhvr>
                                      <p:to>
                                        <p:strVal val="visible"/>
                                      </p:to>
                                    </p:set>
                                    <p:animEffect transition="in" filter="blinds(horizontal)">
                                      <p:cBhvr>
                                        <p:cTn id="10" dur="500"/>
                                        <p:tgtEl>
                                          <p:spTgt spid="89293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92935"/>
                                        </p:tgtEl>
                                        <p:attrNameLst>
                                          <p:attrName>style.visibility</p:attrName>
                                        </p:attrNameLst>
                                      </p:cBhvr>
                                      <p:to>
                                        <p:strVal val="visible"/>
                                      </p:to>
                                    </p:set>
                                    <p:animEffect transition="in" filter="blinds(horizontal)">
                                      <p:cBhvr>
                                        <p:cTn id="13" dur="500"/>
                                        <p:tgtEl>
                                          <p:spTgt spid="89293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92936"/>
                                        </p:tgtEl>
                                        <p:attrNameLst>
                                          <p:attrName>style.visibility</p:attrName>
                                        </p:attrNameLst>
                                      </p:cBhvr>
                                      <p:to>
                                        <p:strVal val="visible"/>
                                      </p:to>
                                    </p:set>
                                    <p:animEffect transition="in" filter="blinds(horizontal)">
                                      <p:cBhvr>
                                        <p:cTn id="16" dur="500"/>
                                        <p:tgtEl>
                                          <p:spTgt spid="892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3" grpId="0"/>
      <p:bldP spid="892934" grpId="0" animBg="1"/>
      <p:bldP spid="892935" grpId="0" animBg="1"/>
      <p:bldP spid="89293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fr-FR" altLang="fr-FR" smtClean="0"/>
              <a:t>Convergence du protocole STP</a:t>
            </a:r>
          </a:p>
        </p:txBody>
      </p:sp>
      <p:sp>
        <p:nvSpPr>
          <p:cNvPr id="52228" name="Rectangle 3"/>
          <p:cNvSpPr>
            <a:spLocks noGrp="1" noChangeArrowheads="1"/>
          </p:cNvSpPr>
          <p:nvPr>
            <p:ph type="body" idx="1"/>
          </p:nvPr>
        </p:nvSpPr>
        <p:spPr/>
        <p:txBody>
          <a:bodyPr>
            <a:normAutofit/>
          </a:bodyPr>
          <a:lstStyle/>
          <a:p>
            <a:pPr eaLnBrk="1" hangingPunct="1">
              <a:defRPr/>
            </a:pPr>
            <a:r>
              <a:rPr lang="fr-FR" altLang="fr-FR" dirty="0" smtClean="0">
                <a:solidFill>
                  <a:schemeClr val="accent6">
                    <a:lumMod val="75000"/>
                  </a:schemeClr>
                </a:solidFill>
              </a:rPr>
              <a:t>Minuteurs</a:t>
            </a:r>
          </a:p>
          <a:p>
            <a:pPr lvl="1" eaLnBrk="1" hangingPunct="1">
              <a:defRPr/>
            </a:pPr>
            <a:r>
              <a:rPr lang="fr-FR" altLang="fr-FR" dirty="0" smtClean="0">
                <a:solidFill>
                  <a:srgbClr val="0070C0"/>
                </a:solidFill>
              </a:rPr>
              <a:t>Principe</a:t>
            </a:r>
          </a:p>
          <a:p>
            <a:pPr lvl="2" eaLnBrk="1" hangingPunct="1">
              <a:defRPr/>
            </a:pPr>
            <a:r>
              <a:rPr lang="fr-FR" altLang="fr-FR" dirty="0" smtClean="0"/>
              <a:t>Ils déterminent la durée pendant laquelle un port reste dans les différents états</a:t>
            </a:r>
          </a:p>
          <a:p>
            <a:pPr lvl="2" eaLnBrk="1" hangingPunct="1">
              <a:defRPr/>
            </a:pPr>
            <a:r>
              <a:rPr lang="fr-FR" altLang="fr-FR" dirty="0" smtClean="0"/>
              <a:t>Ils empêchent la création d’une boucle en gardant les ports dans un même état assez longtemps</a:t>
            </a:r>
          </a:p>
          <a:p>
            <a:pPr lvl="2" eaLnBrk="1" hangingPunct="1">
              <a:defRPr/>
            </a:pPr>
            <a:r>
              <a:rPr lang="fr-FR" altLang="fr-FR" dirty="0" smtClean="0"/>
              <a:t>Après convergence, l’état d’un port ne change plus (sauf modification topologique)</a:t>
            </a:r>
          </a:p>
          <a:p>
            <a:pPr lvl="3" eaLnBrk="1" hangingPunct="1">
              <a:defRPr/>
            </a:pPr>
            <a:r>
              <a:rPr lang="fr-FR" altLang="fr-FR" dirty="0" smtClean="0"/>
              <a:t>Soit </a:t>
            </a:r>
            <a:r>
              <a:rPr lang="fr-FR" altLang="fr-FR" dirty="0" err="1" smtClean="0"/>
              <a:t>Forwarding</a:t>
            </a:r>
            <a:endParaRPr lang="fr-FR" altLang="fr-FR" dirty="0" smtClean="0"/>
          </a:p>
          <a:p>
            <a:pPr lvl="3" eaLnBrk="1" hangingPunct="1">
              <a:defRPr/>
            </a:pPr>
            <a:r>
              <a:rPr lang="fr-FR" altLang="fr-FR" dirty="0" smtClean="0"/>
              <a:t>Soit </a:t>
            </a:r>
            <a:r>
              <a:rPr lang="fr-FR" altLang="fr-FR" dirty="0" err="1" smtClean="0"/>
              <a:t>Blocking</a:t>
            </a:r>
            <a:endParaRPr lang="fr-FR" altLang="fr-FR" dirty="0" smtClean="0"/>
          </a:p>
          <a:p>
            <a:pPr lvl="2" eaLnBrk="1" hangingPunct="1">
              <a:defRPr/>
            </a:pPr>
            <a:r>
              <a:rPr lang="fr-FR" altLang="fr-FR" dirty="0" smtClean="0"/>
              <a:t>L’utilisation des minuteurs induit une convergence lente</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91</a:t>
            </a:fld>
            <a:endParaRPr lang="fr-BE" dirty="0"/>
          </a:p>
        </p:txBody>
      </p:sp>
    </p:spTree>
    <p:extLst>
      <p:ext uri="{BB962C8B-B14F-4D97-AF65-F5344CB8AC3E}">
        <p14:creationId xmlns:p14="http://schemas.microsoft.com/office/powerpoint/2010/main" val="7452160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re 1"/>
          <p:cNvSpPr>
            <a:spLocks noGrp="1"/>
          </p:cNvSpPr>
          <p:nvPr>
            <p:ph type="title"/>
          </p:nvPr>
        </p:nvSpPr>
        <p:spPr/>
        <p:txBody>
          <a:bodyPr/>
          <a:lstStyle/>
          <a:p>
            <a:r>
              <a:rPr lang="fr-FR" altLang="fr-FR" smtClean="0"/>
              <a:t>Convergence du protocole STP</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Temps de convergence du processus</a:t>
            </a:r>
          </a:p>
          <a:p>
            <a:pPr lvl="1">
              <a:defRPr/>
            </a:pPr>
            <a:r>
              <a:rPr lang="fr-FR" dirty="0" smtClean="0">
                <a:solidFill>
                  <a:srgbClr val="0070C0"/>
                </a:solidFill>
              </a:rPr>
              <a:t>Max Age = 20s.</a:t>
            </a:r>
          </a:p>
          <a:p>
            <a:pPr lvl="2">
              <a:defRPr/>
            </a:pPr>
            <a:r>
              <a:rPr lang="fr-FR" dirty="0" smtClean="0"/>
              <a:t>Ces 20 secondes correspondent à l’état de blocage des ports</a:t>
            </a:r>
          </a:p>
          <a:p>
            <a:pPr lvl="2">
              <a:defRPr/>
            </a:pPr>
            <a:r>
              <a:rPr lang="fr-FR" dirty="0" smtClean="0"/>
              <a:t>STP prévoit </a:t>
            </a:r>
          </a:p>
          <a:p>
            <a:pPr lvl="3">
              <a:defRPr/>
            </a:pPr>
            <a:r>
              <a:rPr lang="fr-FR" dirty="0" smtClean="0"/>
              <a:t>Un diamètre réseau maximal de sept sauts </a:t>
            </a:r>
          </a:p>
          <a:p>
            <a:pPr lvl="3">
              <a:defRPr/>
            </a:pPr>
            <a:r>
              <a:rPr lang="fr-FR" dirty="0" smtClean="0"/>
              <a:t>Une fréquence de transmission des trames BPDU de 2 secondes (hello time)</a:t>
            </a:r>
          </a:p>
          <a:p>
            <a:pPr marL="1371600" lvl="3" indent="0">
              <a:buFontTx/>
              <a:buNone/>
              <a:defRPr/>
            </a:pPr>
            <a:r>
              <a:rPr lang="fr-FR" dirty="0" smtClean="0">
                <a:sym typeface="Wingdings" panose="05000000000000000000" pitchFamily="2" charset="2"/>
              </a:rPr>
              <a:t></a:t>
            </a:r>
            <a:r>
              <a:rPr lang="fr-FR" dirty="0" smtClean="0"/>
              <a:t> La sélection du pont racine devrait être accomplie en 14 secondes</a:t>
            </a:r>
          </a:p>
          <a:p>
            <a:pPr marL="1371600" lvl="3" indent="0">
              <a:buFontTx/>
              <a:buNone/>
              <a:defRPr/>
            </a:pPr>
            <a:r>
              <a:rPr lang="fr-FR" dirty="0" smtClean="0">
                <a:sym typeface="Wingdings" panose="05000000000000000000" pitchFamily="2" charset="2"/>
              </a:rPr>
              <a:t> </a:t>
            </a:r>
            <a:r>
              <a:rPr lang="fr-FR" dirty="0" smtClean="0"/>
              <a:t>Un « max </a:t>
            </a:r>
            <a:r>
              <a:rPr lang="fr-FR" dirty="0" err="1" smtClean="0"/>
              <a:t>age</a:t>
            </a:r>
            <a:r>
              <a:rPr lang="fr-FR" dirty="0" smtClean="0"/>
              <a:t> » de 20 secondes assure un temps d’attente suffisant</a:t>
            </a:r>
          </a:p>
          <a:p>
            <a:pPr>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92</a:t>
            </a:fld>
            <a:endParaRPr lang="fr-BE" dirty="0"/>
          </a:p>
        </p:txBody>
      </p:sp>
    </p:spTree>
    <p:extLst>
      <p:ext uri="{BB962C8B-B14F-4D97-AF65-F5344CB8AC3E}">
        <p14:creationId xmlns:p14="http://schemas.microsoft.com/office/powerpoint/2010/main" val="39943047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fr-FR" altLang="fr-FR" smtClean="0"/>
              <a:t>Convergence du protocole STP</a:t>
            </a:r>
          </a:p>
        </p:txBody>
      </p:sp>
      <p:sp>
        <p:nvSpPr>
          <p:cNvPr id="48132" name="Rectangle 3"/>
          <p:cNvSpPr>
            <a:spLocks noGrp="1" noChangeArrowheads="1"/>
          </p:cNvSpPr>
          <p:nvPr>
            <p:ph type="body" idx="1"/>
          </p:nvPr>
        </p:nvSpPr>
        <p:spPr/>
        <p:txBody>
          <a:bodyPr/>
          <a:lstStyle/>
          <a:p>
            <a:pPr eaLnBrk="1" hangingPunct="1">
              <a:lnSpc>
                <a:spcPct val="90000"/>
              </a:lnSpc>
            </a:pPr>
            <a:r>
              <a:rPr lang="fr-FR" altLang="fr-FR" dirty="0" smtClean="0">
                <a:solidFill>
                  <a:schemeClr val="accent6">
                    <a:lumMod val="75000"/>
                  </a:schemeClr>
                </a:solidFill>
              </a:rPr>
              <a:t>Configurer les minuteurs</a:t>
            </a:r>
          </a:p>
          <a:p>
            <a:pPr lvl="1" eaLnBrk="1" hangingPunct="1">
              <a:lnSpc>
                <a:spcPct val="90000"/>
              </a:lnSpc>
            </a:pPr>
            <a:r>
              <a:rPr lang="fr-FR" altLang="fr-FR" sz="2400" dirty="0" smtClean="0">
                <a:solidFill>
                  <a:srgbClr val="0070C0"/>
                </a:solidFill>
              </a:rPr>
              <a:t>Configuration des minuteurs ?</a:t>
            </a:r>
          </a:p>
          <a:p>
            <a:pPr lvl="2" eaLnBrk="1" hangingPunct="1">
              <a:lnSpc>
                <a:spcPct val="90000"/>
              </a:lnSpc>
            </a:pPr>
            <a:r>
              <a:rPr lang="fr-FR" altLang="fr-FR" sz="2000" dirty="0" smtClean="0"/>
              <a:t>Les valeurs de minuteurs sont optimisées pour le diamètre de sept commutateurs</a:t>
            </a:r>
          </a:p>
          <a:p>
            <a:pPr lvl="2" eaLnBrk="1" hangingPunct="1">
              <a:lnSpc>
                <a:spcPct val="90000"/>
              </a:lnSpc>
            </a:pPr>
            <a:r>
              <a:rPr lang="fr-FR" altLang="fr-FR" sz="2000" dirty="0" smtClean="0"/>
              <a:t>Il est conseillé de ne pas les modifier directement</a:t>
            </a:r>
          </a:p>
          <a:p>
            <a:pPr lvl="1" eaLnBrk="1" hangingPunct="1">
              <a:lnSpc>
                <a:spcPct val="90000"/>
              </a:lnSpc>
            </a:pPr>
            <a:r>
              <a:rPr lang="fr-FR" altLang="fr-FR" sz="2400" dirty="0" smtClean="0">
                <a:solidFill>
                  <a:srgbClr val="0070C0"/>
                </a:solidFill>
              </a:rPr>
              <a:t>Modifier le diamètre de l’arbre recouvrant</a:t>
            </a:r>
          </a:p>
          <a:p>
            <a:pPr lvl="2" eaLnBrk="1" hangingPunct="1">
              <a:lnSpc>
                <a:spcPct val="90000"/>
              </a:lnSpc>
            </a:pPr>
            <a:r>
              <a:rPr lang="fr-FR" altLang="fr-FR" sz="2000" dirty="0" smtClean="0"/>
              <a:t>Diminuer le diamètre entraîne la modification automatique des minuteurs « </a:t>
            </a:r>
            <a:r>
              <a:rPr lang="fr-FR" altLang="fr-FR" sz="2000" dirty="0" err="1" smtClean="0"/>
              <a:t>forward</a:t>
            </a:r>
            <a:r>
              <a:rPr lang="fr-FR" altLang="fr-FR" sz="2000" dirty="0" smtClean="0"/>
              <a:t> </a:t>
            </a:r>
            <a:r>
              <a:rPr lang="fr-FR" altLang="fr-FR" sz="2000" dirty="0" err="1" smtClean="0"/>
              <a:t>delay</a:t>
            </a:r>
            <a:r>
              <a:rPr lang="fr-FR" altLang="fr-FR" sz="2000" dirty="0" smtClean="0"/>
              <a:t> » et « max </a:t>
            </a:r>
            <a:r>
              <a:rPr lang="fr-FR" altLang="fr-FR" sz="2000" dirty="0" err="1" smtClean="0"/>
              <a:t>age</a:t>
            </a:r>
            <a:r>
              <a:rPr lang="fr-FR" altLang="fr-FR" sz="2000" dirty="0" smtClean="0"/>
              <a:t> » proportionnellement au nouveau diamètre.</a:t>
            </a:r>
          </a:p>
          <a:p>
            <a:pPr lvl="2" eaLnBrk="1" hangingPunct="1">
              <a:lnSpc>
                <a:spcPct val="90000"/>
              </a:lnSpc>
            </a:pPr>
            <a:r>
              <a:rPr lang="fr-FR" altLang="fr-FR" sz="2000" dirty="0" smtClean="0"/>
              <a:t>Modification du diamètre du réseau</a:t>
            </a:r>
          </a:p>
          <a:p>
            <a:pPr lvl="2" eaLnBrk="1" hangingPunct="1">
              <a:lnSpc>
                <a:spcPct val="90000"/>
              </a:lnSpc>
              <a:buFontTx/>
              <a:buNone/>
            </a:pPr>
            <a:r>
              <a:rPr lang="fr-FR" altLang="fr-FR" sz="2000" dirty="0" smtClean="0">
                <a:solidFill>
                  <a:srgbClr val="808000"/>
                </a:solidFill>
              </a:rPr>
              <a:t>	# </a:t>
            </a:r>
            <a:r>
              <a:rPr lang="fr-FR" altLang="fr-FR" sz="2000" b="1" dirty="0" err="1" smtClean="0">
                <a:solidFill>
                  <a:srgbClr val="808000"/>
                </a:solidFill>
              </a:rPr>
              <a:t>spanning-tree</a:t>
            </a:r>
            <a:r>
              <a:rPr lang="fr-FR" altLang="fr-FR" sz="2000" b="1" dirty="0" smtClean="0">
                <a:solidFill>
                  <a:srgbClr val="808000"/>
                </a:solidFill>
              </a:rPr>
              <a:t> vlan</a:t>
            </a:r>
            <a:r>
              <a:rPr lang="fr-FR" altLang="fr-FR" sz="2000" dirty="0" smtClean="0">
                <a:solidFill>
                  <a:srgbClr val="808000"/>
                </a:solidFill>
              </a:rPr>
              <a:t> </a:t>
            </a:r>
            <a:r>
              <a:rPr lang="fr-FR" altLang="fr-FR" sz="2000" i="1" dirty="0" err="1" smtClean="0">
                <a:solidFill>
                  <a:srgbClr val="808000"/>
                </a:solidFill>
              </a:rPr>
              <a:t>Idvlan</a:t>
            </a:r>
            <a:r>
              <a:rPr lang="fr-FR" altLang="fr-FR" sz="2000" i="1" dirty="0" smtClean="0">
                <a:solidFill>
                  <a:srgbClr val="808000"/>
                </a:solidFill>
              </a:rPr>
              <a:t> </a:t>
            </a:r>
            <a:r>
              <a:rPr lang="fr-FR" altLang="fr-FR" sz="2000" dirty="0" smtClean="0">
                <a:solidFill>
                  <a:srgbClr val="808000"/>
                </a:solidFill>
              </a:rPr>
              <a:t> </a:t>
            </a:r>
            <a:r>
              <a:rPr lang="fr-FR" altLang="fr-FR" sz="2000" b="1" dirty="0" err="1" smtClean="0">
                <a:solidFill>
                  <a:srgbClr val="808000"/>
                </a:solidFill>
              </a:rPr>
              <a:t>root</a:t>
            </a:r>
            <a:r>
              <a:rPr lang="fr-FR" altLang="fr-FR" sz="2000" b="1" dirty="0" smtClean="0">
                <a:solidFill>
                  <a:srgbClr val="808000"/>
                </a:solidFill>
              </a:rPr>
              <a:t>  </a:t>
            </a:r>
            <a:r>
              <a:rPr lang="fr-FR" altLang="fr-FR" sz="2000" b="1" dirty="0" err="1" smtClean="0">
                <a:solidFill>
                  <a:srgbClr val="808000"/>
                </a:solidFill>
              </a:rPr>
              <a:t>primary</a:t>
            </a:r>
            <a:r>
              <a:rPr lang="fr-FR" altLang="fr-FR" sz="2000" b="1" dirty="0" smtClean="0">
                <a:solidFill>
                  <a:srgbClr val="808000"/>
                </a:solidFill>
              </a:rPr>
              <a:t>  </a:t>
            </a:r>
            <a:r>
              <a:rPr lang="fr-FR" altLang="fr-FR" sz="2000" b="1" dirty="0" err="1" smtClean="0">
                <a:solidFill>
                  <a:srgbClr val="808000"/>
                </a:solidFill>
              </a:rPr>
              <a:t>diameter</a:t>
            </a:r>
            <a:r>
              <a:rPr lang="fr-FR" altLang="fr-FR" sz="2000" dirty="0" smtClean="0">
                <a:solidFill>
                  <a:srgbClr val="808000"/>
                </a:solidFill>
              </a:rPr>
              <a:t> </a:t>
            </a:r>
            <a:r>
              <a:rPr lang="fr-FR" altLang="fr-FR" sz="2000" i="1" dirty="0" smtClean="0">
                <a:solidFill>
                  <a:srgbClr val="808000"/>
                </a:solidFill>
              </a:rPr>
              <a:t>valeur</a:t>
            </a:r>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93</a:t>
            </a:fld>
            <a:endParaRPr lang="fr-BE" dirty="0"/>
          </a:p>
        </p:txBody>
      </p:sp>
    </p:spTree>
    <p:extLst>
      <p:ext uri="{BB962C8B-B14F-4D97-AF65-F5344CB8AC3E}">
        <p14:creationId xmlns:p14="http://schemas.microsoft.com/office/powerpoint/2010/main" val="30266292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581128"/>
            <a:ext cx="4883745" cy="1596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6" name="Rectangle 2"/>
          <p:cNvSpPr>
            <a:spLocks noGrp="1" noChangeArrowheads="1"/>
          </p:cNvSpPr>
          <p:nvPr>
            <p:ph type="title"/>
          </p:nvPr>
        </p:nvSpPr>
        <p:spPr/>
        <p:txBody>
          <a:bodyPr/>
          <a:lstStyle/>
          <a:p>
            <a:pPr eaLnBrk="1" hangingPunct="1"/>
            <a:r>
              <a:rPr lang="fr-FR" altLang="fr-FR" smtClean="0"/>
              <a:t>Minuteurs BPDU</a:t>
            </a:r>
          </a:p>
        </p:txBody>
      </p:sp>
      <p:sp>
        <p:nvSpPr>
          <p:cNvPr id="49157" name="Rectangle 3"/>
          <p:cNvSpPr>
            <a:spLocks noGrp="1" noChangeArrowheads="1"/>
          </p:cNvSpPr>
          <p:nvPr>
            <p:ph type="body" idx="1"/>
          </p:nvPr>
        </p:nvSpPr>
        <p:spPr>
          <a:xfrm>
            <a:off x="457200" y="1600200"/>
            <a:ext cx="5483225" cy="4525963"/>
          </a:xfrm>
        </p:spPr>
        <p:txBody>
          <a:bodyPr/>
          <a:lstStyle/>
          <a:p>
            <a:pPr eaLnBrk="1" hangingPunct="1">
              <a:lnSpc>
                <a:spcPct val="90000"/>
              </a:lnSpc>
            </a:pPr>
            <a:r>
              <a:rPr lang="fr-FR" altLang="fr-FR" sz="2800" dirty="0" smtClean="0">
                <a:solidFill>
                  <a:schemeClr val="accent6">
                    <a:lumMod val="75000"/>
                  </a:schemeClr>
                </a:solidFill>
              </a:rPr>
              <a:t>Technologie </a:t>
            </a:r>
            <a:r>
              <a:rPr lang="fr-FR" altLang="fr-FR" sz="2800" dirty="0" err="1" smtClean="0">
                <a:solidFill>
                  <a:schemeClr val="accent6">
                    <a:lumMod val="75000"/>
                  </a:schemeClr>
                </a:solidFill>
              </a:rPr>
              <a:t>PortFast</a:t>
            </a:r>
            <a:r>
              <a:rPr lang="fr-FR" altLang="fr-FR" sz="2800" dirty="0" smtClean="0">
                <a:solidFill>
                  <a:schemeClr val="accent6">
                    <a:lumMod val="75000"/>
                  </a:schemeClr>
                </a:solidFill>
              </a:rPr>
              <a:t> de Cisco</a:t>
            </a:r>
          </a:p>
          <a:p>
            <a:pPr lvl="1" eaLnBrk="1" hangingPunct="1">
              <a:lnSpc>
                <a:spcPct val="90000"/>
              </a:lnSpc>
            </a:pPr>
            <a:r>
              <a:rPr lang="fr-FR" altLang="fr-FR" sz="2400" dirty="0" smtClean="0">
                <a:solidFill>
                  <a:srgbClr val="0070C0"/>
                </a:solidFill>
              </a:rPr>
              <a:t>Intérêt</a:t>
            </a:r>
          </a:p>
          <a:p>
            <a:pPr lvl="2" eaLnBrk="1" hangingPunct="1">
              <a:lnSpc>
                <a:spcPct val="90000"/>
              </a:lnSpc>
            </a:pPr>
            <a:r>
              <a:rPr lang="fr-FR" altLang="fr-FR" sz="2000" dirty="0" smtClean="0"/>
              <a:t>Sur un lien d’extrémité, il est inutile d’attendre que l’arbre recouvrant soit convergent</a:t>
            </a:r>
          </a:p>
          <a:p>
            <a:pPr lvl="2" eaLnBrk="1" hangingPunct="1">
              <a:lnSpc>
                <a:spcPct val="90000"/>
              </a:lnSpc>
            </a:pPr>
            <a:r>
              <a:rPr lang="fr-FR" altLang="fr-FR" sz="2000" dirty="0" smtClean="0"/>
              <a:t>Permet à un port d’accès, de passer immédiatement de l’état de blocage à l’état d’acheminement</a:t>
            </a:r>
          </a:p>
          <a:p>
            <a:pPr lvl="1" eaLnBrk="1" hangingPunct="1">
              <a:lnSpc>
                <a:spcPct val="90000"/>
              </a:lnSpc>
            </a:pPr>
            <a:r>
              <a:rPr lang="fr-FR" altLang="fr-FR" sz="2400" dirty="0" smtClean="0">
                <a:solidFill>
                  <a:srgbClr val="0070C0"/>
                </a:solidFill>
              </a:rPr>
              <a:t>Configurer </a:t>
            </a:r>
            <a:r>
              <a:rPr lang="fr-FR" altLang="fr-FR" sz="2400" dirty="0" err="1" smtClean="0">
                <a:solidFill>
                  <a:srgbClr val="0070C0"/>
                </a:solidFill>
              </a:rPr>
              <a:t>PortFast</a:t>
            </a:r>
            <a:r>
              <a:rPr lang="fr-FR" altLang="fr-FR" sz="2400" dirty="0" smtClean="0">
                <a:solidFill>
                  <a:srgbClr val="0070C0"/>
                </a:solidFill>
              </a:rPr>
              <a:t> </a:t>
            </a:r>
          </a:p>
        </p:txBody>
      </p:sp>
      <p:pic>
        <p:nvPicPr>
          <p:cNvPr id="4915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4263" y="1844675"/>
            <a:ext cx="2674937" cy="338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7"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94</a:t>
            </a:fld>
            <a:endParaRPr lang="fr-BE" dirty="0"/>
          </a:p>
        </p:txBody>
      </p:sp>
    </p:spTree>
    <p:extLst>
      <p:ext uri="{BB962C8B-B14F-4D97-AF65-F5344CB8AC3E}">
        <p14:creationId xmlns:p14="http://schemas.microsoft.com/office/powerpoint/2010/main" val="9525069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re 1"/>
          <p:cNvSpPr>
            <a:spLocks noGrp="1"/>
          </p:cNvSpPr>
          <p:nvPr>
            <p:ph type="title"/>
          </p:nvPr>
        </p:nvSpPr>
        <p:spPr/>
        <p:txBody>
          <a:bodyPr/>
          <a:lstStyle/>
          <a:p>
            <a:r>
              <a:rPr lang="fr-FR" altLang="fr-FR" smtClean="0"/>
              <a:t>Sécuriser STP</a:t>
            </a:r>
          </a:p>
        </p:txBody>
      </p:sp>
      <p:sp>
        <p:nvSpPr>
          <p:cNvPr id="3" name="Espace réservé du contenu 2"/>
          <p:cNvSpPr>
            <a:spLocks noGrp="1"/>
          </p:cNvSpPr>
          <p:nvPr>
            <p:ph idx="1"/>
          </p:nvPr>
        </p:nvSpPr>
        <p:spPr>
          <a:xfrm>
            <a:off x="457200" y="1600200"/>
            <a:ext cx="8229600" cy="4781550"/>
          </a:xfrm>
        </p:spPr>
        <p:txBody>
          <a:bodyPr>
            <a:normAutofit fontScale="92500" lnSpcReduction="10000"/>
          </a:bodyPr>
          <a:lstStyle/>
          <a:p>
            <a:pPr>
              <a:defRPr/>
            </a:pPr>
            <a:r>
              <a:rPr lang="fr-FR" sz="3600" dirty="0" smtClean="0">
                <a:solidFill>
                  <a:schemeClr val="accent6">
                    <a:lumMod val="75000"/>
                  </a:schemeClr>
                </a:solidFill>
              </a:rPr>
              <a:t>Technologie </a:t>
            </a:r>
            <a:r>
              <a:rPr lang="fr-FR" sz="3600" dirty="0" err="1" smtClean="0">
                <a:solidFill>
                  <a:schemeClr val="accent6">
                    <a:lumMod val="75000"/>
                  </a:schemeClr>
                </a:solidFill>
              </a:rPr>
              <a:t>root</a:t>
            </a:r>
            <a:r>
              <a:rPr lang="fr-FR" sz="3600" dirty="0" smtClean="0">
                <a:solidFill>
                  <a:schemeClr val="accent6">
                    <a:lumMod val="75000"/>
                  </a:schemeClr>
                </a:solidFill>
              </a:rPr>
              <a:t> </a:t>
            </a:r>
            <a:r>
              <a:rPr lang="fr-FR" sz="3600" dirty="0" err="1" smtClean="0">
                <a:solidFill>
                  <a:schemeClr val="accent6">
                    <a:lumMod val="75000"/>
                  </a:schemeClr>
                </a:solidFill>
              </a:rPr>
              <a:t>guard</a:t>
            </a:r>
            <a:endParaRPr lang="fr-FR" sz="3600" dirty="0" smtClean="0">
              <a:solidFill>
                <a:schemeClr val="accent6">
                  <a:lumMod val="75000"/>
                </a:schemeClr>
              </a:solidFill>
            </a:endParaRPr>
          </a:p>
          <a:p>
            <a:pPr lvl="1">
              <a:defRPr/>
            </a:pPr>
            <a:r>
              <a:rPr lang="fr-FR" dirty="0" smtClean="0">
                <a:solidFill>
                  <a:srgbClr val="0070C0"/>
                </a:solidFill>
              </a:rPr>
              <a:t>Attaque du </a:t>
            </a:r>
            <a:r>
              <a:rPr lang="fr-FR" dirty="0" err="1" smtClean="0">
                <a:solidFill>
                  <a:srgbClr val="0070C0"/>
                </a:solidFill>
              </a:rPr>
              <a:t>root</a:t>
            </a:r>
            <a:r>
              <a:rPr lang="fr-FR" dirty="0" smtClean="0">
                <a:solidFill>
                  <a:srgbClr val="0070C0"/>
                </a:solidFill>
              </a:rPr>
              <a:t> bridge</a:t>
            </a:r>
          </a:p>
          <a:p>
            <a:pPr lvl="2">
              <a:defRPr/>
            </a:pPr>
            <a:r>
              <a:rPr lang="fr-FR" dirty="0" smtClean="0"/>
              <a:t>Ajout d’un switch (ou PC) de meilleur priorité </a:t>
            </a:r>
          </a:p>
          <a:p>
            <a:pPr marL="914400" lvl="2" indent="0">
              <a:buFontTx/>
              <a:buNone/>
              <a:defRPr/>
            </a:pPr>
            <a:r>
              <a:rPr lang="fr-FR" dirty="0" smtClean="0">
                <a:sym typeface="Wingdings" panose="05000000000000000000" pitchFamily="2" charset="2"/>
              </a:rPr>
              <a:t> Ce nouvel appareil devient </a:t>
            </a:r>
            <a:r>
              <a:rPr lang="fr-FR" dirty="0" smtClean="0"/>
              <a:t> </a:t>
            </a:r>
            <a:r>
              <a:rPr lang="fr-FR" dirty="0" err="1" smtClean="0"/>
              <a:t>root</a:t>
            </a:r>
            <a:r>
              <a:rPr lang="fr-FR" dirty="0" smtClean="0"/>
              <a:t> bridge</a:t>
            </a:r>
          </a:p>
          <a:p>
            <a:pPr lvl="1">
              <a:defRPr/>
            </a:pPr>
            <a:r>
              <a:rPr lang="fr-FR" dirty="0" smtClean="0">
                <a:solidFill>
                  <a:srgbClr val="0070C0"/>
                </a:solidFill>
              </a:rPr>
              <a:t>Intérêt de l’attaque</a:t>
            </a:r>
          </a:p>
          <a:p>
            <a:pPr lvl="2">
              <a:defRPr/>
            </a:pPr>
            <a:r>
              <a:rPr lang="fr-FR" dirty="0" smtClean="0"/>
              <a:t>Possibilité de voir passer plus de trafic pour récupérer des informations</a:t>
            </a:r>
          </a:p>
          <a:p>
            <a:pPr lvl="2">
              <a:defRPr/>
            </a:pPr>
            <a:r>
              <a:rPr lang="fr-FR" dirty="0" smtClean="0"/>
              <a:t>Possibilité de créer un déni de service</a:t>
            </a:r>
          </a:p>
          <a:p>
            <a:pPr lvl="1">
              <a:defRPr/>
            </a:pPr>
            <a:r>
              <a:rPr lang="fr-FR" dirty="0" smtClean="0">
                <a:solidFill>
                  <a:srgbClr val="0070C0"/>
                </a:solidFill>
              </a:rPr>
              <a:t>La contre-mesure </a:t>
            </a:r>
            <a:r>
              <a:rPr lang="fr-FR" dirty="0" err="1">
                <a:solidFill>
                  <a:srgbClr val="0070C0"/>
                </a:solidFill>
              </a:rPr>
              <a:t>r</a:t>
            </a:r>
            <a:r>
              <a:rPr lang="fr-FR" dirty="0" err="1" smtClean="0">
                <a:solidFill>
                  <a:srgbClr val="0070C0"/>
                </a:solidFill>
              </a:rPr>
              <a:t>oot</a:t>
            </a:r>
            <a:r>
              <a:rPr lang="fr-FR" dirty="0" smtClean="0">
                <a:solidFill>
                  <a:srgbClr val="0070C0"/>
                </a:solidFill>
              </a:rPr>
              <a:t> </a:t>
            </a:r>
            <a:r>
              <a:rPr lang="fr-FR" dirty="0" err="1">
                <a:solidFill>
                  <a:srgbClr val="0070C0"/>
                </a:solidFill>
              </a:rPr>
              <a:t>g</a:t>
            </a:r>
            <a:r>
              <a:rPr lang="fr-FR" dirty="0" err="1" smtClean="0">
                <a:solidFill>
                  <a:srgbClr val="0070C0"/>
                </a:solidFill>
              </a:rPr>
              <a:t>uard</a:t>
            </a:r>
            <a:endParaRPr lang="fr-FR" dirty="0" smtClean="0">
              <a:solidFill>
                <a:srgbClr val="0070C0"/>
              </a:solidFill>
            </a:endParaRPr>
          </a:p>
          <a:p>
            <a:pPr lvl="2">
              <a:defRPr/>
            </a:pPr>
            <a:r>
              <a:rPr lang="fr-FR" dirty="0" smtClean="0"/>
              <a:t>Assure qu’un port ne peut pas devenir </a:t>
            </a:r>
            <a:r>
              <a:rPr lang="fr-FR" dirty="0" err="1" smtClean="0"/>
              <a:t>root</a:t>
            </a:r>
            <a:r>
              <a:rPr lang="fr-FR" dirty="0" smtClean="0"/>
              <a:t> port</a:t>
            </a:r>
          </a:p>
          <a:p>
            <a:pPr lvl="2">
              <a:defRPr/>
            </a:pPr>
            <a:r>
              <a:rPr lang="fr-FR" dirty="0" err="1" smtClean="0"/>
              <a:t>Root</a:t>
            </a:r>
            <a:r>
              <a:rPr lang="fr-FR" dirty="0" smtClean="0"/>
              <a:t> </a:t>
            </a:r>
            <a:r>
              <a:rPr lang="fr-FR" dirty="0" err="1" smtClean="0"/>
              <a:t>guard</a:t>
            </a:r>
            <a:r>
              <a:rPr lang="fr-FR" dirty="0" smtClean="0"/>
              <a:t> peut être activé sur un port. </a:t>
            </a:r>
          </a:p>
          <a:p>
            <a:pPr lvl="3">
              <a:defRPr/>
            </a:pPr>
            <a:r>
              <a:rPr lang="fr-FR" dirty="0" smtClean="0"/>
              <a:t>Ce port refusera de considérer un BPDU ayant une meilleur priorité comme un chemin vers le </a:t>
            </a:r>
            <a:r>
              <a:rPr lang="fr-FR" dirty="0" err="1" smtClean="0"/>
              <a:t>root</a:t>
            </a:r>
            <a:r>
              <a:rPr lang="fr-FR" dirty="0" smtClean="0"/>
              <a:t> bridge. </a:t>
            </a:r>
          </a:p>
          <a:p>
            <a:pPr lvl="3">
              <a:defRPr/>
            </a:pPr>
            <a:r>
              <a:rPr lang="fr-FR" dirty="0" smtClean="0"/>
              <a:t>Le port sera placé dans un état </a:t>
            </a:r>
            <a:r>
              <a:rPr lang="fr-FR" dirty="0" err="1" smtClean="0"/>
              <a:t>listening</a:t>
            </a:r>
            <a:r>
              <a:rPr lang="fr-FR" dirty="0" smtClean="0"/>
              <a:t>. Si les BPDU cessent, le port pourra passer en </a:t>
            </a:r>
            <a:r>
              <a:rPr lang="fr-FR" dirty="0" err="1" smtClean="0"/>
              <a:t>learning</a:t>
            </a:r>
            <a:r>
              <a:rPr lang="fr-FR" dirty="0" smtClean="0"/>
              <a:t> puis </a:t>
            </a:r>
            <a:r>
              <a:rPr lang="fr-FR" dirty="0" err="1" smtClean="0"/>
              <a:t>forwarding</a:t>
            </a:r>
            <a:r>
              <a:rPr lang="fr-FR" dirty="0" smtClean="0"/>
              <a:t>.</a:t>
            </a:r>
          </a:p>
          <a:p>
            <a:pPr marL="914400" lvl="2" indent="0">
              <a:buFontTx/>
              <a:buNone/>
              <a:defRPr/>
            </a:pPr>
            <a:r>
              <a:rPr lang="fr-FR" dirty="0" smtClean="0">
                <a:solidFill>
                  <a:srgbClr val="808000"/>
                </a:solidFill>
              </a:rPr>
              <a:t>(Config-if) #</a:t>
            </a:r>
            <a:r>
              <a:rPr lang="fr-FR" dirty="0" err="1" smtClean="0">
                <a:solidFill>
                  <a:srgbClr val="808000"/>
                </a:solidFill>
              </a:rPr>
              <a:t>spanning-tree</a:t>
            </a:r>
            <a:r>
              <a:rPr lang="fr-FR" dirty="0" smtClean="0">
                <a:solidFill>
                  <a:srgbClr val="808000"/>
                </a:solidFill>
              </a:rPr>
              <a:t> </a:t>
            </a:r>
            <a:r>
              <a:rPr lang="fr-FR" dirty="0" err="1" smtClean="0">
                <a:solidFill>
                  <a:srgbClr val="808000"/>
                </a:solidFill>
              </a:rPr>
              <a:t>guard</a:t>
            </a:r>
            <a:r>
              <a:rPr lang="fr-FR" dirty="0" smtClean="0">
                <a:solidFill>
                  <a:srgbClr val="808000"/>
                </a:solidFill>
              </a:rPr>
              <a:t> </a:t>
            </a:r>
            <a:r>
              <a:rPr lang="fr-FR" dirty="0" err="1" smtClean="0">
                <a:solidFill>
                  <a:srgbClr val="808000"/>
                </a:solidFill>
              </a:rPr>
              <a:t>root</a:t>
            </a:r>
            <a:endParaRPr lang="fr-FR" dirty="0" smtClean="0">
              <a:solidFill>
                <a:srgbClr val="808000"/>
              </a:solidFill>
            </a:endParaRPr>
          </a:p>
          <a:p>
            <a:pPr lvl="2">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95</a:t>
            </a:fld>
            <a:endParaRPr lang="fr-BE" dirty="0"/>
          </a:p>
        </p:txBody>
      </p:sp>
    </p:spTree>
    <p:extLst>
      <p:ext uri="{BB962C8B-B14F-4D97-AF65-F5344CB8AC3E}">
        <p14:creationId xmlns:p14="http://schemas.microsoft.com/office/powerpoint/2010/main" val="35849182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re 1"/>
          <p:cNvSpPr>
            <a:spLocks noGrp="1"/>
          </p:cNvSpPr>
          <p:nvPr>
            <p:ph type="title"/>
          </p:nvPr>
        </p:nvSpPr>
        <p:spPr/>
        <p:txBody>
          <a:bodyPr/>
          <a:lstStyle/>
          <a:p>
            <a:r>
              <a:rPr lang="fr-FR" altLang="fr-FR" smtClean="0"/>
              <a:t>Sécuriser STP</a:t>
            </a:r>
          </a:p>
        </p:txBody>
      </p:sp>
      <p:sp>
        <p:nvSpPr>
          <p:cNvPr id="3" name="Espace réservé du contenu 2"/>
          <p:cNvSpPr>
            <a:spLocks noGrp="1"/>
          </p:cNvSpPr>
          <p:nvPr>
            <p:ph idx="1"/>
          </p:nvPr>
        </p:nvSpPr>
        <p:spPr/>
        <p:txBody>
          <a:bodyPr>
            <a:normAutofit/>
          </a:bodyPr>
          <a:lstStyle/>
          <a:p>
            <a:pPr>
              <a:defRPr/>
            </a:pPr>
            <a:r>
              <a:rPr lang="fr-FR" dirty="0" smtClean="0">
                <a:solidFill>
                  <a:schemeClr val="accent6">
                    <a:lumMod val="75000"/>
                  </a:schemeClr>
                </a:solidFill>
              </a:rPr>
              <a:t>Technologie BPDU </a:t>
            </a:r>
            <a:r>
              <a:rPr lang="fr-FR" dirty="0" err="1" smtClean="0">
                <a:solidFill>
                  <a:schemeClr val="accent6">
                    <a:lumMod val="75000"/>
                  </a:schemeClr>
                </a:solidFill>
              </a:rPr>
              <a:t>guard</a:t>
            </a:r>
            <a:endParaRPr lang="fr-FR" dirty="0" smtClean="0">
              <a:solidFill>
                <a:schemeClr val="accent6">
                  <a:lumMod val="75000"/>
                </a:schemeClr>
              </a:solidFill>
            </a:endParaRPr>
          </a:p>
          <a:p>
            <a:pPr lvl="1">
              <a:defRPr/>
            </a:pPr>
            <a:r>
              <a:rPr lang="fr-FR" dirty="0" smtClean="0">
                <a:solidFill>
                  <a:srgbClr val="0070C0"/>
                </a:solidFill>
              </a:rPr>
              <a:t>Protection d’un port configuré en </a:t>
            </a:r>
            <a:r>
              <a:rPr lang="fr-FR" dirty="0" err="1" smtClean="0">
                <a:solidFill>
                  <a:srgbClr val="0070C0"/>
                </a:solidFill>
              </a:rPr>
              <a:t>PortFast</a:t>
            </a:r>
            <a:endParaRPr lang="fr-FR" dirty="0" smtClean="0">
              <a:solidFill>
                <a:srgbClr val="0070C0"/>
              </a:solidFill>
            </a:endParaRPr>
          </a:p>
          <a:p>
            <a:pPr lvl="2">
              <a:defRPr/>
            </a:pPr>
            <a:r>
              <a:rPr lang="fr-FR" dirty="0" smtClean="0"/>
              <a:t>En mode </a:t>
            </a:r>
            <a:r>
              <a:rPr lang="fr-FR" dirty="0" err="1" smtClean="0"/>
              <a:t>portfast</a:t>
            </a:r>
            <a:r>
              <a:rPr lang="fr-FR" dirty="0" smtClean="0"/>
              <a:t>, un port ne devrait jamais recevoir de trame BPDU</a:t>
            </a:r>
          </a:p>
          <a:p>
            <a:pPr lvl="2">
              <a:defRPr/>
            </a:pPr>
            <a:r>
              <a:rPr lang="fr-FR" dirty="0" smtClean="0"/>
              <a:t>Sinon : risque de boucle, risque de tempête de diffusion.</a:t>
            </a:r>
          </a:p>
          <a:p>
            <a:pPr lvl="1">
              <a:defRPr/>
            </a:pPr>
            <a:r>
              <a:rPr lang="fr-FR" dirty="0" smtClean="0">
                <a:solidFill>
                  <a:srgbClr val="0070C0"/>
                </a:solidFill>
              </a:rPr>
              <a:t>En cas de réception d’un BPDU</a:t>
            </a:r>
          </a:p>
          <a:p>
            <a:pPr lvl="2">
              <a:defRPr/>
            </a:pPr>
            <a:r>
              <a:rPr lang="fr-FR" dirty="0"/>
              <a:t>L</a:t>
            </a:r>
            <a:r>
              <a:rPr lang="fr-FR" dirty="0" smtClean="0"/>
              <a:t>e port est fermé et mis en mode erreur </a:t>
            </a:r>
          </a:p>
          <a:p>
            <a:pPr marL="1371600" lvl="3" indent="0">
              <a:buFontTx/>
              <a:buNone/>
              <a:defRPr/>
            </a:pPr>
            <a:r>
              <a:rPr lang="fr-FR" dirty="0" smtClean="0">
                <a:sym typeface="Wingdings" panose="05000000000000000000" pitchFamily="2" charset="2"/>
              </a:rPr>
              <a:t> </a:t>
            </a:r>
            <a:r>
              <a:rPr lang="fr-FR" dirty="0" err="1" smtClean="0">
                <a:sym typeface="Wingdings" panose="05000000000000000000" pitchFamily="2" charset="2"/>
              </a:rPr>
              <a:t>errdisable</a:t>
            </a:r>
            <a:r>
              <a:rPr lang="fr-FR" dirty="0" smtClean="0">
                <a:sym typeface="Wingdings" panose="05000000000000000000" pitchFamily="2" charset="2"/>
              </a:rPr>
              <a:t> state</a:t>
            </a:r>
            <a:endParaRPr lang="fr-FR" dirty="0" smtClean="0"/>
          </a:p>
          <a:p>
            <a:pPr lvl="2">
              <a:defRPr/>
            </a:pPr>
            <a:r>
              <a:rPr lang="fr-FR" dirty="0" smtClean="0"/>
              <a:t>Il ne participe plus au STP</a:t>
            </a:r>
          </a:p>
          <a:p>
            <a:pPr lvl="2">
              <a:defRPr/>
            </a:pPr>
            <a:r>
              <a:rPr lang="fr-FR" dirty="0" smtClean="0"/>
              <a:t>Nécessite de le réactiver manuellement ou de configurer un timeout (</a:t>
            </a:r>
            <a:r>
              <a:rPr lang="fr-FR" dirty="0" err="1" smtClean="0"/>
              <a:t>errdisable</a:t>
            </a:r>
            <a:r>
              <a:rPr lang="fr-FR" dirty="0" smtClean="0"/>
              <a:t>-timeout)</a:t>
            </a:r>
          </a:p>
          <a:p>
            <a:pPr marL="914400" lvl="2" indent="0">
              <a:buFontTx/>
              <a:buNone/>
              <a:defRPr/>
            </a:pPr>
            <a:r>
              <a:rPr lang="fr-FR" dirty="0" smtClean="0">
                <a:solidFill>
                  <a:srgbClr val="808000"/>
                </a:solidFill>
              </a:rPr>
              <a:t>(Config-if)# </a:t>
            </a:r>
            <a:r>
              <a:rPr lang="fr-FR" dirty="0" err="1" smtClean="0">
                <a:solidFill>
                  <a:srgbClr val="808000"/>
                </a:solidFill>
              </a:rPr>
              <a:t>spanning-tree</a:t>
            </a:r>
            <a:r>
              <a:rPr lang="fr-FR" dirty="0" smtClean="0">
                <a:solidFill>
                  <a:srgbClr val="808000"/>
                </a:solidFill>
              </a:rPr>
              <a:t>  </a:t>
            </a:r>
            <a:r>
              <a:rPr lang="fr-FR" dirty="0" err="1" smtClean="0">
                <a:solidFill>
                  <a:srgbClr val="808000"/>
                </a:solidFill>
              </a:rPr>
              <a:t>bpduguard</a:t>
            </a:r>
            <a:r>
              <a:rPr lang="fr-FR" dirty="0" smtClean="0">
                <a:solidFill>
                  <a:srgbClr val="808000"/>
                </a:solidFill>
              </a:rPr>
              <a:t>  </a:t>
            </a:r>
            <a:r>
              <a:rPr lang="fr-FR" dirty="0" err="1" smtClean="0">
                <a:solidFill>
                  <a:srgbClr val="808000"/>
                </a:solidFill>
              </a:rPr>
              <a:t>enable</a:t>
            </a:r>
            <a:endParaRPr lang="fr-FR" dirty="0" smtClean="0">
              <a:solidFill>
                <a:srgbClr val="808000"/>
              </a:solidFill>
            </a:endParaRPr>
          </a:p>
          <a:p>
            <a:pPr lvl="2">
              <a:defRPr/>
            </a:pPr>
            <a:endParaRPr lang="fr-FR" dirty="0" smtClean="0"/>
          </a:p>
          <a:p>
            <a:pPr>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96</a:t>
            </a:fld>
            <a:endParaRPr lang="fr-BE" dirty="0"/>
          </a:p>
        </p:txBody>
      </p:sp>
    </p:spTree>
    <p:extLst>
      <p:ext uri="{BB962C8B-B14F-4D97-AF65-F5344CB8AC3E}">
        <p14:creationId xmlns:p14="http://schemas.microsoft.com/office/powerpoint/2010/main" val="23237754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37026" y="1339249"/>
            <a:ext cx="5184561" cy="4705350"/>
          </a:xfrm>
        </p:spPr>
      </p:pic>
      <p:sp>
        <p:nvSpPr>
          <p:cNvPr id="52228" name="Rectangle 3"/>
          <p:cNvSpPr>
            <a:spLocks noGrp="1" noChangeArrowheads="1"/>
          </p:cNvSpPr>
          <p:nvPr>
            <p:ph type="title"/>
          </p:nvPr>
        </p:nvSpPr>
        <p:spPr/>
        <p:txBody>
          <a:bodyPr/>
          <a:lstStyle/>
          <a:p>
            <a:pPr eaLnBrk="1" hangingPunct="1"/>
            <a:r>
              <a:rPr lang="fr-FR" altLang="fr-FR" smtClean="0"/>
              <a:t>Exercice STP avec VLAN</a:t>
            </a:r>
          </a:p>
        </p:txBody>
      </p:sp>
      <p:sp>
        <p:nvSpPr>
          <p:cNvPr id="52229" name="Oval 4"/>
          <p:cNvSpPr>
            <a:spLocks noChangeArrowheads="1"/>
          </p:cNvSpPr>
          <p:nvPr/>
        </p:nvSpPr>
        <p:spPr bwMode="auto">
          <a:xfrm>
            <a:off x="245456" y="2354325"/>
            <a:ext cx="1093704" cy="1374287"/>
          </a:xfrm>
          <a:prstGeom prst="ellipse">
            <a:avLst/>
          </a:prstGeom>
          <a:noFill/>
          <a:ln w="3810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52230" name="Oval 5"/>
          <p:cNvSpPr>
            <a:spLocks noChangeArrowheads="1"/>
          </p:cNvSpPr>
          <p:nvPr/>
        </p:nvSpPr>
        <p:spPr bwMode="auto">
          <a:xfrm>
            <a:off x="686720" y="5061509"/>
            <a:ext cx="1761706" cy="999732"/>
          </a:xfrm>
          <a:prstGeom prst="ellipse">
            <a:avLst/>
          </a:prstGeom>
          <a:noFill/>
          <a:ln w="3810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52231" name="Oval 6"/>
          <p:cNvSpPr>
            <a:spLocks noChangeArrowheads="1"/>
          </p:cNvSpPr>
          <p:nvPr/>
        </p:nvSpPr>
        <p:spPr bwMode="auto">
          <a:xfrm>
            <a:off x="4407651" y="4914685"/>
            <a:ext cx="1215523" cy="1248977"/>
          </a:xfrm>
          <a:prstGeom prst="ellipse">
            <a:avLst/>
          </a:prstGeom>
          <a:noFill/>
          <a:ln w="3810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52232" name="Oval 7"/>
          <p:cNvSpPr>
            <a:spLocks noChangeArrowheads="1"/>
          </p:cNvSpPr>
          <p:nvPr/>
        </p:nvSpPr>
        <p:spPr bwMode="auto">
          <a:xfrm>
            <a:off x="3503196" y="1339249"/>
            <a:ext cx="1214184" cy="874421"/>
          </a:xfrm>
          <a:prstGeom prst="ellipse">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52233" name="Oval 8"/>
          <p:cNvSpPr>
            <a:spLocks noChangeArrowheads="1"/>
          </p:cNvSpPr>
          <p:nvPr/>
        </p:nvSpPr>
        <p:spPr bwMode="auto">
          <a:xfrm>
            <a:off x="4500563" y="2344409"/>
            <a:ext cx="1295400" cy="1081088"/>
          </a:xfrm>
          <a:prstGeom prst="ellipse">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52234" name="Oval 9"/>
          <p:cNvSpPr>
            <a:spLocks noChangeArrowheads="1"/>
          </p:cNvSpPr>
          <p:nvPr/>
        </p:nvSpPr>
        <p:spPr bwMode="auto">
          <a:xfrm>
            <a:off x="3260224" y="5030526"/>
            <a:ext cx="850064" cy="1061698"/>
          </a:xfrm>
          <a:prstGeom prst="ellipse">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52235" name="Line 10"/>
          <p:cNvSpPr>
            <a:spLocks noChangeShapeType="1"/>
          </p:cNvSpPr>
          <p:nvPr/>
        </p:nvSpPr>
        <p:spPr bwMode="auto">
          <a:xfrm>
            <a:off x="253636" y="1372972"/>
            <a:ext cx="789823" cy="0"/>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2236" name="Line 11"/>
          <p:cNvSpPr>
            <a:spLocks noChangeShapeType="1"/>
          </p:cNvSpPr>
          <p:nvPr/>
        </p:nvSpPr>
        <p:spPr bwMode="auto">
          <a:xfrm>
            <a:off x="253636" y="1731747"/>
            <a:ext cx="78982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2237" name="Text Box 12"/>
          <p:cNvSpPr txBox="1">
            <a:spLocks noChangeArrowheads="1"/>
          </p:cNvSpPr>
          <p:nvPr/>
        </p:nvSpPr>
        <p:spPr bwMode="auto">
          <a:xfrm>
            <a:off x="1291779" y="1197751"/>
            <a:ext cx="18394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dirty="0"/>
              <a:t>VLAN 4 seul</a:t>
            </a:r>
          </a:p>
        </p:txBody>
      </p:sp>
      <p:sp>
        <p:nvSpPr>
          <p:cNvPr id="52238" name="Text Box 13"/>
          <p:cNvSpPr txBox="1">
            <a:spLocks noChangeArrowheads="1"/>
          </p:cNvSpPr>
          <p:nvPr/>
        </p:nvSpPr>
        <p:spPr bwMode="auto">
          <a:xfrm>
            <a:off x="1291779" y="1558533"/>
            <a:ext cx="1696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dirty="0"/>
              <a:t>VLAN 7 seul</a:t>
            </a:r>
          </a:p>
        </p:txBody>
      </p:sp>
      <p:sp>
        <p:nvSpPr>
          <p:cNvPr id="52239" name="Line 15"/>
          <p:cNvSpPr>
            <a:spLocks noChangeShapeType="1"/>
          </p:cNvSpPr>
          <p:nvPr/>
        </p:nvSpPr>
        <p:spPr bwMode="auto">
          <a:xfrm>
            <a:off x="2311323" y="4629150"/>
            <a:ext cx="1639885" cy="0"/>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2240" name="Line 16"/>
          <p:cNvSpPr>
            <a:spLocks noChangeShapeType="1"/>
          </p:cNvSpPr>
          <p:nvPr/>
        </p:nvSpPr>
        <p:spPr bwMode="auto">
          <a:xfrm>
            <a:off x="1567573" y="3909005"/>
            <a:ext cx="0" cy="623800"/>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2241" name="Line 17"/>
          <p:cNvSpPr>
            <a:spLocks noChangeShapeType="1"/>
          </p:cNvSpPr>
          <p:nvPr/>
        </p:nvSpPr>
        <p:spPr bwMode="auto">
          <a:xfrm>
            <a:off x="3429636" y="2354325"/>
            <a:ext cx="78982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2242" name="Line 18"/>
          <p:cNvSpPr>
            <a:spLocks noChangeShapeType="1"/>
          </p:cNvSpPr>
          <p:nvPr/>
        </p:nvSpPr>
        <p:spPr bwMode="auto">
          <a:xfrm>
            <a:off x="4219459" y="2354325"/>
            <a:ext cx="0" cy="812454"/>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2243" name="Line 19"/>
          <p:cNvSpPr>
            <a:spLocks noChangeShapeType="1"/>
          </p:cNvSpPr>
          <p:nvPr/>
        </p:nvSpPr>
        <p:spPr bwMode="auto">
          <a:xfrm>
            <a:off x="4204924" y="3861048"/>
            <a:ext cx="0" cy="62380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fr-FR"/>
          </a:p>
        </p:txBody>
      </p:sp>
      <p:pic>
        <p:nvPicPr>
          <p:cNvPr id="52244"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628775"/>
            <a:ext cx="19177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5" name="Text Box 22"/>
          <p:cNvSpPr txBox="1">
            <a:spLocks noChangeArrowheads="1"/>
          </p:cNvSpPr>
          <p:nvPr/>
        </p:nvSpPr>
        <p:spPr bwMode="auto">
          <a:xfrm>
            <a:off x="6372225" y="4629150"/>
            <a:ext cx="2800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solidFill>
                  <a:srgbClr val="FF0000"/>
                </a:solidFill>
              </a:rPr>
              <a:t>Sur tous les switches</a:t>
            </a:r>
            <a:r>
              <a:rPr lang="fr-FR" altLang="fr-FR" sz="1800"/>
              <a:t> : </a:t>
            </a:r>
          </a:p>
          <a:p>
            <a:pPr eaLnBrk="1" hangingPunct="1">
              <a:spcBef>
                <a:spcPct val="0"/>
              </a:spcBef>
              <a:buFontTx/>
              <a:buNone/>
            </a:pPr>
            <a:r>
              <a:rPr lang="fr-FR" altLang="fr-FR" sz="1800">
                <a:solidFill>
                  <a:srgbClr val="FF0000"/>
                </a:solidFill>
              </a:rPr>
              <a:t>- Configuration par défaut</a:t>
            </a:r>
          </a:p>
          <a:p>
            <a:pPr eaLnBrk="1" hangingPunct="1">
              <a:spcBef>
                <a:spcPct val="0"/>
              </a:spcBef>
              <a:buFontTx/>
              <a:buNone/>
            </a:pPr>
            <a:r>
              <a:rPr lang="fr-FR" altLang="fr-FR" sz="1800">
                <a:solidFill>
                  <a:srgbClr val="FF0000"/>
                </a:solidFill>
              </a:rPr>
              <a:t>du STP </a:t>
            </a:r>
          </a:p>
          <a:p>
            <a:pPr eaLnBrk="1" hangingPunct="1">
              <a:spcBef>
                <a:spcPct val="0"/>
              </a:spcBef>
              <a:buFontTx/>
              <a:buNone/>
            </a:pPr>
            <a:r>
              <a:rPr lang="fr-FR" altLang="fr-FR" sz="1800">
                <a:solidFill>
                  <a:srgbClr val="FF0000"/>
                </a:solidFill>
              </a:rPr>
              <a:t>- Vitesse = 100Mbps</a:t>
            </a:r>
          </a:p>
        </p:txBody>
      </p:sp>
      <p:sp>
        <p:nvSpPr>
          <p:cNvPr id="22"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97</a:t>
            </a:fld>
            <a:endParaRPr lang="fr-BE" dirty="0"/>
          </a:p>
        </p:txBody>
      </p:sp>
      <p:sp>
        <p:nvSpPr>
          <p:cNvPr id="23"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Tree>
    <p:extLst>
      <p:ext uri="{BB962C8B-B14F-4D97-AF65-F5344CB8AC3E}">
        <p14:creationId xmlns:p14="http://schemas.microsoft.com/office/powerpoint/2010/main" val="38501482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59632" y="1323612"/>
            <a:ext cx="5184560" cy="4705350"/>
          </a:xfrm>
        </p:spPr>
      </p:pic>
      <p:sp>
        <p:nvSpPr>
          <p:cNvPr id="53252" name="Rectangle 3"/>
          <p:cNvSpPr>
            <a:spLocks noGrp="1" noChangeArrowheads="1"/>
          </p:cNvSpPr>
          <p:nvPr>
            <p:ph type="title"/>
          </p:nvPr>
        </p:nvSpPr>
        <p:spPr/>
        <p:txBody>
          <a:bodyPr/>
          <a:lstStyle/>
          <a:p>
            <a:pPr eaLnBrk="1" hangingPunct="1"/>
            <a:r>
              <a:rPr lang="fr-FR" altLang="fr-FR" smtClean="0"/>
              <a:t>Exercice STP avec VLAN</a:t>
            </a:r>
          </a:p>
        </p:txBody>
      </p:sp>
      <p:sp>
        <p:nvSpPr>
          <p:cNvPr id="921604" name="Line 4"/>
          <p:cNvSpPr>
            <a:spLocks noChangeShapeType="1"/>
          </p:cNvSpPr>
          <p:nvPr/>
        </p:nvSpPr>
        <p:spPr bwMode="auto">
          <a:xfrm>
            <a:off x="539750" y="1485900"/>
            <a:ext cx="936625" cy="0"/>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921605" name="Line 5"/>
          <p:cNvSpPr>
            <a:spLocks noChangeShapeType="1"/>
          </p:cNvSpPr>
          <p:nvPr/>
        </p:nvSpPr>
        <p:spPr bwMode="auto">
          <a:xfrm>
            <a:off x="539750" y="1844675"/>
            <a:ext cx="936625"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921606" name="Text Box 6"/>
          <p:cNvSpPr txBox="1">
            <a:spLocks noChangeArrowheads="1"/>
          </p:cNvSpPr>
          <p:nvPr/>
        </p:nvSpPr>
        <p:spPr bwMode="auto">
          <a:xfrm>
            <a:off x="1476375" y="1262063"/>
            <a:ext cx="1584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dirty="0"/>
              <a:t>VLAN 4</a:t>
            </a:r>
          </a:p>
        </p:txBody>
      </p:sp>
      <p:sp>
        <p:nvSpPr>
          <p:cNvPr id="921607" name="Text Box 7"/>
          <p:cNvSpPr txBox="1">
            <a:spLocks noChangeArrowheads="1"/>
          </p:cNvSpPr>
          <p:nvPr/>
        </p:nvSpPr>
        <p:spPr bwMode="auto">
          <a:xfrm>
            <a:off x="1476375" y="1622425"/>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a:t>VLAN 7</a:t>
            </a:r>
          </a:p>
        </p:txBody>
      </p:sp>
      <p:sp>
        <p:nvSpPr>
          <p:cNvPr id="921609" name="Line 9"/>
          <p:cNvSpPr>
            <a:spLocks noChangeShapeType="1"/>
          </p:cNvSpPr>
          <p:nvPr/>
        </p:nvSpPr>
        <p:spPr bwMode="auto">
          <a:xfrm>
            <a:off x="3059112" y="4568671"/>
            <a:ext cx="1944687" cy="0"/>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921610" name="Line 10"/>
          <p:cNvSpPr>
            <a:spLocks noChangeShapeType="1"/>
          </p:cNvSpPr>
          <p:nvPr/>
        </p:nvSpPr>
        <p:spPr bwMode="auto">
          <a:xfrm>
            <a:off x="2305240" y="3861048"/>
            <a:ext cx="0" cy="719138"/>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3259" name="Line 11"/>
          <p:cNvSpPr>
            <a:spLocks noChangeShapeType="1"/>
          </p:cNvSpPr>
          <p:nvPr/>
        </p:nvSpPr>
        <p:spPr bwMode="auto">
          <a:xfrm>
            <a:off x="4237038" y="4436991"/>
            <a:ext cx="381000" cy="533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3260" name="Line 12"/>
          <p:cNvSpPr>
            <a:spLocks noChangeShapeType="1"/>
          </p:cNvSpPr>
          <p:nvPr/>
        </p:nvSpPr>
        <p:spPr bwMode="auto">
          <a:xfrm flipH="1">
            <a:off x="4237038" y="4436991"/>
            <a:ext cx="381000" cy="533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921613" name="Line 13"/>
          <p:cNvSpPr>
            <a:spLocks noChangeShapeType="1"/>
          </p:cNvSpPr>
          <p:nvPr/>
        </p:nvSpPr>
        <p:spPr bwMode="auto">
          <a:xfrm>
            <a:off x="4131077" y="2420938"/>
            <a:ext cx="936625"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921614" name="Line 14"/>
          <p:cNvSpPr>
            <a:spLocks noChangeShapeType="1"/>
          </p:cNvSpPr>
          <p:nvPr/>
        </p:nvSpPr>
        <p:spPr bwMode="auto">
          <a:xfrm>
            <a:off x="5054647" y="2420937"/>
            <a:ext cx="0" cy="936625"/>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921615" name="Line 15"/>
          <p:cNvSpPr>
            <a:spLocks noChangeShapeType="1"/>
          </p:cNvSpPr>
          <p:nvPr/>
        </p:nvSpPr>
        <p:spPr bwMode="auto">
          <a:xfrm>
            <a:off x="5004048" y="3859461"/>
            <a:ext cx="0" cy="720725"/>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921616" name="Text Box 16"/>
          <p:cNvSpPr txBox="1">
            <a:spLocks noChangeArrowheads="1"/>
          </p:cNvSpPr>
          <p:nvPr/>
        </p:nvSpPr>
        <p:spPr bwMode="auto">
          <a:xfrm>
            <a:off x="6732588" y="4508500"/>
            <a:ext cx="2087562"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a:solidFill>
                  <a:srgbClr val="FF0000"/>
                </a:solidFill>
              </a:rPr>
              <a:t>Problème au niveau du VLAN 4</a:t>
            </a:r>
          </a:p>
          <a:p>
            <a:pPr eaLnBrk="1" hangingPunct="1">
              <a:spcBef>
                <a:spcPct val="50000"/>
              </a:spcBef>
              <a:buFontTx/>
              <a:buNone/>
            </a:pPr>
            <a:r>
              <a:rPr lang="fr-BE" altLang="fr-FR" sz="1800">
                <a:solidFill>
                  <a:srgbClr val="FF0000"/>
                </a:solidFill>
              </a:rPr>
              <a:t>Le STP classique n’est pas adapté aux VLAN</a:t>
            </a:r>
            <a:endParaRPr lang="fr-FR" altLang="fr-FR" sz="1800">
              <a:solidFill>
                <a:srgbClr val="FF0000"/>
              </a:solidFill>
            </a:endParaRPr>
          </a:p>
        </p:txBody>
      </p:sp>
      <p:sp>
        <p:nvSpPr>
          <p:cNvPr id="921617" name="Oval 17"/>
          <p:cNvSpPr>
            <a:spLocks noChangeArrowheads="1"/>
          </p:cNvSpPr>
          <p:nvPr/>
        </p:nvSpPr>
        <p:spPr bwMode="auto">
          <a:xfrm>
            <a:off x="1076988" y="2420938"/>
            <a:ext cx="1081088" cy="1295400"/>
          </a:xfrm>
          <a:prstGeom prst="ellipse">
            <a:avLst/>
          </a:prstGeom>
          <a:noFill/>
          <a:ln w="3810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21618" name="Oval 18"/>
          <p:cNvSpPr>
            <a:spLocks noChangeArrowheads="1"/>
          </p:cNvSpPr>
          <p:nvPr/>
        </p:nvSpPr>
        <p:spPr bwMode="auto">
          <a:xfrm>
            <a:off x="1403648" y="5013176"/>
            <a:ext cx="2016125" cy="1046709"/>
          </a:xfrm>
          <a:prstGeom prst="ellipse">
            <a:avLst/>
          </a:prstGeom>
          <a:noFill/>
          <a:ln w="3810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921619" name="Oval 19"/>
          <p:cNvSpPr>
            <a:spLocks noChangeArrowheads="1"/>
          </p:cNvSpPr>
          <p:nvPr/>
        </p:nvSpPr>
        <p:spPr bwMode="auto">
          <a:xfrm>
            <a:off x="4355976" y="4980509"/>
            <a:ext cx="1566738" cy="1079376"/>
          </a:xfrm>
          <a:prstGeom prst="ellipse">
            <a:avLst/>
          </a:prstGeom>
          <a:noFill/>
          <a:ln w="3810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BE" altLang="fr-FR" sz="1800"/>
          </a:p>
        </p:txBody>
      </p:sp>
      <p:sp>
        <p:nvSpPr>
          <p:cNvPr id="19"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20"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98</a:t>
            </a:fld>
            <a:endParaRPr lang="fr-BE" dirty="0"/>
          </a:p>
        </p:txBody>
      </p:sp>
    </p:spTree>
    <p:extLst>
      <p:ext uri="{BB962C8B-B14F-4D97-AF65-F5344CB8AC3E}">
        <p14:creationId xmlns:p14="http://schemas.microsoft.com/office/powerpoint/2010/main" val="2937838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613"/>
                                        </p:tgtEl>
                                        <p:attrNameLst>
                                          <p:attrName>style.visibility</p:attrName>
                                        </p:attrNameLst>
                                      </p:cBhvr>
                                      <p:to>
                                        <p:strVal val="visible"/>
                                      </p:to>
                                    </p:set>
                                    <p:anim calcmode="lin" valueType="num">
                                      <p:cBhvr additive="base">
                                        <p:cTn id="7" dur="500" fill="hold"/>
                                        <p:tgtEl>
                                          <p:spTgt spid="921613"/>
                                        </p:tgtEl>
                                        <p:attrNameLst>
                                          <p:attrName>ppt_x</p:attrName>
                                        </p:attrNameLst>
                                      </p:cBhvr>
                                      <p:tavLst>
                                        <p:tav tm="0">
                                          <p:val>
                                            <p:strVal val="#ppt_x"/>
                                          </p:val>
                                        </p:tav>
                                        <p:tav tm="100000">
                                          <p:val>
                                            <p:strVal val="#ppt_x"/>
                                          </p:val>
                                        </p:tav>
                                      </p:tavLst>
                                    </p:anim>
                                    <p:anim calcmode="lin" valueType="num">
                                      <p:cBhvr additive="base">
                                        <p:cTn id="8" dur="500" fill="hold"/>
                                        <p:tgtEl>
                                          <p:spTgt spid="9216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21614"/>
                                        </p:tgtEl>
                                        <p:attrNameLst>
                                          <p:attrName>style.visibility</p:attrName>
                                        </p:attrNameLst>
                                      </p:cBhvr>
                                      <p:to>
                                        <p:strVal val="visible"/>
                                      </p:to>
                                    </p:set>
                                    <p:anim calcmode="lin" valueType="num">
                                      <p:cBhvr additive="base">
                                        <p:cTn id="11" dur="500" fill="hold"/>
                                        <p:tgtEl>
                                          <p:spTgt spid="921614"/>
                                        </p:tgtEl>
                                        <p:attrNameLst>
                                          <p:attrName>ppt_x</p:attrName>
                                        </p:attrNameLst>
                                      </p:cBhvr>
                                      <p:tavLst>
                                        <p:tav tm="0">
                                          <p:val>
                                            <p:strVal val="#ppt_x"/>
                                          </p:val>
                                        </p:tav>
                                        <p:tav tm="100000">
                                          <p:val>
                                            <p:strVal val="#ppt_x"/>
                                          </p:val>
                                        </p:tav>
                                      </p:tavLst>
                                    </p:anim>
                                    <p:anim calcmode="lin" valueType="num">
                                      <p:cBhvr additive="base">
                                        <p:cTn id="12" dur="500" fill="hold"/>
                                        <p:tgtEl>
                                          <p:spTgt spid="9216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21615"/>
                                        </p:tgtEl>
                                        <p:attrNameLst>
                                          <p:attrName>style.visibility</p:attrName>
                                        </p:attrNameLst>
                                      </p:cBhvr>
                                      <p:to>
                                        <p:strVal val="visible"/>
                                      </p:to>
                                    </p:set>
                                    <p:anim calcmode="lin" valueType="num">
                                      <p:cBhvr additive="base">
                                        <p:cTn id="15" dur="500" fill="hold"/>
                                        <p:tgtEl>
                                          <p:spTgt spid="921615"/>
                                        </p:tgtEl>
                                        <p:attrNameLst>
                                          <p:attrName>ppt_x</p:attrName>
                                        </p:attrNameLst>
                                      </p:cBhvr>
                                      <p:tavLst>
                                        <p:tav tm="0">
                                          <p:val>
                                            <p:strVal val="#ppt_x"/>
                                          </p:val>
                                        </p:tav>
                                        <p:tav tm="100000">
                                          <p:val>
                                            <p:strVal val="#ppt_x"/>
                                          </p:val>
                                        </p:tav>
                                      </p:tavLst>
                                    </p:anim>
                                    <p:anim calcmode="lin" valueType="num">
                                      <p:cBhvr additive="base">
                                        <p:cTn id="16" dur="500" fill="hold"/>
                                        <p:tgtEl>
                                          <p:spTgt spid="9216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21610"/>
                                        </p:tgtEl>
                                        <p:attrNameLst>
                                          <p:attrName>style.visibility</p:attrName>
                                        </p:attrNameLst>
                                      </p:cBhvr>
                                      <p:to>
                                        <p:strVal val="visible"/>
                                      </p:to>
                                    </p:set>
                                    <p:anim calcmode="lin" valueType="num">
                                      <p:cBhvr additive="base">
                                        <p:cTn id="19" dur="500" fill="hold"/>
                                        <p:tgtEl>
                                          <p:spTgt spid="921610"/>
                                        </p:tgtEl>
                                        <p:attrNameLst>
                                          <p:attrName>ppt_x</p:attrName>
                                        </p:attrNameLst>
                                      </p:cBhvr>
                                      <p:tavLst>
                                        <p:tav tm="0">
                                          <p:val>
                                            <p:strVal val="#ppt_x"/>
                                          </p:val>
                                        </p:tav>
                                        <p:tav tm="100000">
                                          <p:val>
                                            <p:strVal val="#ppt_x"/>
                                          </p:val>
                                        </p:tav>
                                      </p:tavLst>
                                    </p:anim>
                                    <p:anim calcmode="lin" valueType="num">
                                      <p:cBhvr additive="base">
                                        <p:cTn id="20" dur="500" fill="hold"/>
                                        <p:tgtEl>
                                          <p:spTgt spid="9216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21609"/>
                                        </p:tgtEl>
                                        <p:attrNameLst>
                                          <p:attrName>style.visibility</p:attrName>
                                        </p:attrNameLst>
                                      </p:cBhvr>
                                      <p:to>
                                        <p:strVal val="visible"/>
                                      </p:to>
                                    </p:set>
                                    <p:anim calcmode="lin" valueType="num">
                                      <p:cBhvr additive="base">
                                        <p:cTn id="23" dur="500" fill="hold"/>
                                        <p:tgtEl>
                                          <p:spTgt spid="921609"/>
                                        </p:tgtEl>
                                        <p:attrNameLst>
                                          <p:attrName>ppt_x</p:attrName>
                                        </p:attrNameLst>
                                      </p:cBhvr>
                                      <p:tavLst>
                                        <p:tav tm="0">
                                          <p:val>
                                            <p:strVal val="#ppt_x"/>
                                          </p:val>
                                        </p:tav>
                                        <p:tav tm="100000">
                                          <p:val>
                                            <p:strVal val="#ppt_x"/>
                                          </p:val>
                                        </p:tav>
                                      </p:tavLst>
                                    </p:anim>
                                    <p:anim calcmode="lin" valueType="num">
                                      <p:cBhvr additive="base">
                                        <p:cTn id="24" dur="500" fill="hold"/>
                                        <p:tgtEl>
                                          <p:spTgt spid="92160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21605"/>
                                        </p:tgtEl>
                                        <p:attrNameLst>
                                          <p:attrName>style.visibility</p:attrName>
                                        </p:attrNameLst>
                                      </p:cBhvr>
                                      <p:to>
                                        <p:strVal val="visible"/>
                                      </p:to>
                                    </p:set>
                                    <p:anim calcmode="lin" valueType="num">
                                      <p:cBhvr additive="base">
                                        <p:cTn id="27" dur="500" fill="hold"/>
                                        <p:tgtEl>
                                          <p:spTgt spid="921605"/>
                                        </p:tgtEl>
                                        <p:attrNameLst>
                                          <p:attrName>ppt_x</p:attrName>
                                        </p:attrNameLst>
                                      </p:cBhvr>
                                      <p:tavLst>
                                        <p:tav tm="0">
                                          <p:val>
                                            <p:strVal val="#ppt_x"/>
                                          </p:val>
                                        </p:tav>
                                        <p:tav tm="100000">
                                          <p:val>
                                            <p:strVal val="#ppt_x"/>
                                          </p:val>
                                        </p:tav>
                                      </p:tavLst>
                                    </p:anim>
                                    <p:anim calcmode="lin" valueType="num">
                                      <p:cBhvr additive="base">
                                        <p:cTn id="28" dur="500" fill="hold"/>
                                        <p:tgtEl>
                                          <p:spTgt spid="92160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21604"/>
                                        </p:tgtEl>
                                        <p:attrNameLst>
                                          <p:attrName>style.visibility</p:attrName>
                                        </p:attrNameLst>
                                      </p:cBhvr>
                                      <p:to>
                                        <p:strVal val="visible"/>
                                      </p:to>
                                    </p:set>
                                    <p:anim calcmode="lin" valueType="num">
                                      <p:cBhvr additive="base">
                                        <p:cTn id="31" dur="500" fill="hold"/>
                                        <p:tgtEl>
                                          <p:spTgt spid="921604"/>
                                        </p:tgtEl>
                                        <p:attrNameLst>
                                          <p:attrName>ppt_x</p:attrName>
                                        </p:attrNameLst>
                                      </p:cBhvr>
                                      <p:tavLst>
                                        <p:tav tm="0">
                                          <p:val>
                                            <p:strVal val="#ppt_x"/>
                                          </p:val>
                                        </p:tav>
                                        <p:tav tm="100000">
                                          <p:val>
                                            <p:strVal val="#ppt_x"/>
                                          </p:val>
                                        </p:tav>
                                      </p:tavLst>
                                    </p:anim>
                                    <p:anim calcmode="lin" valueType="num">
                                      <p:cBhvr additive="base">
                                        <p:cTn id="32" dur="500" fill="hold"/>
                                        <p:tgtEl>
                                          <p:spTgt spid="92160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21606"/>
                                        </p:tgtEl>
                                        <p:attrNameLst>
                                          <p:attrName>style.visibility</p:attrName>
                                        </p:attrNameLst>
                                      </p:cBhvr>
                                      <p:to>
                                        <p:strVal val="visible"/>
                                      </p:to>
                                    </p:set>
                                    <p:anim calcmode="lin" valueType="num">
                                      <p:cBhvr additive="base">
                                        <p:cTn id="35" dur="500" fill="hold"/>
                                        <p:tgtEl>
                                          <p:spTgt spid="921606"/>
                                        </p:tgtEl>
                                        <p:attrNameLst>
                                          <p:attrName>ppt_x</p:attrName>
                                        </p:attrNameLst>
                                      </p:cBhvr>
                                      <p:tavLst>
                                        <p:tav tm="0">
                                          <p:val>
                                            <p:strVal val="#ppt_x"/>
                                          </p:val>
                                        </p:tav>
                                        <p:tav tm="100000">
                                          <p:val>
                                            <p:strVal val="#ppt_x"/>
                                          </p:val>
                                        </p:tav>
                                      </p:tavLst>
                                    </p:anim>
                                    <p:anim calcmode="lin" valueType="num">
                                      <p:cBhvr additive="base">
                                        <p:cTn id="36" dur="500" fill="hold"/>
                                        <p:tgtEl>
                                          <p:spTgt spid="92160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21607"/>
                                        </p:tgtEl>
                                        <p:attrNameLst>
                                          <p:attrName>style.visibility</p:attrName>
                                        </p:attrNameLst>
                                      </p:cBhvr>
                                      <p:to>
                                        <p:strVal val="visible"/>
                                      </p:to>
                                    </p:set>
                                    <p:anim calcmode="lin" valueType="num">
                                      <p:cBhvr additive="base">
                                        <p:cTn id="39" dur="500" fill="hold"/>
                                        <p:tgtEl>
                                          <p:spTgt spid="921607"/>
                                        </p:tgtEl>
                                        <p:attrNameLst>
                                          <p:attrName>ppt_x</p:attrName>
                                        </p:attrNameLst>
                                      </p:cBhvr>
                                      <p:tavLst>
                                        <p:tav tm="0">
                                          <p:val>
                                            <p:strVal val="#ppt_x"/>
                                          </p:val>
                                        </p:tav>
                                        <p:tav tm="100000">
                                          <p:val>
                                            <p:strVal val="#ppt_x"/>
                                          </p:val>
                                        </p:tav>
                                      </p:tavLst>
                                    </p:anim>
                                    <p:anim calcmode="lin" valueType="num">
                                      <p:cBhvr additive="base">
                                        <p:cTn id="40" dur="500" fill="hold"/>
                                        <p:tgtEl>
                                          <p:spTgt spid="92160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21617"/>
                                        </p:tgtEl>
                                        <p:attrNameLst>
                                          <p:attrName>style.visibility</p:attrName>
                                        </p:attrNameLst>
                                      </p:cBhvr>
                                      <p:to>
                                        <p:strVal val="visible"/>
                                      </p:to>
                                    </p:set>
                                    <p:anim calcmode="lin" valueType="num">
                                      <p:cBhvr additive="base">
                                        <p:cTn id="43" dur="500" fill="hold"/>
                                        <p:tgtEl>
                                          <p:spTgt spid="921617"/>
                                        </p:tgtEl>
                                        <p:attrNameLst>
                                          <p:attrName>ppt_x</p:attrName>
                                        </p:attrNameLst>
                                      </p:cBhvr>
                                      <p:tavLst>
                                        <p:tav tm="0">
                                          <p:val>
                                            <p:strVal val="#ppt_x"/>
                                          </p:val>
                                        </p:tav>
                                        <p:tav tm="100000">
                                          <p:val>
                                            <p:strVal val="#ppt_x"/>
                                          </p:val>
                                        </p:tav>
                                      </p:tavLst>
                                    </p:anim>
                                    <p:anim calcmode="lin" valueType="num">
                                      <p:cBhvr additive="base">
                                        <p:cTn id="44" dur="500" fill="hold"/>
                                        <p:tgtEl>
                                          <p:spTgt spid="92161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21618"/>
                                        </p:tgtEl>
                                        <p:attrNameLst>
                                          <p:attrName>style.visibility</p:attrName>
                                        </p:attrNameLst>
                                      </p:cBhvr>
                                      <p:to>
                                        <p:strVal val="visible"/>
                                      </p:to>
                                    </p:set>
                                    <p:anim calcmode="lin" valueType="num">
                                      <p:cBhvr additive="base">
                                        <p:cTn id="47" dur="500" fill="hold"/>
                                        <p:tgtEl>
                                          <p:spTgt spid="921618"/>
                                        </p:tgtEl>
                                        <p:attrNameLst>
                                          <p:attrName>ppt_x</p:attrName>
                                        </p:attrNameLst>
                                      </p:cBhvr>
                                      <p:tavLst>
                                        <p:tav tm="0">
                                          <p:val>
                                            <p:strVal val="#ppt_x"/>
                                          </p:val>
                                        </p:tav>
                                        <p:tav tm="100000">
                                          <p:val>
                                            <p:strVal val="#ppt_x"/>
                                          </p:val>
                                        </p:tav>
                                      </p:tavLst>
                                    </p:anim>
                                    <p:anim calcmode="lin" valueType="num">
                                      <p:cBhvr additive="base">
                                        <p:cTn id="48" dur="500" fill="hold"/>
                                        <p:tgtEl>
                                          <p:spTgt spid="9216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21619"/>
                                        </p:tgtEl>
                                        <p:attrNameLst>
                                          <p:attrName>style.visibility</p:attrName>
                                        </p:attrNameLst>
                                      </p:cBhvr>
                                      <p:to>
                                        <p:strVal val="visible"/>
                                      </p:to>
                                    </p:set>
                                    <p:anim calcmode="lin" valueType="num">
                                      <p:cBhvr additive="base">
                                        <p:cTn id="51" dur="500" fill="hold"/>
                                        <p:tgtEl>
                                          <p:spTgt spid="921619"/>
                                        </p:tgtEl>
                                        <p:attrNameLst>
                                          <p:attrName>ppt_x</p:attrName>
                                        </p:attrNameLst>
                                      </p:cBhvr>
                                      <p:tavLst>
                                        <p:tav tm="0">
                                          <p:val>
                                            <p:strVal val="#ppt_x"/>
                                          </p:val>
                                        </p:tav>
                                        <p:tav tm="100000">
                                          <p:val>
                                            <p:strVal val="#ppt_x"/>
                                          </p:val>
                                        </p:tav>
                                      </p:tavLst>
                                    </p:anim>
                                    <p:anim calcmode="lin" valueType="num">
                                      <p:cBhvr additive="base">
                                        <p:cTn id="52" dur="500" fill="hold"/>
                                        <p:tgtEl>
                                          <p:spTgt spid="9216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21616"/>
                                        </p:tgtEl>
                                        <p:attrNameLst>
                                          <p:attrName>style.visibility</p:attrName>
                                        </p:attrNameLst>
                                      </p:cBhvr>
                                      <p:to>
                                        <p:strVal val="visible"/>
                                      </p:to>
                                    </p:set>
                                    <p:anim calcmode="lin" valueType="num">
                                      <p:cBhvr additive="base">
                                        <p:cTn id="55" dur="500" fill="hold"/>
                                        <p:tgtEl>
                                          <p:spTgt spid="921616"/>
                                        </p:tgtEl>
                                        <p:attrNameLst>
                                          <p:attrName>ppt_x</p:attrName>
                                        </p:attrNameLst>
                                      </p:cBhvr>
                                      <p:tavLst>
                                        <p:tav tm="0">
                                          <p:val>
                                            <p:strVal val="#ppt_x"/>
                                          </p:val>
                                        </p:tav>
                                        <p:tav tm="100000">
                                          <p:val>
                                            <p:strVal val="#ppt_x"/>
                                          </p:val>
                                        </p:tav>
                                      </p:tavLst>
                                    </p:anim>
                                    <p:anim calcmode="lin" valueType="num">
                                      <p:cBhvr additive="base">
                                        <p:cTn id="56" dur="500" fill="hold"/>
                                        <p:tgtEl>
                                          <p:spTgt spid="9216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4" grpId="0" animBg="1"/>
      <p:bldP spid="921605" grpId="0" animBg="1"/>
      <p:bldP spid="921606" grpId="0"/>
      <p:bldP spid="921607" grpId="0"/>
      <p:bldP spid="921609" grpId="0" animBg="1"/>
      <p:bldP spid="921610" grpId="0" animBg="1"/>
      <p:bldP spid="921613" grpId="0" animBg="1"/>
      <p:bldP spid="921614" grpId="0" animBg="1"/>
      <p:bldP spid="921615" grpId="0" animBg="1"/>
      <p:bldP spid="921616" grpId="0"/>
      <p:bldP spid="921617" grpId="0" animBg="1"/>
      <p:bldP spid="921618" grpId="0" animBg="1"/>
      <p:bldP spid="9216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re 1"/>
          <p:cNvSpPr>
            <a:spLocks noGrp="1"/>
          </p:cNvSpPr>
          <p:nvPr>
            <p:ph type="title"/>
          </p:nvPr>
        </p:nvSpPr>
        <p:spPr/>
        <p:txBody>
          <a:bodyPr/>
          <a:lstStyle/>
          <a:p>
            <a:r>
              <a:rPr lang="fr-FR" altLang="fr-FR" smtClean="0"/>
              <a:t>Variantes du STP</a:t>
            </a:r>
          </a:p>
        </p:txBody>
      </p:sp>
      <p:sp>
        <p:nvSpPr>
          <p:cNvPr id="3" name="Espace réservé du contenu 2"/>
          <p:cNvSpPr>
            <a:spLocks noGrp="1"/>
          </p:cNvSpPr>
          <p:nvPr>
            <p:ph idx="1"/>
          </p:nvPr>
        </p:nvSpPr>
        <p:spPr/>
        <p:txBody>
          <a:bodyPr>
            <a:normAutofit/>
          </a:bodyPr>
          <a:lstStyle/>
          <a:p>
            <a:pPr eaLnBrk="1" hangingPunct="1">
              <a:defRPr/>
            </a:pPr>
            <a:r>
              <a:rPr lang="fr-FR" sz="3000" dirty="0">
                <a:solidFill>
                  <a:schemeClr val="accent6">
                    <a:lumMod val="75000"/>
                  </a:schemeClr>
                </a:solidFill>
              </a:rPr>
              <a:t>RSTP : Rapid </a:t>
            </a:r>
            <a:r>
              <a:rPr lang="fr-FR" sz="3000" dirty="0" err="1">
                <a:solidFill>
                  <a:schemeClr val="accent6">
                    <a:lumMod val="75000"/>
                  </a:schemeClr>
                </a:solidFill>
              </a:rPr>
              <a:t>spanning</a:t>
            </a:r>
            <a:r>
              <a:rPr lang="fr-FR" sz="3000" dirty="0">
                <a:solidFill>
                  <a:schemeClr val="accent6">
                    <a:lumMod val="75000"/>
                  </a:schemeClr>
                </a:solidFill>
              </a:rPr>
              <a:t> </a:t>
            </a:r>
            <a:r>
              <a:rPr lang="fr-FR" sz="3000" dirty="0" err="1">
                <a:solidFill>
                  <a:schemeClr val="accent6">
                    <a:lumMod val="75000"/>
                  </a:schemeClr>
                </a:solidFill>
              </a:rPr>
              <a:t>tree</a:t>
            </a:r>
            <a:r>
              <a:rPr lang="fr-FR" sz="3000" dirty="0">
                <a:solidFill>
                  <a:schemeClr val="accent6">
                    <a:lumMod val="75000"/>
                  </a:schemeClr>
                </a:solidFill>
              </a:rPr>
              <a:t> </a:t>
            </a:r>
            <a:r>
              <a:rPr lang="fr-FR" sz="3000" dirty="0" err="1">
                <a:solidFill>
                  <a:schemeClr val="accent6">
                    <a:lumMod val="75000"/>
                  </a:schemeClr>
                </a:solidFill>
              </a:rPr>
              <a:t>protocol</a:t>
            </a:r>
            <a:r>
              <a:rPr lang="fr-FR" sz="3000" dirty="0">
                <a:solidFill>
                  <a:schemeClr val="accent6">
                    <a:lumMod val="75000"/>
                  </a:schemeClr>
                </a:solidFill>
              </a:rPr>
              <a:t> </a:t>
            </a:r>
          </a:p>
          <a:p>
            <a:pPr lvl="1">
              <a:defRPr/>
            </a:pPr>
            <a:r>
              <a:rPr lang="fr-FR" dirty="0">
                <a:solidFill>
                  <a:srgbClr val="0070C0"/>
                </a:solidFill>
              </a:rPr>
              <a:t>Norme 802.1w </a:t>
            </a:r>
            <a:endParaRPr lang="fr-FR" dirty="0" smtClean="0">
              <a:solidFill>
                <a:srgbClr val="0070C0"/>
              </a:solidFill>
            </a:endParaRPr>
          </a:p>
          <a:p>
            <a:pPr lvl="2">
              <a:defRPr/>
            </a:pPr>
            <a:r>
              <a:rPr lang="fr-FR" dirty="0" smtClean="0"/>
              <a:t>Amélioration </a:t>
            </a:r>
            <a:r>
              <a:rPr lang="fr-FR" dirty="0"/>
              <a:t>du </a:t>
            </a:r>
            <a:r>
              <a:rPr lang="fr-FR" dirty="0" smtClean="0"/>
              <a:t>STP et compatible 802.1D</a:t>
            </a:r>
          </a:p>
          <a:p>
            <a:pPr lvl="2">
              <a:defRPr/>
            </a:pPr>
            <a:r>
              <a:rPr lang="fr-FR" dirty="0" smtClean="0"/>
              <a:t>RSTP accélère la convergence du réseau</a:t>
            </a:r>
          </a:p>
          <a:p>
            <a:pPr lvl="2">
              <a:defRPr/>
            </a:pPr>
            <a:r>
              <a:rPr lang="fr-FR" dirty="0" smtClean="0"/>
              <a:t>RSTP peut fonctionner avec plusieurs VLAN</a:t>
            </a:r>
          </a:p>
          <a:p>
            <a:pPr lvl="2">
              <a:defRPr/>
            </a:pPr>
            <a:r>
              <a:rPr lang="fr-FR" dirty="0" smtClean="0"/>
              <a:t>RSTP gère une seule instance </a:t>
            </a:r>
            <a:r>
              <a:rPr lang="fr-FR" dirty="0" err="1" smtClean="0"/>
              <a:t>Spanning</a:t>
            </a:r>
            <a:r>
              <a:rPr lang="fr-FR" dirty="0" smtClean="0"/>
              <a:t> </a:t>
            </a:r>
            <a:r>
              <a:rPr lang="fr-FR" dirty="0" err="1" smtClean="0"/>
              <a:t>Tree</a:t>
            </a:r>
            <a:endParaRPr lang="fr-FR" dirty="0" smtClean="0"/>
          </a:p>
          <a:p>
            <a:pPr marL="1371600" lvl="3" indent="0">
              <a:buFontTx/>
              <a:buNone/>
              <a:defRPr/>
            </a:pPr>
            <a:r>
              <a:rPr lang="fr-FR" dirty="0" smtClean="0">
                <a:sym typeface="Wingdings" panose="05000000000000000000" pitchFamily="2" charset="2"/>
              </a:rPr>
              <a:t></a:t>
            </a:r>
            <a:r>
              <a:rPr lang="fr-FR" dirty="0" smtClean="0"/>
              <a:t> ne règle pas les problèmes de performances du flux de trafic de STP</a:t>
            </a:r>
          </a:p>
          <a:p>
            <a:pPr lvl="1">
              <a:defRPr/>
            </a:pPr>
            <a:r>
              <a:rPr lang="fr-FR" dirty="0" smtClean="0">
                <a:solidFill>
                  <a:srgbClr val="0070C0"/>
                </a:solidFill>
              </a:rPr>
              <a:t>Spécifications propriétaires intégrées dans la norme</a:t>
            </a:r>
          </a:p>
          <a:p>
            <a:pPr lvl="2">
              <a:defRPr/>
            </a:pPr>
            <a:r>
              <a:rPr lang="fr-FR" dirty="0" smtClean="0"/>
              <a:t>RSTP intègre des extensions Cisco telles que </a:t>
            </a:r>
            <a:r>
              <a:rPr lang="fr-FR" dirty="0" err="1" smtClean="0"/>
              <a:t>PortFast</a:t>
            </a:r>
            <a:r>
              <a:rPr lang="fr-FR" dirty="0" smtClean="0"/>
              <a:t> dans la norme publique</a:t>
            </a:r>
          </a:p>
          <a:p>
            <a:pPr>
              <a:defRPr/>
            </a:pPr>
            <a:endParaRPr lang="fr-FR" dirty="0"/>
          </a:p>
        </p:txBody>
      </p:sp>
      <p:sp>
        <p:nvSpPr>
          <p:cNvPr id="4" name="Espace réservé du pied de page 6"/>
          <p:cNvSpPr>
            <a:spLocks noGrp="1"/>
          </p:cNvSpPr>
          <p:nvPr>
            <p:ph type="ftr" sz="quarter" idx="11"/>
          </p:nvPr>
        </p:nvSpPr>
        <p:spPr>
          <a:xfrm>
            <a:off x="3124200" y="6453336"/>
            <a:ext cx="2895600" cy="404664"/>
          </a:xfrm>
        </p:spPr>
        <p:txBody>
          <a:bodyPr/>
          <a:lstStyle/>
          <a:p>
            <a:r>
              <a:rPr lang="fr-BE" dirty="0" smtClean="0"/>
              <a:t>www.heh.be</a:t>
            </a:r>
            <a:endParaRPr lang="fr-BE" dirty="0"/>
          </a:p>
        </p:txBody>
      </p:sp>
      <p:sp>
        <p:nvSpPr>
          <p:cNvPr id="5" name="Espace réservé du numéro de diapositive 5"/>
          <p:cNvSpPr>
            <a:spLocks noGrp="1"/>
          </p:cNvSpPr>
          <p:nvPr>
            <p:ph type="sldNum" sz="quarter" idx="12"/>
          </p:nvPr>
        </p:nvSpPr>
        <p:spPr>
          <a:xfrm>
            <a:off x="8316416" y="6453336"/>
            <a:ext cx="548641" cy="404664"/>
          </a:xfrm>
        </p:spPr>
        <p:txBody>
          <a:bodyPr/>
          <a:lstStyle/>
          <a:p>
            <a:fld id="{F8B969FB-3CDB-4BA7-BB65-4C9B3D66EC11}" type="slidenum">
              <a:rPr lang="fr-BE" smtClean="0"/>
              <a:t>99</a:t>
            </a:fld>
            <a:endParaRPr lang="fr-BE" dirty="0"/>
          </a:p>
        </p:txBody>
      </p:sp>
    </p:spTree>
    <p:extLst>
      <p:ext uri="{BB962C8B-B14F-4D97-AF65-F5344CB8AC3E}">
        <p14:creationId xmlns:p14="http://schemas.microsoft.com/office/powerpoint/2010/main" val="33159672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EH">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3443</TotalTime>
  <Words>32684</Words>
  <Application>Microsoft Office PowerPoint</Application>
  <PresentationFormat>Affichage à l'écran (4:3)</PresentationFormat>
  <Paragraphs>6881</Paragraphs>
  <Slides>601</Slides>
  <Notes>296</Notes>
  <HiddenSlides>1</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601</vt:i4>
      </vt:variant>
    </vt:vector>
  </HeadingPairs>
  <TitlesOfParts>
    <vt:vector size="613" baseType="lpstr">
      <vt:lpstr>Andalus</vt:lpstr>
      <vt:lpstr>Arial</vt:lpstr>
      <vt:lpstr>Arial Narrow</vt:lpstr>
      <vt:lpstr>Calibri</vt:lpstr>
      <vt:lpstr>Cambria Math</vt:lpstr>
      <vt:lpstr>Courier New</vt:lpstr>
      <vt:lpstr>Symbol</vt:lpstr>
      <vt:lpstr>Times New Roman</vt:lpstr>
      <vt:lpstr>Verdana</vt:lpstr>
      <vt:lpstr>Wingdings</vt:lpstr>
      <vt:lpstr>Thème Office</vt:lpstr>
      <vt:lpstr>Image bitmap</vt:lpstr>
      <vt:lpstr>Unité d’enseignement  Télécommunication et réseaux  - Routing &amp; Switching </vt:lpstr>
      <vt:lpstr>Activité d’apprentissage  Télécommunication et réseaux avancés</vt:lpstr>
      <vt:lpstr>Rappel</vt:lpstr>
      <vt:lpstr>Rappel</vt:lpstr>
      <vt:lpstr>Rappel</vt:lpstr>
      <vt:lpstr>Module 1 Conception de réseaux</vt:lpstr>
      <vt:lpstr>Infrastructure réseau</vt:lpstr>
      <vt:lpstr>Infrastructure réseau</vt:lpstr>
      <vt:lpstr>Infrastructure réseau</vt:lpstr>
      <vt:lpstr>Stratégies</vt:lpstr>
      <vt:lpstr>Stratégies</vt:lpstr>
      <vt:lpstr>Stratégies</vt:lpstr>
      <vt:lpstr>Architecture d’entreprise Cisco</vt:lpstr>
      <vt:lpstr>Infrastructure réseau</vt:lpstr>
      <vt:lpstr>Infrastructure réseau</vt:lpstr>
      <vt:lpstr>Infrastructure réseau</vt:lpstr>
      <vt:lpstr>Principe des réseaux hiérarchiques</vt:lpstr>
      <vt:lpstr>Principe des réseaux hiérarchiques</vt:lpstr>
      <vt:lpstr>Principe des réseaux hiérarchiques</vt:lpstr>
      <vt:lpstr>Principe des réseaux hiérarchiques</vt:lpstr>
      <vt:lpstr>Principe des réseaux hiérarchiques</vt:lpstr>
      <vt:lpstr>Principe des réseaux hiérarchiques</vt:lpstr>
      <vt:lpstr>Principe des réseaux hiérarchiques</vt:lpstr>
      <vt:lpstr>Principe des réseaux hiérarchiques</vt:lpstr>
      <vt:lpstr>Principe des réseaux hiérarchiques</vt:lpstr>
      <vt:lpstr>Principe des réseaux hiérarchiques</vt:lpstr>
      <vt:lpstr>Principe des réseaux hiérarchiques</vt:lpstr>
      <vt:lpstr>Principe des réseaux hiérarchiques</vt:lpstr>
      <vt:lpstr>Choix des périphériques appropriés</vt:lpstr>
      <vt:lpstr>Choix des périphériques appropriés</vt:lpstr>
      <vt:lpstr>Choix des périphériques appropriés</vt:lpstr>
      <vt:lpstr>Présentation PowerPoint</vt:lpstr>
      <vt:lpstr>Présentation PowerPoint</vt:lpstr>
      <vt:lpstr>Choix des périphériques appropriés</vt:lpstr>
      <vt:lpstr>Choix des périphériques appropriés</vt:lpstr>
      <vt:lpstr>Choix des périphériques appropriés</vt:lpstr>
      <vt:lpstr>Choix des périphériques appropriés</vt:lpstr>
      <vt:lpstr>Conception de réseau hiérarchique</vt:lpstr>
      <vt:lpstr>Conception de réseau hiérarchique</vt:lpstr>
      <vt:lpstr>Conception de réseau hiérarchique</vt:lpstr>
      <vt:lpstr>Conception de réseau hiérarchique</vt:lpstr>
      <vt:lpstr>Conception de réseau hiérarchique</vt:lpstr>
      <vt:lpstr>Conception de réseau hiérarchique</vt:lpstr>
      <vt:lpstr>Conception de réseau hiérarchique</vt:lpstr>
      <vt:lpstr>Routage</vt:lpstr>
      <vt:lpstr>Routage</vt:lpstr>
      <vt:lpstr>Présentation PowerPoint</vt:lpstr>
      <vt:lpstr>Module 2 Redondance LAN </vt:lpstr>
      <vt:lpstr>Exercice</vt:lpstr>
      <vt:lpstr>Objectifs du module</vt:lpstr>
      <vt:lpstr>Redondance</vt:lpstr>
      <vt:lpstr>Présentation PowerPoint</vt:lpstr>
      <vt:lpstr>Présentation PowerPoint</vt:lpstr>
      <vt:lpstr>Présentation PowerPoint</vt:lpstr>
      <vt:lpstr>Problème de boucle</vt:lpstr>
      <vt:lpstr>Présentation PowerPoint</vt:lpstr>
      <vt:lpstr>Présentation PowerPoint</vt:lpstr>
      <vt:lpstr>Présentation PowerPoint</vt:lpstr>
      <vt:lpstr>Présentation PowerPoint</vt:lpstr>
      <vt:lpstr>Algorithme spanning tree</vt:lpstr>
      <vt:lpstr>Présentation PowerPoint</vt:lpstr>
      <vt:lpstr>Algorithme spanning tree</vt:lpstr>
      <vt:lpstr>Algorithme spanning tree</vt:lpstr>
      <vt:lpstr>Algorithme spanning tree</vt:lpstr>
      <vt:lpstr>Election du root bridge</vt:lpstr>
      <vt:lpstr>BPDU</vt:lpstr>
      <vt:lpstr>Présentation PowerPoint</vt:lpstr>
      <vt:lpstr>Présentation PowerPoint</vt:lpstr>
      <vt:lpstr>Processus des trames BPDU</vt:lpstr>
      <vt:lpstr>Rôle des ports</vt:lpstr>
      <vt:lpstr>Rôle des ports</vt:lpstr>
      <vt:lpstr>Rôle des ports</vt:lpstr>
      <vt:lpstr>Présentation PowerPoint</vt:lpstr>
      <vt:lpstr>Présentation PowerPoint</vt:lpstr>
      <vt:lpstr>Election du root bridge</vt:lpstr>
      <vt:lpstr>Election des root ports</vt:lpstr>
      <vt:lpstr>Election des « designated ports »</vt:lpstr>
      <vt:lpstr>Etats des ports</vt:lpstr>
      <vt:lpstr>Pertes des BPDU</vt:lpstr>
      <vt:lpstr>Présentation PowerPoint</vt:lpstr>
      <vt:lpstr>Présentation PowerPoint</vt:lpstr>
      <vt:lpstr>Changements d’états</vt:lpstr>
      <vt:lpstr>Etats d’un port</vt:lpstr>
      <vt:lpstr>Etats d’un port</vt:lpstr>
      <vt:lpstr>Etats d’un port</vt:lpstr>
      <vt:lpstr>Etats d’un port</vt:lpstr>
      <vt:lpstr>Etats d’un port</vt:lpstr>
      <vt:lpstr>Présentation PowerPoint</vt:lpstr>
      <vt:lpstr>Convergence du protocole STP</vt:lpstr>
      <vt:lpstr>Convergence du protocole STP</vt:lpstr>
      <vt:lpstr>Convergence du protocole STP</vt:lpstr>
      <vt:lpstr>Convergence du protocole STP</vt:lpstr>
      <vt:lpstr>Convergence du protocole STP</vt:lpstr>
      <vt:lpstr>Minuteurs BPDU</vt:lpstr>
      <vt:lpstr>Sécuriser STP</vt:lpstr>
      <vt:lpstr>Sécuriser STP</vt:lpstr>
      <vt:lpstr>Exercice STP avec VLAN</vt:lpstr>
      <vt:lpstr>Exercice STP avec VLAN</vt:lpstr>
      <vt:lpstr>Variantes du STP</vt:lpstr>
      <vt:lpstr>Variantes du STP</vt:lpstr>
      <vt:lpstr>Variantes du STP</vt:lpstr>
      <vt:lpstr>Variantes du STP</vt:lpstr>
      <vt:lpstr>Variantes du STP</vt:lpstr>
      <vt:lpstr>Variantes du STP</vt:lpstr>
      <vt:lpstr>RPVST+</vt:lpstr>
      <vt:lpstr>Présentation PowerPoint</vt:lpstr>
      <vt:lpstr>RPVST+</vt:lpstr>
      <vt:lpstr>RPVST+</vt:lpstr>
      <vt:lpstr>Présentation PowerPoint</vt:lpstr>
      <vt:lpstr>Présentation PowerPoint</vt:lpstr>
      <vt:lpstr>Présentation PowerPoint</vt:lpstr>
      <vt:lpstr>PVST+</vt:lpstr>
      <vt:lpstr>RPVST+</vt:lpstr>
      <vt:lpstr>RPVST+</vt:lpstr>
      <vt:lpstr>RPVST+</vt:lpstr>
      <vt:lpstr>PVST+</vt:lpstr>
      <vt:lpstr>Démonstration du délai de convergence</vt:lpstr>
      <vt:lpstr>Configuration STP</vt:lpstr>
      <vt:lpstr>Configuration STP</vt:lpstr>
      <vt:lpstr>Configuration STP</vt:lpstr>
      <vt:lpstr>Présentation PowerPoint</vt:lpstr>
      <vt:lpstr>Configuration STP</vt:lpstr>
      <vt:lpstr>Présentation PowerPoint</vt:lpstr>
      <vt:lpstr>Configuration du protocole RPVST+</vt:lpstr>
      <vt:lpstr>Présentation PowerPoint</vt:lpstr>
      <vt:lpstr>Présentation PowerPoint</vt:lpstr>
      <vt:lpstr>Conception STP</vt:lpstr>
      <vt:lpstr>Présentation PowerPoint</vt:lpstr>
      <vt:lpstr>Présentation PowerPoint</vt:lpstr>
      <vt:lpstr>Conception de STP</vt:lpstr>
      <vt:lpstr>Présentation PowerPoint</vt:lpstr>
      <vt:lpstr>Conception de STP</vt:lpstr>
      <vt:lpstr>Conception de STP</vt:lpstr>
      <vt:lpstr>Protocoles de redondance au premier saut</vt:lpstr>
      <vt:lpstr>Protocoles de redondance au premier saut</vt:lpstr>
      <vt:lpstr>Protocoles de redondance au premier saut</vt:lpstr>
      <vt:lpstr>Protocoles de redondance au premier saut</vt:lpstr>
      <vt:lpstr>Protocoles de redondance au premier saut</vt:lpstr>
      <vt:lpstr>Protocoles de redondance au premier saut</vt:lpstr>
      <vt:lpstr>Protocoles de redondance au premier saut</vt:lpstr>
      <vt:lpstr>Protocoles de redondance au premier saut</vt:lpstr>
      <vt:lpstr>Choix d’un protocole</vt:lpstr>
      <vt:lpstr>Choix d’un protocole</vt:lpstr>
      <vt:lpstr>GLBP load balancing</vt:lpstr>
      <vt:lpstr>Principe HSRP</vt:lpstr>
      <vt:lpstr>Principe HSRP</vt:lpstr>
      <vt:lpstr>Principe HSRP</vt:lpstr>
      <vt:lpstr>Principe HSRP</vt:lpstr>
      <vt:lpstr>Principe HSRP</vt:lpstr>
      <vt:lpstr>Principe HSRP</vt:lpstr>
      <vt:lpstr>Etats HSRP</vt:lpstr>
      <vt:lpstr>HSRP</vt:lpstr>
      <vt:lpstr>Configuration HSRP</vt:lpstr>
      <vt:lpstr>Configuration HSRP</vt:lpstr>
      <vt:lpstr>Configuration HSRP</vt:lpstr>
      <vt:lpstr>Module 3 Agrégation de liaison </vt:lpstr>
      <vt:lpstr>Agrégation de liens</vt:lpstr>
      <vt:lpstr>Agrégation de liens</vt:lpstr>
      <vt:lpstr>Agrégation de liens</vt:lpstr>
      <vt:lpstr>Etherchannel</vt:lpstr>
      <vt:lpstr>Etherchannel</vt:lpstr>
      <vt:lpstr>Etherchannel</vt:lpstr>
      <vt:lpstr>Etherchannel</vt:lpstr>
      <vt:lpstr>Etherchannel</vt:lpstr>
      <vt:lpstr>Etherchannel</vt:lpstr>
      <vt:lpstr>Etherchannel</vt:lpstr>
      <vt:lpstr>Etherchannel</vt:lpstr>
      <vt:lpstr>Etherchannel</vt:lpstr>
      <vt:lpstr>Etherchannel</vt:lpstr>
      <vt:lpstr>Etherchannel</vt:lpstr>
      <vt:lpstr>Etherchannel</vt:lpstr>
      <vt:lpstr>Etherchannel</vt:lpstr>
      <vt:lpstr>Etherchannel</vt:lpstr>
      <vt:lpstr>Etherchannel</vt:lpstr>
      <vt:lpstr>Module 4 EIGRP </vt:lpstr>
      <vt:lpstr>Objectifs du module</vt:lpstr>
      <vt:lpstr>Introduction</vt:lpstr>
      <vt:lpstr>Caractéristiques EIGRP</vt:lpstr>
      <vt:lpstr>Caractéristiques EIGRP</vt:lpstr>
      <vt:lpstr>Caractéristiques EIGRP</vt:lpstr>
      <vt:lpstr>Caractéristiques EIGRP</vt:lpstr>
      <vt:lpstr>Caractéristiques EIGRP</vt:lpstr>
      <vt:lpstr>Caractéristiques EIGRP</vt:lpstr>
      <vt:lpstr>Types de paquets EIGRP</vt:lpstr>
      <vt:lpstr>Types de paquets EIGRP</vt:lpstr>
      <vt:lpstr>Types de paquets EIGRP</vt:lpstr>
      <vt:lpstr>Types de paquets EIGRP</vt:lpstr>
      <vt:lpstr>Types de paquets EIGRP</vt:lpstr>
      <vt:lpstr>Format des messages EIGRP</vt:lpstr>
      <vt:lpstr>Présentation PowerPoint</vt:lpstr>
      <vt:lpstr>Format des messages EIGRP</vt:lpstr>
      <vt:lpstr>Présentation PowerPoint</vt:lpstr>
      <vt:lpstr>Présentation PowerPoint</vt:lpstr>
      <vt:lpstr>Système autonome</vt:lpstr>
      <vt:lpstr>Système autonome</vt:lpstr>
      <vt:lpstr>Système autonome</vt:lpstr>
      <vt:lpstr>ID de processus</vt:lpstr>
      <vt:lpstr>Configuration de EIGRP</vt:lpstr>
      <vt:lpstr>Configuration de EIGRP</vt:lpstr>
      <vt:lpstr>Présentation PowerPoint</vt:lpstr>
      <vt:lpstr>Configuration de EIGRP</vt:lpstr>
      <vt:lpstr>Configuration de EIGRP</vt:lpstr>
      <vt:lpstr>Configuration de EIGRP</vt:lpstr>
      <vt:lpstr>Configuration de EIGRP</vt:lpstr>
      <vt:lpstr>Configuration de EIGRP</vt:lpstr>
      <vt:lpstr>Distance Administrative EIGRP</vt:lpstr>
      <vt:lpstr>Distance Administrative EIGRP</vt:lpstr>
      <vt:lpstr>Présentation PowerPoint</vt:lpstr>
      <vt:lpstr>Métrique EIGRP</vt:lpstr>
      <vt:lpstr>Métrique EIGRP</vt:lpstr>
      <vt:lpstr>Présentation PowerPoint</vt:lpstr>
      <vt:lpstr>Métrique EIGRP</vt:lpstr>
      <vt:lpstr>Métrique EIGRP</vt:lpstr>
      <vt:lpstr>Métrique EIGRP</vt:lpstr>
      <vt:lpstr>Métrique EIGRP</vt:lpstr>
      <vt:lpstr>Présentation PowerPoint</vt:lpstr>
      <vt:lpstr>Métrique EIGRP</vt:lpstr>
      <vt:lpstr>Métrique EIGRP</vt:lpstr>
      <vt:lpstr>Métrique EIGRP</vt:lpstr>
      <vt:lpstr>Présentation PowerPoint</vt:lpstr>
      <vt:lpstr>Présentation PowerPoint</vt:lpstr>
      <vt:lpstr>Métrique EIGRP</vt:lpstr>
      <vt:lpstr>Présentation PowerPoint</vt:lpstr>
      <vt:lpstr>Métrique EIGRP</vt:lpstr>
      <vt:lpstr>Présentation PowerPoint</vt:lpstr>
      <vt:lpstr>DUAL</vt:lpstr>
      <vt:lpstr>DUAL</vt:lpstr>
      <vt:lpstr>Présentation PowerPoint</vt:lpstr>
      <vt:lpstr>Condition de faisabilité</vt:lpstr>
      <vt:lpstr>Présentation PowerPoint</vt:lpstr>
      <vt:lpstr>Présentation PowerPoint</vt:lpstr>
      <vt:lpstr>Condition de faisabilité</vt:lpstr>
      <vt:lpstr>Table topologique</vt:lpstr>
      <vt:lpstr>Présentation PowerPoint</vt:lpstr>
      <vt:lpstr>Présentation PowerPoint</vt:lpstr>
      <vt:lpstr>Finite State Machine (FSM) DUAL</vt:lpstr>
      <vt:lpstr>Présentation PowerPoint</vt:lpstr>
      <vt:lpstr>Présentation PowerPoint</vt:lpstr>
      <vt:lpstr>Présentation PowerPoint</vt:lpstr>
      <vt:lpstr>Présentation PowerPoint</vt:lpstr>
      <vt:lpstr>Présentation PowerPoint</vt:lpstr>
      <vt:lpstr>Finite State Machine (FSM) DUAL</vt:lpstr>
      <vt:lpstr>Configuration de EIGRP</vt:lpstr>
      <vt:lpstr>Vérification de la configuration</vt:lpstr>
      <vt:lpstr>Vérification de la configuration</vt:lpstr>
      <vt:lpstr>Vérification de la configuration</vt:lpstr>
      <vt:lpstr>Vérification de la configuration</vt:lpstr>
      <vt:lpstr>Vérification de la configuration</vt:lpstr>
      <vt:lpstr>Vérification de la configuration</vt:lpstr>
      <vt:lpstr>Présentation PowerPoint</vt:lpstr>
      <vt:lpstr>Résumé automatique de route</vt:lpstr>
      <vt:lpstr>Résumé automatique de route</vt:lpstr>
      <vt:lpstr>Résumé automatique de route</vt:lpstr>
      <vt:lpstr>Résumé automatique de route</vt:lpstr>
      <vt:lpstr>Résumé automatique de route</vt:lpstr>
      <vt:lpstr>Résumé automatique de route</vt:lpstr>
      <vt:lpstr>Résumé automatique de route</vt:lpstr>
      <vt:lpstr>Résumé automatique de route</vt:lpstr>
      <vt:lpstr>Résumé automatique de route</vt:lpstr>
      <vt:lpstr>Résumé automatique de route</vt:lpstr>
      <vt:lpstr>Résumé manuel de route</vt:lpstr>
      <vt:lpstr>Résumé manuel de route</vt:lpstr>
      <vt:lpstr>Résumé manuel de route</vt:lpstr>
      <vt:lpstr>Propagation d’une route statique</vt:lpstr>
      <vt:lpstr>Propagation d’une route statique</vt:lpstr>
      <vt:lpstr>Propagation d’une route statique</vt:lpstr>
      <vt:lpstr>Propagation d’une route statique</vt:lpstr>
      <vt:lpstr>Réglage précis des interfaces</vt:lpstr>
      <vt:lpstr>Réglage précis des interfaces</vt:lpstr>
      <vt:lpstr>Réglage précis des interfaces</vt:lpstr>
      <vt:lpstr>Réglage précis des interfaces</vt:lpstr>
      <vt:lpstr>Réglage précis des interfaces</vt:lpstr>
      <vt:lpstr>Réglage précis des interfaces</vt:lpstr>
      <vt:lpstr>Réglage précis des interfaces</vt:lpstr>
      <vt:lpstr>Réglage précis des interfaces</vt:lpstr>
      <vt:lpstr>Sécuriser EIGRP</vt:lpstr>
      <vt:lpstr>Sécuriser EIGRP</vt:lpstr>
      <vt:lpstr>Authentification EIGRP</vt:lpstr>
      <vt:lpstr>Sécuriser EIGRP</vt:lpstr>
      <vt:lpstr>Vérification et dépannage</vt:lpstr>
      <vt:lpstr>Vérification et dépannage</vt:lpstr>
      <vt:lpstr>Vérification et dépannage</vt:lpstr>
      <vt:lpstr>Module 5 OSPF </vt:lpstr>
      <vt:lpstr>Objectifs du module</vt:lpstr>
      <vt:lpstr>Routage</vt:lpstr>
      <vt:lpstr>Routage</vt:lpstr>
      <vt:lpstr>Routage</vt:lpstr>
      <vt:lpstr>Introduction</vt:lpstr>
      <vt:lpstr>Composants d’OSPF</vt:lpstr>
      <vt:lpstr>Composants d’OSPF</vt:lpstr>
      <vt:lpstr>Composants d’OSPF</vt:lpstr>
      <vt:lpstr>Configuration de OSPF</vt:lpstr>
      <vt:lpstr>Configuration de OSPF</vt:lpstr>
      <vt:lpstr>Configuration de OSPF</vt:lpstr>
      <vt:lpstr>Configuration de OSPF</vt:lpstr>
      <vt:lpstr>Configuration de OSPF</vt:lpstr>
      <vt:lpstr>Configuration de OSPF</vt:lpstr>
      <vt:lpstr>Configuration de OSPF</vt:lpstr>
      <vt:lpstr>Types de réseaux d'interface OSPF</vt:lpstr>
      <vt:lpstr>Types de réseaux d'interface OSPF</vt:lpstr>
      <vt:lpstr>Types de réseaux d'interface OSPF</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Réseaux à accès multiples</vt:lpstr>
      <vt:lpstr>Etats OSPF</vt:lpstr>
      <vt:lpstr>Redistribution de route</vt:lpstr>
      <vt:lpstr>Redistribution de route</vt:lpstr>
      <vt:lpstr>Redistribution de route</vt:lpstr>
      <vt:lpstr>Réglage précis des interfaces</vt:lpstr>
      <vt:lpstr>Réglage précis des interfaces</vt:lpstr>
      <vt:lpstr>Sécuriser OSPF</vt:lpstr>
      <vt:lpstr>Sécuriser OSPF</vt:lpstr>
      <vt:lpstr>Sécuriser OSPF</vt:lpstr>
      <vt:lpstr>Vérification et dépannage</vt:lpstr>
      <vt:lpstr>Vérification et dépannage</vt:lpstr>
      <vt:lpstr>Module 6 OSPF à zones multiples</vt:lpstr>
      <vt:lpstr>Objectifs du module</vt:lpstr>
      <vt:lpstr>Inconvénients des protocoles de routage d’état des liaisons</vt:lpstr>
      <vt:lpstr>OSPF à zone multiples</vt:lpstr>
      <vt:lpstr>OSPF à zone multiples</vt:lpstr>
      <vt:lpstr>Présentation PowerPoint</vt:lpstr>
      <vt:lpstr>OSPF à zone multiples</vt:lpstr>
      <vt:lpstr>OSPF à zone multiples</vt:lpstr>
      <vt:lpstr>OSPF à zone multiples</vt:lpstr>
      <vt:lpstr>OSPF à zone multiples</vt:lpstr>
      <vt:lpstr>OSPF à zone multiples</vt:lpstr>
      <vt:lpstr>OSPF à zone multiples</vt:lpstr>
      <vt:lpstr>OSPF à zone multiples</vt:lpstr>
      <vt:lpstr>Types de LSA OSPF</vt:lpstr>
      <vt:lpstr>Types de LSA OSPF</vt:lpstr>
      <vt:lpstr>Types de LSA OSPF</vt:lpstr>
      <vt:lpstr>Types de LSA OSPF</vt:lpstr>
      <vt:lpstr>Types de LSA OSPF</vt:lpstr>
      <vt:lpstr>Types de LSA OSPF</vt:lpstr>
      <vt:lpstr>Types de LSA OSPF</vt:lpstr>
      <vt:lpstr>Types de LSA OSPF</vt:lpstr>
      <vt:lpstr>Types de LSA OSPF</vt:lpstr>
      <vt:lpstr>Types de LSA OSPF</vt:lpstr>
      <vt:lpstr>Types de LSA OSPF</vt:lpstr>
      <vt:lpstr>Table de routage</vt:lpstr>
      <vt:lpstr>Table de routage</vt:lpstr>
      <vt:lpstr>Table de routage</vt:lpstr>
      <vt:lpstr>Configuration OSPF à zones multiples</vt:lpstr>
      <vt:lpstr>Configuration OSPF à zones multiples</vt:lpstr>
      <vt:lpstr>Configuration OSPF à zones multiples</vt:lpstr>
      <vt:lpstr>Récapitulation des routes</vt:lpstr>
      <vt:lpstr>Récapitulation des routes</vt:lpstr>
      <vt:lpstr>Récapitulation des routes</vt:lpstr>
      <vt:lpstr>Récapitulation des routes</vt:lpstr>
      <vt:lpstr>Vérification de la configuration OSPF</vt:lpstr>
      <vt:lpstr>Vérification de la configuration OSPF</vt:lpstr>
      <vt:lpstr>Vérification de la configuration OSPF</vt:lpstr>
      <vt:lpstr>Vérification de la configuration OSPF</vt:lpstr>
      <vt:lpstr>Vérification de la configuration OSPF</vt:lpstr>
      <vt:lpstr>Module 7  Analyse spectrale</vt:lpstr>
      <vt:lpstr>Analyse spectrale</vt:lpstr>
      <vt:lpstr>Analyse spectrale</vt:lpstr>
      <vt:lpstr>Analyse spectrale</vt:lpstr>
      <vt:lpstr>Analyse spectrale</vt:lpstr>
      <vt:lpstr>Analyse spectrale</vt:lpstr>
      <vt:lpstr>Analyse spectrale</vt:lpstr>
      <vt:lpstr>Analyse spectrale</vt:lpstr>
      <vt:lpstr>Analyse spectrale</vt:lpstr>
      <vt:lpstr>Analyse spectrale</vt:lpstr>
      <vt:lpstr>Analyse spectrale</vt:lpstr>
      <vt:lpstr>Analyse spectrale</vt:lpstr>
      <vt:lpstr>Analyse spectrale</vt:lpstr>
      <vt:lpstr>Analyse spectrale</vt:lpstr>
      <vt:lpstr>Analyse spectrale</vt:lpstr>
      <vt:lpstr>Analyse spectrale</vt:lpstr>
      <vt:lpstr>Analyse spectrale</vt:lpstr>
      <vt:lpstr>Module 8 Modulations</vt:lpstr>
      <vt:lpstr>Les modulations analogiques</vt:lpstr>
      <vt:lpstr>Les modulations analogiques</vt:lpstr>
      <vt:lpstr>Les modulations analogiques</vt:lpstr>
      <vt:lpstr>Les modulations analogiques</vt:lpstr>
      <vt:lpstr>Les modulations analogiques</vt:lpstr>
      <vt:lpstr>Les modulations analogiques</vt:lpstr>
      <vt:lpstr>Les modulations analogiques</vt:lpstr>
      <vt:lpstr>Les modulations analogiques</vt:lpstr>
      <vt:lpstr>Les modulations analogiques</vt:lpstr>
      <vt:lpstr>Les modulations analogiques</vt:lpstr>
      <vt:lpstr>Les modulations analogiques</vt:lpstr>
      <vt:lpstr>Les modulations numériques</vt:lpstr>
      <vt:lpstr>Les modulations numériques</vt:lpstr>
      <vt:lpstr>Les modulations numériques</vt:lpstr>
      <vt:lpstr>Les modulations numériques</vt:lpstr>
      <vt:lpstr>Les modulations numériques</vt:lpstr>
      <vt:lpstr>Les modulations numériques</vt:lpstr>
      <vt:lpstr>Les modulations numériques</vt:lpstr>
      <vt:lpstr>Les modulations numériques</vt:lpstr>
      <vt:lpstr>Les modulations numériques</vt:lpstr>
      <vt:lpstr>Les modulations numériques</vt:lpstr>
      <vt:lpstr>Les modulations numériques</vt:lpstr>
      <vt:lpstr>Les modulations numériques</vt:lpstr>
      <vt:lpstr>Les modulations numériques</vt:lpstr>
      <vt:lpstr>Les modulations numériques</vt:lpstr>
      <vt:lpstr>Les modulations numériques</vt:lpstr>
      <vt:lpstr>Les modulations numériques</vt:lpstr>
      <vt:lpstr>Module 9 Lignes de transmission</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Théorie des lignes</vt:lpstr>
      <vt:lpstr>Module 10 Les antennes</vt:lpstr>
      <vt:lpstr>Les ondes électromagnétiques</vt:lpstr>
      <vt:lpstr>Les ondes électromagnétiques</vt:lpstr>
      <vt:lpstr>Propagation des ondes radios</vt:lpstr>
      <vt:lpstr>Propagation des ondes radios</vt:lpstr>
      <vt:lpstr>Propagation des ondes radios</vt:lpstr>
      <vt:lpstr>Les incidents de propagation</vt:lpstr>
      <vt:lpstr>Les incidents de propagation</vt:lpstr>
      <vt:lpstr>Les incidents de propagation</vt:lpstr>
      <vt:lpstr>Les incidents de propagation</vt:lpstr>
      <vt:lpstr>Les incidents de propagation</vt:lpstr>
      <vt:lpstr>Les incidents de propagation</vt:lpstr>
      <vt:lpstr>Les incidents de propagation</vt:lpstr>
      <vt:lpstr>Les incidents de propagation</vt:lpstr>
      <vt:lpstr>Les incidents de propagation</vt:lpstr>
      <vt:lpstr>Les incidents de propagation</vt:lpstr>
      <vt:lpstr>Les incidents de propagation</vt:lpstr>
      <vt:lpstr>Les incidents de propagation</vt:lpstr>
      <vt:lpstr>Les incidents de propagation</vt:lpstr>
      <vt:lpstr>Les antennes</vt:lpstr>
      <vt:lpstr>Caractéristiques des antennes</vt:lpstr>
      <vt:lpstr>Caractéristiques des antennes</vt:lpstr>
      <vt:lpstr>Caractéristiques des antennes</vt:lpstr>
      <vt:lpstr>Caractéristiques des antennes</vt:lpstr>
      <vt:lpstr>Caractéristiques des antennes</vt:lpstr>
      <vt:lpstr>Caractéristiques des antennes</vt:lpstr>
      <vt:lpstr>Caractéristiques des antennes</vt:lpstr>
      <vt:lpstr>Caractéristiques des antennes</vt:lpstr>
      <vt:lpstr>Réception des ondes</vt:lpstr>
      <vt:lpstr>Réception des ondes</vt:lpstr>
      <vt:lpstr>Réception des ondes</vt:lpstr>
      <vt:lpstr>Réception des ondes</vt:lpstr>
      <vt:lpstr>Réception des ondes</vt:lpstr>
      <vt:lpstr>Types d'antennes</vt:lpstr>
      <vt:lpstr>Types d'antennes</vt:lpstr>
      <vt:lpstr>Types d'antennes</vt:lpstr>
      <vt:lpstr>Types d'antennes</vt:lpstr>
      <vt:lpstr>Types d'antennes</vt:lpstr>
      <vt:lpstr>Types d'antennes</vt:lpstr>
      <vt:lpstr>Types d'antennes</vt:lpstr>
      <vt:lpstr>Types d'antennes</vt:lpstr>
      <vt:lpstr>Accessoires des antennes</vt:lpstr>
      <vt:lpstr>Accessoires des antennes</vt:lpstr>
      <vt:lpstr>Module 11 Réseaux locaux sans fil </vt:lpstr>
      <vt:lpstr>Objectifs du module</vt:lpstr>
      <vt:lpstr>Exemple de documentation</vt:lpstr>
      <vt:lpstr>Exemple de documentation</vt:lpstr>
      <vt:lpstr>Exemple de documentation</vt:lpstr>
      <vt:lpstr>Exemple de documentation</vt:lpstr>
      <vt:lpstr>Exemple d’analyse spectrale</vt:lpstr>
      <vt:lpstr>Introduction</vt:lpstr>
      <vt:lpstr>Avantages des WLAN</vt:lpstr>
      <vt:lpstr>Avantages des WLAN</vt:lpstr>
      <vt:lpstr>Réseaux filaire/sans fil</vt:lpstr>
      <vt:lpstr>Technologies sans fil</vt:lpstr>
      <vt:lpstr>Technologies sans fil</vt:lpstr>
      <vt:lpstr>Présentation PowerPoint</vt:lpstr>
      <vt:lpstr>Technologies sans fil</vt:lpstr>
      <vt:lpstr>IEEE 802.11</vt:lpstr>
      <vt:lpstr>IEEE 802.11</vt:lpstr>
      <vt:lpstr>IEEE 802.11</vt:lpstr>
      <vt:lpstr>Composants d’une infrastructure sans fil</vt:lpstr>
      <vt:lpstr>Composants d’une infrastructure sans fil</vt:lpstr>
      <vt:lpstr>Composants d’une infrastructure sans fil</vt:lpstr>
      <vt:lpstr>Composants d’une infrastructure sans fil</vt:lpstr>
      <vt:lpstr>Composants d’une infrastructure sans fil</vt:lpstr>
      <vt:lpstr>Composants d’une infrastructure sans fil</vt:lpstr>
      <vt:lpstr>Composants d’une infrastructure sans fil</vt:lpstr>
      <vt:lpstr>Composants d’une infrastructure sans fil</vt:lpstr>
      <vt:lpstr>Composants d’une infrastructure sans fil</vt:lpstr>
      <vt:lpstr>Présentation PowerPoint</vt:lpstr>
      <vt:lpstr>Composants d’une infrastructure sans fil</vt:lpstr>
      <vt:lpstr>Présentation PowerPoint</vt:lpstr>
      <vt:lpstr>Présentation PowerPoint</vt:lpstr>
      <vt:lpstr>Présentation PowerPoint</vt:lpstr>
      <vt:lpstr>Présentation PowerPoint</vt:lpstr>
      <vt:lpstr>Présentation PowerPoint</vt:lpstr>
      <vt:lpstr>Topologies sans fil</vt:lpstr>
      <vt:lpstr>Topologies sans fil</vt:lpstr>
      <vt:lpstr>Présentation PowerPoint</vt:lpstr>
      <vt:lpstr>Topologies sans fil</vt:lpstr>
      <vt:lpstr>Topologies sans fil</vt:lpstr>
      <vt:lpstr>Présentation PowerPoint</vt:lpstr>
      <vt:lpstr>Présentation PowerPoint</vt:lpstr>
      <vt:lpstr>Présentation PowerPoint</vt:lpstr>
      <vt:lpstr>Présentation PowerPoint</vt:lpstr>
      <vt:lpstr>Présentation PowerPoint</vt:lpstr>
      <vt:lpstr>Présentation PowerPoint</vt:lpstr>
      <vt:lpstr>Trames 802.11</vt:lpstr>
      <vt:lpstr>Principe d’association à un AP</vt:lpstr>
      <vt:lpstr>Principe d’association à un AP</vt:lpstr>
      <vt:lpstr>Principe d’association à un AP</vt:lpstr>
      <vt:lpstr>Communication 802.11</vt:lpstr>
      <vt:lpstr>Problèmes des nœuds cachés</vt:lpstr>
      <vt:lpstr>Problèmes des nœuds cachés</vt:lpstr>
      <vt:lpstr>Transmission en 802.11</vt:lpstr>
      <vt:lpstr>Transmission en 802.11</vt:lpstr>
      <vt:lpstr>Présentation PowerPoint</vt:lpstr>
      <vt:lpstr>Présentation PowerPoint</vt:lpstr>
      <vt:lpstr>Présentation PowerPoint</vt:lpstr>
      <vt:lpstr>Utilisation des canaux</vt:lpstr>
      <vt:lpstr>OFDM</vt:lpstr>
      <vt:lpstr>OFDM</vt:lpstr>
      <vt:lpstr>Transmission en 802.11</vt:lpstr>
      <vt:lpstr>Les débits réels</vt:lpstr>
      <vt:lpstr>Débit en fonction de la portée</vt:lpstr>
      <vt:lpstr>Débits</vt:lpstr>
      <vt:lpstr>Menaces sur les WLAN</vt:lpstr>
      <vt:lpstr>Menaces sur les WLAN</vt:lpstr>
      <vt:lpstr>Menaces sur les WLAN</vt:lpstr>
      <vt:lpstr>Menaces sur les WLAN</vt:lpstr>
      <vt:lpstr>Sécuriser un WLAN</vt:lpstr>
      <vt:lpstr>Sécuriser un WLAN</vt:lpstr>
      <vt:lpstr>Sécuriser un WLAN</vt:lpstr>
      <vt:lpstr>Sécuriser un WLAN</vt:lpstr>
      <vt:lpstr>Sécuriser un WLAN</vt:lpstr>
      <vt:lpstr>Sécuriser un WLAN</vt:lpstr>
      <vt:lpstr>Sécuriser un WLAN</vt:lpstr>
      <vt:lpstr>Principe 802.1x</vt:lpstr>
      <vt:lpstr>Principe 802.1x</vt:lpstr>
      <vt:lpstr>Implémentation d’un WLAN</vt:lpstr>
      <vt:lpstr>Configuration d’un AP</vt:lpstr>
      <vt:lpstr>Configuration d’un AP</vt:lpstr>
      <vt:lpstr>Configuration d’un AP</vt:lpstr>
      <vt:lpstr>Configuration d’un AP</vt:lpstr>
      <vt:lpstr>Présentation PowerPoint</vt:lpstr>
      <vt:lpstr>Configuration d’un AP</vt:lpstr>
      <vt:lpstr>Présentation PowerPoint</vt:lpstr>
      <vt:lpstr>Configuration d’un AP</vt:lpstr>
      <vt:lpstr>Configuration d’un client WLAN</vt:lpstr>
      <vt:lpstr>Présentation PowerPoint</vt:lpstr>
      <vt:lpstr>Présentation PowerPoint</vt:lpstr>
      <vt:lpstr>Description des champs</vt:lpstr>
      <vt:lpstr>Description des champs</vt:lpstr>
      <vt:lpstr>Description des champs</vt:lpstr>
      <vt:lpstr>Résolution de problèmes</vt:lpstr>
      <vt:lpstr>Résolution de problèmes</vt:lpstr>
      <vt:lpstr>Résolution de problèmes</vt:lpstr>
      <vt:lpstr>Résolution de problèmes</vt:lpstr>
      <vt:lpstr>Résolution de problèmes</vt:lpstr>
      <vt:lpstr>Présentation PowerPoint</vt:lpstr>
      <vt:lpstr>Présentation PowerPoint</vt:lpstr>
      <vt:lpstr>Résolution de problèmes</vt:lpstr>
      <vt:lpstr>Présentation PowerPoint</vt:lpstr>
      <vt:lpstr>Présentation PowerPoint</vt:lpstr>
      <vt:lpstr>Présentation PowerPoint</vt:lpstr>
      <vt:lpstr>Présentation PowerPoint</vt:lpstr>
      <vt:lpstr>Résolution de problèmes</vt:lpstr>
      <vt:lpstr>Présentation PowerPoint</vt:lpstr>
      <vt:lpstr>Exemple de calcul d’une liaison sans fil</vt:lpstr>
      <vt:lpstr>Transmission radio</vt:lpstr>
      <vt:lpstr>Transmission radio</vt:lpstr>
      <vt:lpstr>Transmission radio</vt:lpstr>
      <vt:lpstr>Transmission radio</vt:lpstr>
      <vt:lpstr>Exercice</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Mandoux Denis</dc:creator>
  <cp:lastModifiedBy>MANDOUX Denis</cp:lastModifiedBy>
  <cp:revision>302</cp:revision>
  <dcterms:created xsi:type="dcterms:W3CDTF">2013-07-01T08:35:41Z</dcterms:created>
  <dcterms:modified xsi:type="dcterms:W3CDTF">2016-11-09T13:56:29Z</dcterms:modified>
</cp:coreProperties>
</file>